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9" r:id="rId2"/>
    <p:sldId id="370" r:id="rId3"/>
    <p:sldId id="276" r:id="rId4"/>
    <p:sldId id="321" r:id="rId5"/>
    <p:sldId id="297" r:id="rId6"/>
    <p:sldId id="296" r:id="rId7"/>
    <p:sldId id="298" r:id="rId8"/>
    <p:sldId id="299" r:id="rId9"/>
    <p:sldId id="310" r:id="rId10"/>
    <p:sldId id="352" r:id="rId11"/>
    <p:sldId id="300" r:id="rId12"/>
    <p:sldId id="301" r:id="rId13"/>
    <p:sldId id="302" r:id="rId14"/>
    <p:sldId id="303" r:id="rId15"/>
    <p:sldId id="353" r:id="rId16"/>
    <p:sldId id="354" r:id="rId17"/>
    <p:sldId id="355" r:id="rId18"/>
    <p:sldId id="356" r:id="rId19"/>
    <p:sldId id="304" r:id="rId20"/>
    <p:sldId id="341" r:id="rId21"/>
    <p:sldId id="305" r:id="rId22"/>
    <p:sldId id="320" r:id="rId23"/>
    <p:sldId id="369" r:id="rId24"/>
    <p:sldId id="346" r:id="rId25"/>
    <p:sldId id="306" r:id="rId26"/>
    <p:sldId id="335" r:id="rId27"/>
    <p:sldId id="307" r:id="rId28"/>
    <p:sldId id="308" r:id="rId29"/>
    <p:sldId id="314" r:id="rId30"/>
    <p:sldId id="309" r:id="rId31"/>
    <p:sldId id="312" r:id="rId32"/>
    <p:sldId id="311" r:id="rId33"/>
    <p:sldId id="313" r:id="rId34"/>
    <p:sldId id="343" r:id="rId35"/>
    <p:sldId id="350" r:id="rId36"/>
    <p:sldId id="344" r:id="rId37"/>
    <p:sldId id="315" r:id="rId38"/>
    <p:sldId id="351" r:id="rId39"/>
    <p:sldId id="329" r:id="rId40"/>
    <p:sldId id="328" r:id="rId41"/>
    <p:sldId id="322" r:id="rId42"/>
    <p:sldId id="323" r:id="rId43"/>
    <p:sldId id="324" r:id="rId44"/>
    <p:sldId id="347" r:id="rId45"/>
    <p:sldId id="325" r:id="rId46"/>
    <p:sldId id="348" r:id="rId47"/>
    <p:sldId id="326" r:id="rId48"/>
    <p:sldId id="327" r:id="rId49"/>
    <p:sldId id="349" r:id="rId50"/>
    <p:sldId id="333" r:id="rId51"/>
    <p:sldId id="330" r:id="rId52"/>
    <p:sldId id="331" r:id="rId53"/>
    <p:sldId id="332"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 id="272" r:id="rId67"/>
    <p:sldId id="317" r:id="rId6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D0E2"/>
    <a:srgbClr val="666666"/>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76" autoAdjust="0"/>
  </p:normalViewPr>
  <p:slideViewPr>
    <p:cSldViewPr snapToGrid="0">
      <p:cViewPr varScale="1">
        <p:scale>
          <a:sx n="107" d="100"/>
          <a:sy n="107" d="100"/>
        </p:scale>
        <p:origin x="-594" y="-78"/>
      </p:cViewPr>
      <p:guideLst>
        <p:guide orient="horz" pos="2160"/>
        <p:guide pos="3840"/>
      </p:guideLst>
    </p:cSldViewPr>
  </p:slideViewPr>
  <p:notesTextViewPr>
    <p:cViewPr>
      <p:scale>
        <a:sx n="1" d="1"/>
        <a:sy n="1" d="1"/>
      </p:scale>
      <p:origin x="0" y="0"/>
    </p:cViewPr>
  </p:notesTextViewPr>
  <p:notesViewPr>
    <p:cSldViewPr snapToGrid="0">
      <p:cViewPr>
        <p:scale>
          <a:sx n="100" d="100"/>
          <a:sy n="100" d="100"/>
        </p:scale>
        <p:origin x="2323" y="-10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hyperlink" Target="mailto:ogu01@mail.ru"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image" Target="../media/image77.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0EB48D-7FD8-42C7-A515-113323F236FB}" type="doc">
      <dgm:prSet loTypeId="urn:microsoft.com/office/officeart/2005/8/layout/list1" loCatId="list" qsTypeId="urn:microsoft.com/office/officeart/2005/8/quickstyle/simple2" qsCatId="simple" csTypeId="urn:microsoft.com/office/officeart/2005/8/colors/accent0_3" csCatId="mainScheme" phldr="1"/>
      <dgm:spPr/>
      <dgm:t>
        <a:bodyPr/>
        <a:lstStyle/>
        <a:p>
          <a:endParaRPr lang="ru-RU"/>
        </a:p>
      </dgm:t>
    </dgm:pt>
    <dgm:pt modelId="{7C71E3DC-8AF4-4F72-AF91-B1B70DE91DF7}">
      <dgm:prSet phldrT="[Текст]" custT="1"/>
      <dgm:spPr/>
      <dgm:t>
        <a:bodyPr/>
        <a:lstStyle/>
        <a:p>
          <a:pPr algn="just"/>
          <a:r>
            <a:rPr lang="ru-RU" sz="2400" dirty="0" smtClean="0"/>
            <a:t>В </a:t>
          </a:r>
          <a:r>
            <a:rPr lang="ru-RU" sz="1600" dirty="0" smtClean="0"/>
            <a:t>основе квест-комнаты детективный сюжет: история парня и девушки, которые так же, как и участники квеста, любят жизнь, имеют семью, друзей, любовь и строят планы, но по непонятным причинам один из героев погибает. </a:t>
          </a:r>
        </a:p>
        <a:p>
          <a:pPr algn="just"/>
          <a:r>
            <a:rPr lang="ru-RU" sz="1600" dirty="0" smtClean="0"/>
            <a:t>Квест – комната, расположена по адресу: г. Иркутск, ул. Академическая, 74, вход со двора. Заявки на участие на электронную почту: </a:t>
          </a:r>
          <a:r>
            <a:rPr lang="en-US" sz="1600" dirty="0" smtClean="0">
              <a:solidFill>
                <a:schemeClr val="bg1"/>
              </a:solidFill>
              <a:hlinkClick xmlns:r="http://schemas.openxmlformats.org/officeDocument/2006/relationships" r:id="rId1"/>
            </a:rPr>
            <a:t>ogu01@mail</a:t>
          </a:r>
          <a:r>
            <a:rPr lang="ru-RU" sz="1600" dirty="0" smtClean="0">
              <a:solidFill>
                <a:schemeClr val="bg1"/>
              </a:solidFill>
              <a:hlinkClick xmlns:r="http://schemas.openxmlformats.org/officeDocument/2006/relationships" r:id="rId1"/>
            </a:rPr>
            <a:t>.</a:t>
          </a:r>
          <a:r>
            <a:rPr lang="en-US" sz="1600" dirty="0" err="1" smtClean="0">
              <a:solidFill>
                <a:schemeClr val="bg1"/>
              </a:solidFill>
              <a:hlinkClick xmlns:r="http://schemas.openxmlformats.org/officeDocument/2006/relationships" r:id="rId1"/>
            </a:rPr>
            <a:t>ru</a:t>
          </a:r>
          <a:endParaRPr lang="en-US" sz="1600" dirty="0" smtClean="0">
            <a:solidFill>
              <a:schemeClr val="bg1"/>
            </a:solidFill>
          </a:endParaRPr>
        </a:p>
        <a:p>
          <a:pPr algn="just"/>
          <a:r>
            <a:rPr lang="ru-RU" sz="2400" dirty="0" smtClean="0"/>
            <a:t>Расписание: 9.30, 11.30, 14.00, 16.00</a:t>
          </a:r>
          <a:endParaRPr lang="ru-RU" sz="2400" dirty="0"/>
        </a:p>
      </dgm:t>
    </dgm:pt>
    <dgm:pt modelId="{37C341DC-F5A8-4D68-82FA-CCAEA0C39D08}" type="parTrans" cxnId="{44EAE904-F006-4D25-AE42-4EC7E79205F7}">
      <dgm:prSet/>
      <dgm:spPr/>
      <dgm:t>
        <a:bodyPr/>
        <a:lstStyle/>
        <a:p>
          <a:endParaRPr lang="ru-RU"/>
        </a:p>
      </dgm:t>
    </dgm:pt>
    <dgm:pt modelId="{F4939C35-B87F-4D50-A5A2-6BCFF0C8699D}" type="sibTrans" cxnId="{44EAE904-F006-4D25-AE42-4EC7E79205F7}">
      <dgm:prSet/>
      <dgm:spPr/>
      <dgm:t>
        <a:bodyPr/>
        <a:lstStyle/>
        <a:p>
          <a:endParaRPr lang="ru-RU"/>
        </a:p>
      </dgm:t>
    </dgm:pt>
    <dgm:pt modelId="{E82C87E9-E0B3-4B84-BD32-0254C17B1929}" type="pres">
      <dgm:prSet presAssocID="{220EB48D-7FD8-42C7-A515-113323F236FB}" presName="linear" presStyleCnt="0">
        <dgm:presLayoutVars>
          <dgm:dir/>
          <dgm:animLvl val="lvl"/>
          <dgm:resizeHandles val="exact"/>
        </dgm:presLayoutVars>
      </dgm:prSet>
      <dgm:spPr/>
      <dgm:t>
        <a:bodyPr/>
        <a:lstStyle/>
        <a:p>
          <a:endParaRPr lang="ru-RU"/>
        </a:p>
      </dgm:t>
    </dgm:pt>
    <dgm:pt modelId="{BE9DDB94-FB18-4B2F-9656-212BAFE70733}" type="pres">
      <dgm:prSet presAssocID="{7C71E3DC-8AF4-4F72-AF91-B1B70DE91DF7}" presName="parentLin" presStyleCnt="0"/>
      <dgm:spPr/>
      <dgm:t>
        <a:bodyPr/>
        <a:lstStyle/>
        <a:p>
          <a:endParaRPr lang="ru-RU"/>
        </a:p>
      </dgm:t>
    </dgm:pt>
    <dgm:pt modelId="{E2182E08-69AE-4207-B2FB-326755DA12FE}" type="pres">
      <dgm:prSet presAssocID="{7C71E3DC-8AF4-4F72-AF91-B1B70DE91DF7}" presName="parentLeftMargin" presStyleLbl="node1" presStyleIdx="0" presStyleCnt="1"/>
      <dgm:spPr/>
      <dgm:t>
        <a:bodyPr/>
        <a:lstStyle/>
        <a:p>
          <a:endParaRPr lang="ru-RU"/>
        </a:p>
      </dgm:t>
    </dgm:pt>
    <dgm:pt modelId="{A822EE25-98C1-4DA2-AF40-9566A1D1196D}" type="pres">
      <dgm:prSet presAssocID="{7C71E3DC-8AF4-4F72-AF91-B1B70DE91DF7}" presName="parentText" presStyleLbl="node1" presStyleIdx="0" presStyleCnt="1" custScaleX="135428" custScaleY="580832" custLinFactNeighborX="-68434" custLinFactNeighborY="-7957">
        <dgm:presLayoutVars>
          <dgm:chMax val="0"/>
          <dgm:bulletEnabled val="1"/>
        </dgm:presLayoutVars>
      </dgm:prSet>
      <dgm:spPr/>
      <dgm:t>
        <a:bodyPr/>
        <a:lstStyle/>
        <a:p>
          <a:endParaRPr lang="ru-RU"/>
        </a:p>
      </dgm:t>
    </dgm:pt>
    <dgm:pt modelId="{FE6870DB-9C71-4393-BE36-CFF039D09A51}" type="pres">
      <dgm:prSet presAssocID="{7C71E3DC-8AF4-4F72-AF91-B1B70DE91DF7}" presName="negativeSpace" presStyleCnt="0"/>
      <dgm:spPr/>
      <dgm:t>
        <a:bodyPr/>
        <a:lstStyle/>
        <a:p>
          <a:endParaRPr lang="ru-RU"/>
        </a:p>
      </dgm:t>
    </dgm:pt>
    <dgm:pt modelId="{9098F3D4-079B-4A73-9C1A-F6A60B25600B}" type="pres">
      <dgm:prSet presAssocID="{7C71E3DC-8AF4-4F72-AF91-B1B70DE91DF7}" presName="childText" presStyleLbl="conFgAcc1" presStyleIdx="0" presStyleCnt="1">
        <dgm:presLayoutVars>
          <dgm:bulletEnabled val="1"/>
        </dgm:presLayoutVars>
      </dgm:prSet>
      <dgm:spPr/>
      <dgm:t>
        <a:bodyPr/>
        <a:lstStyle/>
        <a:p>
          <a:endParaRPr lang="ru-RU"/>
        </a:p>
      </dgm:t>
    </dgm:pt>
  </dgm:ptLst>
  <dgm:cxnLst>
    <dgm:cxn modelId="{7E7B8EA0-DBA1-4955-B51F-7901669132BA}" type="presOf" srcId="{220EB48D-7FD8-42C7-A515-113323F236FB}" destId="{E82C87E9-E0B3-4B84-BD32-0254C17B1929}" srcOrd="0" destOrd="0" presId="urn:microsoft.com/office/officeart/2005/8/layout/list1"/>
    <dgm:cxn modelId="{44EAE904-F006-4D25-AE42-4EC7E79205F7}" srcId="{220EB48D-7FD8-42C7-A515-113323F236FB}" destId="{7C71E3DC-8AF4-4F72-AF91-B1B70DE91DF7}" srcOrd="0" destOrd="0" parTransId="{37C341DC-F5A8-4D68-82FA-CCAEA0C39D08}" sibTransId="{F4939C35-B87F-4D50-A5A2-6BCFF0C8699D}"/>
    <dgm:cxn modelId="{55915F57-BFE7-4BF3-8D48-74224E11DDD8}" type="presOf" srcId="{7C71E3DC-8AF4-4F72-AF91-B1B70DE91DF7}" destId="{A822EE25-98C1-4DA2-AF40-9566A1D1196D}" srcOrd="1" destOrd="0" presId="urn:microsoft.com/office/officeart/2005/8/layout/list1"/>
    <dgm:cxn modelId="{9035CEED-E87C-44F3-A367-AE2D248CF473}" type="presOf" srcId="{7C71E3DC-8AF4-4F72-AF91-B1B70DE91DF7}" destId="{E2182E08-69AE-4207-B2FB-326755DA12FE}" srcOrd="0" destOrd="0" presId="urn:microsoft.com/office/officeart/2005/8/layout/list1"/>
    <dgm:cxn modelId="{7191E10A-2DA8-4B16-8F81-61C863B3376F}" type="presParOf" srcId="{E82C87E9-E0B3-4B84-BD32-0254C17B1929}" destId="{BE9DDB94-FB18-4B2F-9656-212BAFE70733}" srcOrd="0" destOrd="0" presId="urn:microsoft.com/office/officeart/2005/8/layout/list1"/>
    <dgm:cxn modelId="{F7ABFAB2-EBDE-4C64-8D0E-D68CAAAD0594}" type="presParOf" srcId="{BE9DDB94-FB18-4B2F-9656-212BAFE70733}" destId="{E2182E08-69AE-4207-B2FB-326755DA12FE}" srcOrd="0" destOrd="0" presId="urn:microsoft.com/office/officeart/2005/8/layout/list1"/>
    <dgm:cxn modelId="{72B56BA8-1CC6-4B92-906E-70F890A07099}" type="presParOf" srcId="{BE9DDB94-FB18-4B2F-9656-212BAFE70733}" destId="{A822EE25-98C1-4DA2-AF40-9566A1D1196D}" srcOrd="1" destOrd="0" presId="urn:microsoft.com/office/officeart/2005/8/layout/list1"/>
    <dgm:cxn modelId="{ECFAC2BC-4E89-41FC-9331-EC8F11DE81B4}" type="presParOf" srcId="{E82C87E9-E0B3-4B84-BD32-0254C17B1929}" destId="{FE6870DB-9C71-4393-BE36-CFF039D09A51}" srcOrd="1" destOrd="0" presId="urn:microsoft.com/office/officeart/2005/8/layout/list1"/>
    <dgm:cxn modelId="{F4BB26B3-35C2-4F73-A061-8AC998E057C6}" type="presParOf" srcId="{E82C87E9-E0B3-4B84-BD32-0254C17B1929}" destId="{9098F3D4-079B-4A73-9C1A-F6A60B25600B}"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D60CE2-0E04-46E7-ADBA-37DF02ADA69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ru-RU"/>
        </a:p>
      </dgm:t>
    </dgm:pt>
    <dgm:pt modelId="{295B9FDA-2ED0-4FDD-AB3C-A03942B1CA08}">
      <dgm:prSet phldrT="[Текст]"/>
      <dgm:spPr/>
      <dgm:t>
        <a:bodyPr/>
        <a:lstStyle/>
        <a:p>
          <a:r>
            <a:rPr lang="ru-RU" dirty="0" smtClean="0"/>
            <a:t>Интерактивные занятия, кинолектории </a:t>
          </a:r>
          <a:endParaRPr lang="ru-RU" dirty="0"/>
        </a:p>
      </dgm:t>
    </dgm:pt>
    <dgm:pt modelId="{5A5AABDE-0279-456F-B9CE-0EBF9DD73483}" type="parTrans" cxnId="{9F4E03B0-45C7-48B6-85AA-F3393B85F5D5}">
      <dgm:prSet/>
      <dgm:spPr/>
      <dgm:t>
        <a:bodyPr/>
        <a:lstStyle/>
        <a:p>
          <a:endParaRPr lang="ru-RU"/>
        </a:p>
      </dgm:t>
    </dgm:pt>
    <dgm:pt modelId="{4523E9F1-3AC6-4B99-B23A-6AC41475D3E5}" type="sibTrans" cxnId="{9F4E03B0-45C7-48B6-85AA-F3393B85F5D5}">
      <dgm:prSet/>
      <dgm:spPr/>
      <dgm:t>
        <a:bodyPr/>
        <a:lstStyle/>
        <a:p>
          <a:endParaRPr lang="ru-RU"/>
        </a:p>
      </dgm:t>
    </dgm:pt>
    <dgm:pt modelId="{6A0C69C6-5082-4D5E-9684-3EA1AF63E9D6}">
      <dgm:prSet phldrT="[Текст]"/>
      <dgm:spPr/>
      <dgm:t>
        <a:bodyPr/>
        <a:lstStyle/>
        <a:p>
          <a:r>
            <a:rPr lang="ru-RU" dirty="0" smtClean="0"/>
            <a:t>Тренинги, мастер-классы </a:t>
          </a:r>
          <a:endParaRPr lang="ru-RU" dirty="0"/>
        </a:p>
      </dgm:t>
    </dgm:pt>
    <dgm:pt modelId="{56009C7E-E95A-4EDF-B2C5-A67C0C899E4F}" type="parTrans" cxnId="{FBF46F0F-2F42-4EC4-9431-51044F3D0DE4}">
      <dgm:prSet/>
      <dgm:spPr/>
      <dgm:t>
        <a:bodyPr/>
        <a:lstStyle/>
        <a:p>
          <a:endParaRPr lang="ru-RU"/>
        </a:p>
      </dgm:t>
    </dgm:pt>
    <dgm:pt modelId="{E324E6C0-B92F-48B4-BF0D-A669FCDB0035}" type="sibTrans" cxnId="{FBF46F0F-2F42-4EC4-9431-51044F3D0DE4}">
      <dgm:prSet/>
      <dgm:spPr/>
      <dgm:t>
        <a:bodyPr/>
        <a:lstStyle/>
        <a:p>
          <a:endParaRPr lang="ru-RU"/>
        </a:p>
      </dgm:t>
    </dgm:pt>
    <dgm:pt modelId="{E4C4BA67-F38D-4A3A-93FD-9788911ABAC0}">
      <dgm:prSet phldrT="[Текст]" custT="1"/>
      <dgm:spPr/>
      <dgm:t>
        <a:bodyPr/>
        <a:lstStyle/>
        <a:p>
          <a:r>
            <a:rPr lang="ru-RU" sz="2000" dirty="0" smtClean="0"/>
            <a:t>Обучение добровольцев по профилактике социально-негативных явлений «Школа здорового будущего»</a:t>
          </a:r>
          <a:endParaRPr lang="ru-RU" sz="2000" dirty="0"/>
        </a:p>
      </dgm:t>
    </dgm:pt>
    <dgm:pt modelId="{BC657B1A-60BB-4A06-BE23-8E4E4CE89347}" type="parTrans" cxnId="{DD7E456A-612C-4876-84D5-2E1516D0BBDF}">
      <dgm:prSet/>
      <dgm:spPr/>
      <dgm:t>
        <a:bodyPr/>
        <a:lstStyle/>
        <a:p>
          <a:endParaRPr lang="ru-RU"/>
        </a:p>
      </dgm:t>
    </dgm:pt>
    <dgm:pt modelId="{3E112A4E-E66F-475F-9B30-A5C5A9C5A741}" type="sibTrans" cxnId="{DD7E456A-612C-4876-84D5-2E1516D0BBDF}">
      <dgm:prSet/>
      <dgm:spPr/>
      <dgm:t>
        <a:bodyPr/>
        <a:lstStyle/>
        <a:p>
          <a:endParaRPr lang="ru-RU"/>
        </a:p>
      </dgm:t>
    </dgm:pt>
    <dgm:pt modelId="{95A50ED8-50FA-4237-967E-4037C71A56F6}" type="pres">
      <dgm:prSet presAssocID="{17D60CE2-0E04-46E7-ADBA-37DF02ADA697}" presName="linear" presStyleCnt="0">
        <dgm:presLayoutVars>
          <dgm:dir/>
          <dgm:animLvl val="lvl"/>
          <dgm:resizeHandles val="exact"/>
        </dgm:presLayoutVars>
      </dgm:prSet>
      <dgm:spPr/>
      <dgm:t>
        <a:bodyPr/>
        <a:lstStyle/>
        <a:p>
          <a:endParaRPr lang="ru-RU"/>
        </a:p>
      </dgm:t>
    </dgm:pt>
    <dgm:pt modelId="{C5141D2A-54BA-4530-8A9E-591579D5CF58}" type="pres">
      <dgm:prSet presAssocID="{295B9FDA-2ED0-4FDD-AB3C-A03942B1CA08}" presName="parentLin" presStyleCnt="0"/>
      <dgm:spPr/>
    </dgm:pt>
    <dgm:pt modelId="{E8F03A2D-8AC6-4346-B277-0D7F18CAFAE0}" type="pres">
      <dgm:prSet presAssocID="{295B9FDA-2ED0-4FDD-AB3C-A03942B1CA08}" presName="parentLeftMargin" presStyleLbl="node1" presStyleIdx="0" presStyleCnt="3"/>
      <dgm:spPr/>
      <dgm:t>
        <a:bodyPr/>
        <a:lstStyle/>
        <a:p>
          <a:endParaRPr lang="ru-RU"/>
        </a:p>
      </dgm:t>
    </dgm:pt>
    <dgm:pt modelId="{244BB9C6-6B81-40AF-9132-ADBFD072AB12}" type="pres">
      <dgm:prSet presAssocID="{295B9FDA-2ED0-4FDD-AB3C-A03942B1CA08}" presName="parentText" presStyleLbl="node1" presStyleIdx="0" presStyleCnt="3">
        <dgm:presLayoutVars>
          <dgm:chMax val="0"/>
          <dgm:bulletEnabled val="1"/>
        </dgm:presLayoutVars>
      </dgm:prSet>
      <dgm:spPr/>
      <dgm:t>
        <a:bodyPr/>
        <a:lstStyle/>
        <a:p>
          <a:endParaRPr lang="ru-RU"/>
        </a:p>
      </dgm:t>
    </dgm:pt>
    <dgm:pt modelId="{34E78256-F18B-4DD1-B8AB-1ADAE5C89E0A}" type="pres">
      <dgm:prSet presAssocID="{295B9FDA-2ED0-4FDD-AB3C-A03942B1CA08}" presName="negativeSpace" presStyleCnt="0"/>
      <dgm:spPr/>
    </dgm:pt>
    <dgm:pt modelId="{B8516A93-8417-456B-B7F7-37DCD36BF22E}" type="pres">
      <dgm:prSet presAssocID="{295B9FDA-2ED0-4FDD-AB3C-A03942B1CA08}" presName="childText" presStyleLbl="conFgAcc1" presStyleIdx="0" presStyleCnt="3">
        <dgm:presLayoutVars>
          <dgm:bulletEnabled val="1"/>
        </dgm:presLayoutVars>
      </dgm:prSet>
      <dgm:spPr/>
    </dgm:pt>
    <dgm:pt modelId="{1F12A04A-08ED-40F4-BB2C-3BED121887F3}" type="pres">
      <dgm:prSet presAssocID="{4523E9F1-3AC6-4B99-B23A-6AC41475D3E5}" presName="spaceBetweenRectangles" presStyleCnt="0"/>
      <dgm:spPr/>
    </dgm:pt>
    <dgm:pt modelId="{A73CD5E5-8952-4002-A60F-803D7DB90439}" type="pres">
      <dgm:prSet presAssocID="{6A0C69C6-5082-4D5E-9684-3EA1AF63E9D6}" presName="parentLin" presStyleCnt="0"/>
      <dgm:spPr/>
    </dgm:pt>
    <dgm:pt modelId="{6BC559B6-302E-45BB-BF2C-A00153C8BCD8}" type="pres">
      <dgm:prSet presAssocID="{6A0C69C6-5082-4D5E-9684-3EA1AF63E9D6}" presName="parentLeftMargin" presStyleLbl="node1" presStyleIdx="0" presStyleCnt="3"/>
      <dgm:spPr/>
      <dgm:t>
        <a:bodyPr/>
        <a:lstStyle/>
        <a:p>
          <a:endParaRPr lang="ru-RU"/>
        </a:p>
      </dgm:t>
    </dgm:pt>
    <dgm:pt modelId="{C0D00C32-8A16-484D-8D21-41BDEE58B842}" type="pres">
      <dgm:prSet presAssocID="{6A0C69C6-5082-4D5E-9684-3EA1AF63E9D6}" presName="parentText" presStyleLbl="node1" presStyleIdx="1" presStyleCnt="3">
        <dgm:presLayoutVars>
          <dgm:chMax val="0"/>
          <dgm:bulletEnabled val="1"/>
        </dgm:presLayoutVars>
      </dgm:prSet>
      <dgm:spPr/>
      <dgm:t>
        <a:bodyPr/>
        <a:lstStyle/>
        <a:p>
          <a:endParaRPr lang="ru-RU"/>
        </a:p>
      </dgm:t>
    </dgm:pt>
    <dgm:pt modelId="{00C87C81-8EBD-461C-82CF-48322001C49E}" type="pres">
      <dgm:prSet presAssocID="{6A0C69C6-5082-4D5E-9684-3EA1AF63E9D6}" presName="negativeSpace" presStyleCnt="0"/>
      <dgm:spPr/>
    </dgm:pt>
    <dgm:pt modelId="{ED418F4B-6EC7-4699-B4CA-68C041C62833}" type="pres">
      <dgm:prSet presAssocID="{6A0C69C6-5082-4D5E-9684-3EA1AF63E9D6}" presName="childText" presStyleLbl="conFgAcc1" presStyleIdx="1" presStyleCnt="3">
        <dgm:presLayoutVars>
          <dgm:bulletEnabled val="1"/>
        </dgm:presLayoutVars>
      </dgm:prSet>
      <dgm:spPr/>
    </dgm:pt>
    <dgm:pt modelId="{C163D31C-163C-4DC0-B8AC-67137538F071}" type="pres">
      <dgm:prSet presAssocID="{E324E6C0-B92F-48B4-BF0D-A669FCDB0035}" presName="spaceBetweenRectangles" presStyleCnt="0"/>
      <dgm:spPr/>
    </dgm:pt>
    <dgm:pt modelId="{FEB36208-592C-4A3B-86A9-D850A287AFC9}" type="pres">
      <dgm:prSet presAssocID="{E4C4BA67-F38D-4A3A-93FD-9788911ABAC0}" presName="parentLin" presStyleCnt="0"/>
      <dgm:spPr/>
    </dgm:pt>
    <dgm:pt modelId="{B0893F1D-CE6B-40E8-A7B6-EA931EFF0E94}" type="pres">
      <dgm:prSet presAssocID="{E4C4BA67-F38D-4A3A-93FD-9788911ABAC0}" presName="parentLeftMargin" presStyleLbl="node1" presStyleIdx="1" presStyleCnt="3"/>
      <dgm:spPr/>
      <dgm:t>
        <a:bodyPr/>
        <a:lstStyle/>
        <a:p>
          <a:endParaRPr lang="ru-RU"/>
        </a:p>
      </dgm:t>
    </dgm:pt>
    <dgm:pt modelId="{3F8832C0-2A7F-40D0-8578-3DD10103860D}" type="pres">
      <dgm:prSet presAssocID="{E4C4BA67-F38D-4A3A-93FD-9788911ABAC0}" presName="parentText" presStyleLbl="node1" presStyleIdx="2" presStyleCnt="3" custScaleX="142857">
        <dgm:presLayoutVars>
          <dgm:chMax val="0"/>
          <dgm:bulletEnabled val="1"/>
        </dgm:presLayoutVars>
      </dgm:prSet>
      <dgm:spPr/>
      <dgm:t>
        <a:bodyPr/>
        <a:lstStyle/>
        <a:p>
          <a:endParaRPr lang="ru-RU"/>
        </a:p>
      </dgm:t>
    </dgm:pt>
    <dgm:pt modelId="{17446DA9-A413-4D32-BC8B-F03AB925F8A4}" type="pres">
      <dgm:prSet presAssocID="{E4C4BA67-F38D-4A3A-93FD-9788911ABAC0}" presName="negativeSpace" presStyleCnt="0"/>
      <dgm:spPr/>
    </dgm:pt>
    <dgm:pt modelId="{6A032731-E6AA-4687-A806-FAEF6905D590}" type="pres">
      <dgm:prSet presAssocID="{E4C4BA67-F38D-4A3A-93FD-9788911ABAC0}" presName="childText" presStyleLbl="conFgAcc1" presStyleIdx="2" presStyleCnt="3">
        <dgm:presLayoutVars>
          <dgm:bulletEnabled val="1"/>
        </dgm:presLayoutVars>
      </dgm:prSet>
      <dgm:spPr/>
    </dgm:pt>
  </dgm:ptLst>
  <dgm:cxnLst>
    <dgm:cxn modelId="{FBF46F0F-2F42-4EC4-9431-51044F3D0DE4}" srcId="{17D60CE2-0E04-46E7-ADBA-37DF02ADA697}" destId="{6A0C69C6-5082-4D5E-9684-3EA1AF63E9D6}" srcOrd="1" destOrd="0" parTransId="{56009C7E-E95A-4EDF-B2C5-A67C0C899E4F}" sibTransId="{E324E6C0-B92F-48B4-BF0D-A669FCDB0035}"/>
    <dgm:cxn modelId="{2FC08870-D020-4D8D-954E-10362DDF6C05}" type="presOf" srcId="{17D60CE2-0E04-46E7-ADBA-37DF02ADA697}" destId="{95A50ED8-50FA-4237-967E-4037C71A56F6}" srcOrd="0" destOrd="0" presId="urn:microsoft.com/office/officeart/2005/8/layout/list1"/>
    <dgm:cxn modelId="{30CE7F06-EA23-4464-A87D-9B272BE5B2E5}" type="presOf" srcId="{E4C4BA67-F38D-4A3A-93FD-9788911ABAC0}" destId="{3F8832C0-2A7F-40D0-8578-3DD10103860D}" srcOrd="1" destOrd="0" presId="urn:microsoft.com/office/officeart/2005/8/layout/list1"/>
    <dgm:cxn modelId="{CE121DC2-6974-4B05-80C5-86F63096CF41}" type="presOf" srcId="{6A0C69C6-5082-4D5E-9684-3EA1AF63E9D6}" destId="{C0D00C32-8A16-484D-8D21-41BDEE58B842}" srcOrd="1" destOrd="0" presId="urn:microsoft.com/office/officeart/2005/8/layout/list1"/>
    <dgm:cxn modelId="{9F4E03B0-45C7-48B6-85AA-F3393B85F5D5}" srcId="{17D60CE2-0E04-46E7-ADBA-37DF02ADA697}" destId="{295B9FDA-2ED0-4FDD-AB3C-A03942B1CA08}" srcOrd="0" destOrd="0" parTransId="{5A5AABDE-0279-456F-B9CE-0EBF9DD73483}" sibTransId="{4523E9F1-3AC6-4B99-B23A-6AC41475D3E5}"/>
    <dgm:cxn modelId="{915CA3F2-17A5-47AB-AC1A-834559EAD4E5}" type="presOf" srcId="{6A0C69C6-5082-4D5E-9684-3EA1AF63E9D6}" destId="{6BC559B6-302E-45BB-BF2C-A00153C8BCD8}" srcOrd="0" destOrd="0" presId="urn:microsoft.com/office/officeart/2005/8/layout/list1"/>
    <dgm:cxn modelId="{81110514-941B-4D7F-8C42-95716664073B}" type="presOf" srcId="{E4C4BA67-F38D-4A3A-93FD-9788911ABAC0}" destId="{B0893F1D-CE6B-40E8-A7B6-EA931EFF0E94}" srcOrd="0" destOrd="0" presId="urn:microsoft.com/office/officeart/2005/8/layout/list1"/>
    <dgm:cxn modelId="{7FA0E810-B949-4A30-9FA3-54B81E82FD94}" type="presOf" srcId="{295B9FDA-2ED0-4FDD-AB3C-A03942B1CA08}" destId="{244BB9C6-6B81-40AF-9132-ADBFD072AB12}" srcOrd="1" destOrd="0" presId="urn:microsoft.com/office/officeart/2005/8/layout/list1"/>
    <dgm:cxn modelId="{DD7E456A-612C-4876-84D5-2E1516D0BBDF}" srcId="{17D60CE2-0E04-46E7-ADBA-37DF02ADA697}" destId="{E4C4BA67-F38D-4A3A-93FD-9788911ABAC0}" srcOrd="2" destOrd="0" parTransId="{BC657B1A-60BB-4A06-BE23-8E4E4CE89347}" sibTransId="{3E112A4E-E66F-475F-9B30-A5C5A9C5A741}"/>
    <dgm:cxn modelId="{39A877BF-F749-4C70-B520-D781552DE842}" type="presOf" srcId="{295B9FDA-2ED0-4FDD-AB3C-A03942B1CA08}" destId="{E8F03A2D-8AC6-4346-B277-0D7F18CAFAE0}" srcOrd="0" destOrd="0" presId="urn:microsoft.com/office/officeart/2005/8/layout/list1"/>
    <dgm:cxn modelId="{5D1819D6-19DB-4BEA-B2B2-AF01E7E3B314}" type="presParOf" srcId="{95A50ED8-50FA-4237-967E-4037C71A56F6}" destId="{C5141D2A-54BA-4530-8A9E-591579D5CF58}" srcOrd="0" destOrd="0" presId="urn:microsoft.com/office/officeart/2005/8/layout/list1"/>
    <dgm:cxn modelId="{9AF93D25-F66F-4194-BBD8-6D93F1AAB43D}" type="presParOf" srcId="{C5141D2A-54BA-4530-8A9E-591579D5CF58}" destId="{E8F03A2D-8AC6-4346-B277-0D7F18CAFAE0}" srcOrd="0" destOrd="0" presId="urn:microsoft.com/office/officeart/2005/8/layout/list1"/>
    <dgm:cxn modelId="{FAD8C4ED-4E94-47C6-AC09-7F8D3D830E73}" type="presParOf" srcId="{C5141D2A-54BA-4530-8A9E-591579D5CF58}" destId="{244BB9C6-6B81-40AF-9132-ADBFD072AB12}" srcOrd="1" destOrd="0" presId="urn:microsoft.com/office/officeart/2005/8/layout/list1"/>
    <dgm:cxn modelId="{2C9E3F4A-DA40-4660-8F42-653F9E55A1C2}" type="presParOf" srcId="{95A50ED8-50FA-4237-967E-4037C71A56F6}" destId="{34E78256-F18B-4DD1-B8AB-1ADAE5C89E0A}" srcOrd="1" destOrd="0" presId="urn:microsoft.com/office/officeart/2005/8/layout/list1"/>
    <dgm:cxn modelId="{F5580880-30BD-42C3-A93D-F6D85AA10341}" type="presParOf" srcId="{95A50ED8-50FA-4237-967E-4037C71A56F6}" destId="{B8516A93-8417-456B-B7F7-37DCD36BF22E}" srcOrd="2" destOrd="0" presId="urn:microsoft.com/office/officeart/2005/8/layout/list1"/>
    <dgm:cxn modelId="{38F73DBE-1C15-4D80-9269-C098094E9638}" type="presParOf" srcId="{95A50ED8-50FA-4237-967E-4037C71A56F6}" destId="{1F12A04A-08ED-40F4-BB2C-3BED121887F3}" srcOrd="3" destOrd="0" presId="urn:microsoft.com/office/officeart/2005/8/layout/list1"/>
    <dgm:cxn modelId="{342B5936-1686-4213-B746-8A92B9CCA670}" type="presParOf" srcId="{95A50ED8-50FA-4237-967E-4037C71A56F6}" destId="{A73CD5E5-8952-4002-A60F-803D7DB90439}" srcOrd="4" destOrd="0" presId="urn:microsoft.com/office/officeart/2005/8/layout/list1"/>
    <dgm:cxn modelId="{39F63228-112C-42B1-B1BF-7543F52F099F}" type="presParOf" srcId="{A73CD5E5-8952-4002-A60F-803D7DB90439}" destId="{6BC559B6-302E-45BB-BF2C-A00153C8BCD8}" srcOrd="0" destOrd="0" presId="urn:microsoft.com/office/officeart/2005/8/layout/list1"/>
    <dgm:cxn modelId="{DB9F5B8D-169A-4988-AF8E-3DDE042479B6}" type="presParOf" srcId="{A73CD5E5-8952-4002-A60F-803D7DB90439}" destId="{C0D00C32-8A16-484D-8D21-41BDEE58B842}" srcOrd="1" destOrd="0" presId="urn:microsoft.com/office/officeart/2005/8/layout/list1"/>
    <dgm:cxn modelId="{D39DB7CF-4A88-42A6-B8C5-662869934C6A}" type="presParOf" srcId="{95A50ED8-50FA-4237-967E-4037C71A56F6}" destId="{00C87C81-8EBD-461C-82CF-48322001C49E}" srcOrd="5" destOrd="0" presId="urn:microsoft.com/office/officeart/2005/8/layout/list1"/>
    <dgm:cxn modelId="{AD2BF706-010D-4744-BAE5-66A642BE6935}" type="presParOf" srcId="{95A50ED8-50FA-4237-967E-4037C71A56F6}" destId="{ED418F4B-6EC7-4699-B4CA-68C041C62833}" srcOrd="6" destOrd="0" presId="urn:microsoft.com/office/officeart/2005/8/layout/list1"/>
    <dgm:cxn modelId="{98646A0D-BE1F-4319-8BEE-0EB128972BCF}" type="presParOf" srcId="{95A50ED8-50FA-4237-967E-4037C71A56F6}" destId="{C163D31C-163C-4DC0-B8AC-67137538F071}" srcOrd="7" destOrd="0" presId="urn:microsoft.com/office/officeart/2005/8/layout/list1"/>
    <dgm:cxn modelId="{8AAE3B55-B3AC-49DA-8034-B7FCC07C5B60}" type="presParOf" srcId="{95A50ED8-50FA-4237-967E-4037C71A56F6}" destId="{FEB36208-592C-4A3B-86A9-D850A287AFC9}" srcOrd="8" destOrd="0" presId="urn:microsoft.com/office/officeart/2005/8/layout/list1"/>
    <dgm:cxn modelId="{F9ADC613-91D9-4087-B90F-4EC27C8E7F13}" type="presParOf" srcId="{FEB36208-592C-4A3B-86A9-D850A287AFC9}" destId="{B0893F1D-CE6B-40E8-A7B6-EA931EFF0E94}" srcOrd="0" destOrd="0" presId="urn:microsoft.com/office/officeart/2005/8/layout/list1"/>
    <dgm:cxn modelId="{0D60816C-DA8D-4EC0-A025-178C90A22223}" type="presParOf" srcId="{FEB36208-592C-4A3B-86A9-D850A287AFC9}" destId="{3F8832C0-2A7F-40D0-8578-3DD10103860D}" srcOrd="1" destOrd="0" presId="urn:microsoft.com/office/officeart/2005/8/layout/list1"/>
    <dgm:cxn modelId="{254592AA-0220-44E2-B719-D111D2308371}" type="presParOf" srcId="{95A50ED8-50FA-4237-967E-4037C71A56F6}" destId="{17446DA9-A413-4D32-BC8B-F03AB925F8A4}" srcOrd="9" destOrd="0" presId="urn:microsoft.com/office/officeart/2005/8/layout/list1"/>
    <dgm:cxn modelId="{C4905BF0-DE30-4A42-9BB0-A56F5672D0E2}" type="presParOf" srcId="{95A50ED8-50FA-4237-967E-4037C71A56F6}" destId="{6A032731-E6AA-4687-A806-FAEF6905D59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A4D6F3-2588-4B57-8F06-2EAE5F672DC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73A768BB-BC6E-4305-B162-924A6EF400E7}">
      <dgm:prSet phldrT="[Текст]" custT="1"/>
      <dgm:spPr/>
      <dgm:t>
        <a:bodyPr/>
        <a:lstStyle/>
        <a:p>
          <a:pPr algn="just"/>
          <a:r>
            <a:rPr lang="ru-RU" sz="1200" b="1" dirty="0" smtClean="0">
              <a:latin typeface="Times New Roman" panose="02020603050405020304" pitchFamily="18" charset="0"/>
              <a:cs typeface="Times New Roman" panose="02020603050405020304" pitchFamily="18" charset="0"/>
            </a:rPr>
            <a:t>«</a:t>
          </a:r>
          <a:r>
            <a:rPr lang="ru-RU" sz="1600" b="1" dirty="0" smtClean="0">
              <a:latin typeface="Times New Roman" panose="02020603050405020304" pitchFamily="18" charset="0"/>
              <a:cs typeface="Times New Roman" panose="02020603050405020304" pitchFamily="18" charset="0"/>
            </a:rPr>
            <a:t>Организационно-методическое сопровождение деятельности антинаркотического движения</a:t>
          </a:r>
          <a:r>
            <a:rPr lang="ru-RU" sz="1200" b="1"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dgm:t>
    </dgm:pt>
    <dgm:pt modelId="{E37C33F0-7AF8-466A-9B8B-34DF2C0C0AB9}" type="parTrans" cxnId="{400C2019-9250-4C1C-BBD8-73B0F4E67472}">
      <dgm:prSet/>
      <dgm:spPr/>
      <dgm:t>
        <a:bodyPr/>
        <a:lstStyle/>
        <a:p>
          <a:endParaRPr lang="ru-RU"/>
        </a:p>
      </dgm:t>
    </dgm:pt>
    <dgm:pt modelId="{586654F0-8131-4FA6-A390-74704C74F80F}" type="sibTrans" cxnId="{400C2019-9250-4C1C-BBD8-73B0F4E67472}">
      <dgm:prSet/>
      <dgm:spPr/>
      <dgm:t>
        <a:bodyPr/>
        <a:lstStyle/>
        <a:p>
          <a:endParaRPr lang="ru-RU"/>
        </a:p>
      </dgm:t>
    </dgm:pt>
    <dgm:pt modelId="{FAAC35F4-1ABE-4EF4-9714-9CD991B5C8E1}">
      <dgm:prSet phldrT="[Текст]" custT="1"/>
      <dgm:spPr/>
      <dgm:t>
        <a:bodyPr/>
        <a:lstStyle/>
        <a:p>
          <a:r>
            <a:rPr lang="ru-RU" sz="1200" b="1" dirty="0" smtClean="0">
              <a:latin typeface="Times New Roman" panose="02020603050405020304" pitchFamily="18" charset="0"/>
              <a:cs typeface="Times New Roman" panose="02020603050405020304" pitchFamily="18" charset="0"/>
            </a:rPr>
            <a:t>«Подготовка и обучение добровольцев (волонтеров)»</a:t>
          </a:r>
          <a:endParaRPr lang="ru-RU" sz="1200" dirty="0">
            <a:latin typeface="Times New Roman" panose="02020603050405020304" pitchFamily="18" charset="0"/>
            <a:cs typeface="Times New Roman" panose="02020603050405020304" pitchFamily="18" charset="0"/>
          </a:endParaRPr>
        </a:p>
      </dgm:t>
    </dgm:pt>
    <dgm:pt modelId="{BB70A9DF-7AF8-4AB1-BBD4-8B3E2F3935A7}" type="parTrans" cxnId="{BFABC3A3-FBE0-4382-8910-192F5EFC8CE6}">
      <dgm:prSet/>
      <dgm:spPr/>
      <dgm:t>
        <a:bodyPr/>
        <a:lstStyle/>
        <a:p>
          <a:endParaRPr lang="ru-RU"/>
        </a:p>
      </dgm:t>
    </dgm:pt>
    <dgm:pt modelId="{90AC70A0-F162-443C-894A-BDF21251E76C}" type="sibTrans" cxnId="{BFABC3A3-FBE0-4382-8910-192F5EFC8CE6}">
      <dgm:prSet/>
      <dgm:spPr/>
      <dgm:t>
        <a:bodyPr/>
        <a:lstStyle/>
        <a:p>
          <a:endParaRPr lang="ru-RU"/>
        </a:p>
      </dgm:t>
    </dgm:pt>
    <dgm:pt modelId="{56DA870E-DCC0-47FF-B215-69DAFEF71B22}">
      <dgm:prSet phldrT="[Текст]"/>
      <dgm:spPr/>
      <dgm:t>
        <a:bodyPr/>
        <a:lstStyle/>
        <a:p>
          <a:pPr algn="just"/>
          <a:r>
            <a:rPr lang="ru-RU"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Разработка и реализация социальных проектов, направленных на профилактику незаконного потребления наркотических средств и психотропных веществ, наркомании и других социально-негативных явлений, пропаганду здорового образа жизни</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795A047F-9D99-4A29-92DB-1A82050333DD}" type="parTrans" cxnId="{63641063-05AB-41EA-9ABD-E04A2D3A72DB}">
      <dgm:prSet/>
      <dgm:spPr/>
      <dgm:t>
        <a:bodyPr/>
        <a:lstStyle/>
        <a:p>
          <a:endParaRPr lang="ru-RU"/>
        </a:p>
      </dgm:t>
    </dgm:pt>
    <dgm:pt modelId="{599CAFD9-BC7B-42CC-85E4-F6DF47FB3C08}" type="sibTrans" cxnId="{63641063-05AB-41EA-9ABD-E04A2D3A72DB}">
      <dgm:prSet/>
      <dgm:spPr/>
      <dgm:t>
        <a:bodyPr/>
        <a:lstStyle/>
        <a:p>
          <a:endParaRPr lang="ru-RU"/>
        </a:p>
      </dgm:t>
    </dgm:pt>
    <dgm:pt modelId="{D5D85AA4-CEB7-47D5-87DD-E6DA2DA41C7B}">
      <dgm:prSet phldrT="[Текст]" custT="1"/>
      <dgm:spPr/>
      <dgm:t>
        <a:bodyPr/>
        <a:lstStyle/>
        <a:p>
          <a:r>
            <a:rPr lang="ru-RU" sz="1200" b="1" dirty="0" smtClean="0">
              <a:latin typeface="Times New Roman" panose="02020603050405020304" pitchFamily="18" charset="0"/>
              <a:cs typeface="Times New Roman" panose="02020603050405020304" pitchFamily="18" charset="0"/>
            </a:rPr>
            <a:t>«Формирование в обществе негативного отношения к незаконному употреблению и распространению наркотических средств и психотропных веществ»</a:t>
          </a:r>
          <a:endParaRPr lang="ru-RU" sz="1200" b="1" dirty="0">
            <a:latin typeface="Times New Roman" panose="02020603050405020304" pitchFamily="18" charset="0"/>
            <a:cs typeface="Times New Roman" panose="02020603050405020304" pitchFamily="18" charset="0"/>
          </a:endParaRPr>
        </a:p>
      </dgm:t>
    </dgm:pt>
    <dgm:pt modelId="{CC12BCFA-CB4B-4184-A6F6-181A35DADFB8}" type="parTrans" cxnId="{D024345E-2069-4001-A104-7DF7FC8911F2}">
      <dgm:prSet/>
      <dgm:spPr/>
      <dgm:t>
        <a:bodyPr/>
        <a:lstStyle/>
        <a:p>
          <a:endParaRPr lang="ru-RU"/>
        </a:p>
      </dgm:t>
    </dgm:pt>
    <dgm:pt modelId="{CA032CA4-9964-4CB6-BDF8-6A82506E74AC}" type="sibTrans" cxnId="{D024345E-2069-4001-A104-7DF7FC8911F2}">
      <dgm:prSet/>
      <dgm:spPr/>
      <dgm:t>
        <a:bodyPr/>
        <a:lstStyle/>
        <a:p>
          <a:endParaRPr lang="ru-RU"/>
        </a:p>
      </dgm:t>
    </dgm:pt>
    <dgm:pt modelId="{A59210D3-E274-42D7-A84B-EA7D58BE7A0D}">
      <dgm:prSet/>
      <dgm:spPr/>
      <dgm:t>
        <a:bodyPr/>
        <a:lstStyle/>
        <a:p>
          <a:r>
            <a:rPr lang="ru-RU" b="1" dirty="0" smtClean="0">
              <a:latin typeface="Times New Roman" panose="02020603050405020304" pitchFamily="18" charset="0"/>
              <a:cs typeface="Times New Roman" panose="02020603050405020304" pitchFamily="18" charset="0"/>
            </a:rPr>
            <a:t>«Противодействие распространению наркомании»</a:t>
          </a:r>
          <a:endParaRPr lang="ru-RU" dirty="0">
            <a:latin typeface="Times New Roman" panose="02020603050405020304" pitchFamily="18" charset="0"/>
            <a:cs typeface="Times New Roman" panose="02020603050405020304" pitchFamily="18" charset="0"/>
          </a:endParaRPr>
        </a:p>
      </dgm:t>
    </dgm:pt>
    <dgm:pt modelId="{53AC9CD2-01D0-47CD-B45F-E9CAA8666731}" type="parTrans" cxnId="{B947F9CA-087C-44B4-963B-D5FFAB272ADE}">
      <dgm:prSet/>
      <dgm:spPr/>
      <dgm:t>
        <a:bodyPr/>
        <a:lstStyle/>
        <a:p>
          <a:endParaRPr lang="ru-RU"/>
        </a:p>
      </dgm:t>
    </dgm:pt>
    <dgm:pt modelId="{9225F01F-AEE2-48C2-A191-5C71C3090C5D}" type="sibTrans" cxnId="{B947F9CA-087C-44B4-963B-D5FFAB272ADE}">
      <dgm:prSet/>
      <dgm:spPr/>
      <dgm:t>
        <a:bodyPr/>
        <a:lstStyle/>
        <a:p>
          <a:endParaRPr lang="ru-RU"/>
        </a:p>
      </dgm:t>
    </dgm:pt>
    <dgm:pt modelId="{1BAF0ECB-0BD6-408E-8277-818591D8F821}" type="pres">
      <dgm:prSet presAssocID="{E0A4D6F3-2588-4B57-8F06-2EAE5F672DCF}" presName="linear" presStyleCnt="0">
        <dgm:presLayoutVars>
          <dgm:animLvl val="lvl"/>
          <dgm:resizeHandles val="exact"/>
        </dgm:presLayoutVars>
      </dgm:prSet>
      <dgm:spPr/>
      <dgm:t>
        <a:bodyPr/>
        <a:lstStyle/>
        <a:p>
          <a:endParaRPr lang="ru-RU"/>
        </a:p>
      </dgm:t>
    </dgm:pt>
    <dgm:pt modelId="{199CAC0E-9D7A-4B59-BD2C-7CB6383DF5F6}" type="pres">
      <dgm:prSet presAssocID="{73A768BB-BC6E-4305-B162-924A6EF400E7}" presName="parentText" presStyleLbl="node1" presStyleIdx="0" presStyleCnt="3">
        <dgm:presLayoutVars>
          <dgm:chMax val="0"/>
          <dgm:bulletEnabled val="1"/>
        </dgm:presLayoutVars>
      </dgm:prSet>
      <dgm:spPr/>
      <dgm:t>
        <a:bodyPr/>
        <a:lstStyle/>
        <a:p>
          <a:endParaRPr lang="ru-RU"/>
        </a:p>
      </dgm:t>
    </dgm:pt>
    <dgm:pt modelId="{C147BAC1-9099-41C7-A4B6-134657C18A80}" type="pres">
      <dgm:prSet presAssocID="{73A768BB-BC6E-4305-B162-924A6EF400E7}" presName="childText" presStyleLbl="revTx" presStyleIdx="0" presStyleCnt="2">
        <dgm:presLayoutVars>
          <dgm:bulletEnabled val="1"/>
        </dgm:presLayoutVars>
      </dgm:prSet>
      <dgm:spPr/>
      <dgm:t>
        <a:bodyPr/>
        <a:lstStyle/>
        <a:p>
          <a:endParaRPr lang="ru-RU"/>
        </a:p>
      </dgm:t>
    </dgm:pt>
    <dgm:pt modelId="{E3F68AFF-A4F2-47BD-978E-A1A7A20AEB76}" type="pres">
      <dgm:prSet presAssocID="{56DA870E-DCC0-47FF-B215-69DAFEF71B22}" presName="parentText" presStyleLbl="node1" presStyleIdx="1" presStyleCnt="3">
        <dgm:presLayoutVars>
          <dgm:chMax val="0"/>
          <dgm:bulletEnabled val="1"/>
        </dgm:presLayoutVars>
      </dgm:prSet>
      <dgm:spPr/>
      <dgm:t>
        <a:bodyPr/>
        <a:lstStyle/>
        <a:p>
          <a:endParaRPr lang="ru-RU"/>
        </a:p>
      </dgm:t>
    </dgm:pt>
    <dgm:pt modelId="{89FBEA9E-EAC4-4569-A65F-2D307B2990B5}" type="pres">
      <dgm:prSet presAssocID="{56DA870E-DCC0-47FF-B215-69DAFEF71B22}" presName="childText" presStyleLbl="revTx" presStyleIdx="1" presStyleCnt="2">
        <dgm:presLayoutVars>
          <dgm:bulletEnabled val="1"/>
        </dgm:presLayoutVars>
      </dgm:prSet>
      <dgm:spPr/>
      <dgm:t>
        <a:bodyPr/>
        <a:lstStyle/>
        <a:p>
          <a:endParaRPr lang="ru-RU"/>
        </a:p>
      </dgm:t>
    </dgm:pt>
    <dgm:pt modelId="{1CC24C68-1D29-473A-BBEB-A64940CAFFB6}" type="pres">
      <dgm:prSet presAssocID="{A59210D3-E274-42D7-A84B-EA7D58BE7A0D}" presName="parentText" presStyleLbl="node1" presStyleIdx="2" presStyleCnt="3">
        <dgm:presLayoutVars>
          <dgm:chMax val="0"/>
          <dgm:bulletEnabled val="1"/>
        </dgm:presLayoutVars>
      </dgm:prSet>
      <dgm:spPr/>
      <dgm:t>
        <a:bodyPr/>
        <a:lstStyle/>
        <a:p>
          <a:endParaRPr lang="ru-RU"/>
        </a:p>
      </dgm:t>
    </dgm:pt>
  </dgm:ptLst>
  <dgm:cxnLst>
    <dgm:cxn modelId="{63641063-05AB-41EA-9ABD-E04A2D3A72DB}" srcId="{E0A4D6F3-2588-4B57-8F06-2EAE5F672DCF}" destId="{56DA870E-DCC0-47FF-B215-69DAFEF71B22}" srcOrd="1" destOrd="0" parTransId="{795A047F-9D99-4A29-92DB-1A82050333DD}" sibTransId="{599CAFD9-BC7B-42CC-85E4-F6DF47FB3C08}"/>
    <dgm:cxn modelId="{BFABC3A3-FBE0-4382-8910-192F5EFC8CE6}" srcId="{73A768BB-BC6E-4305-B162-924A6EF400E7}" destId="{FAAC35F4-1ABE-4EF4-9714-9CD991B5C8E1}" srcOrd="0" destOrd="0" parTransId="{BB70A9DF-7AF8-4AB1-BBD4-8B3E2F3935A7}" sibTransId="{90AC70A0-F162-443C-894A-BDF21251E76C}"/>
    <dgm:cxn modelId="{598BFFAD-F60F-4F58-B010-2B2169DD773A}" type="presOf" srcId="{E0A4D6F3-2588-4B57-8F06-2EAE5F672DCF}" destId="{1BAF0ECB-0BD6-408E-8277-818591D8F821}" srcOrd="0" destOrd="0" presId="urn:microsoft.com/office/officeart/2005/8/layout/vList2"/>
    <dgm:cxn modelId="{FB3FED31-3B57-4F56-A7F1-C7AEEA494EE0}" type="presOf" srcId="{D5D85AA4-CEB7-47D5-87DD-E6DA2DA41C7B}" destId="{89FBEA9E-EAC4-4569-A65F-2D307B2990B5}" srcOrd="0" destOrd="0" presId="urn:microsoft.com/office/officeart/2005/8/layout/vList2"/>
    <dgm:cxn modelId="{EF59CE62-C97D-499E-9D83-1609FA69EE62}" type="presOf" srcId="{56DA870E-DCC0-47FF-B215-69DAFEF71B22}" destId="{E3F68AFF-A4F2-47BD-978E-A1A7A20AEB76}" srcOrd="0" destOrd="0" presId="urn:microsoft.com/office/officeart/2005/8/layout/vList2"/>
    <dgm:cxn modelId="{910CDF33-28DF-4BAF-ACA2-B7A57CB81E2E}" type="presOf" srcId="{73A768BB-BC6E-4305-B162-924A6EF400E7}" destId="{199CAC0E-9D7A-4B59-BD2C-7CB6383DF5F6}" srcOrd="0" destOrd="0" presId="urn:microsoft.com/office/officeart/2005/8/layout/vList2"/>
    <dgm:cxn modelId="{B11EFB93-FB43-490C-83D5-383C5032FB77}" type="presOf" srcId="{A59210D3-E274-42D7-A84B-EA7D58BE7A0D}" destId="{1CC24C68-1D29-473A-BBEB-A64940CAFFB6}" srcOrd="0" destOrd="0" presId="urn:microsoft.com/office/officeart/2005/8/layout/vList2"/>
    <dgm:cxn modelId="{D024345E-2069-4001-A104-7DF7FC8911F2}" srcId="{56DA870E-DCC0-47FF-B215-69DAFEF71B22}" destId="{D5D85AA4-CEB7-47D5-87DD-E6DA2DA41C7B}" srcOrd="0" destOrd="0" parTransId="{CC12BCFA-CB4B-4184-A6F6-181A35DADFB8}" sibTransId="{CA032CA4-9964-4CB6-BDF8-6A82506E74AC}"/>
    <dgm:cxn modelId="{400C2019-9250-4C1C-BBD8-73B0F4E67472}" srcId="{E0A4D6F3-2588-4B57-8F06-2EAE5F672DCF}" destId="{73A768BB-BC6E-4305-B162-924A6EF400E7}" srcOrd="0" destOrd="0" parTransId="{E37C33F0-7AF8-466A-9B8B-34DF2C0C0AB9}" sibTransId="{586654F0-8131-4FA6-A390-74704C74F80F}"/>
    <dgm:cxn modelId="{B947F9CA-087C-44B4-963B-D5FFAB272ADE}" srcId="{E0A4D6F3-2588-4B57-8F06-2EAE5F672DCF}" destId="{A59210D3-E274-42D7-A84B-EA7D58BE7A0D}" srcOrd="2" destOrd="0" parTransId="{53AC9CD2-01D0-47CD-B45F-E9CAA8666731}" sibTransId="{9225F01F-AEE2-48C2-A191-5C71C3090C5D}"/>
    <dgm:cxn modelId="{46829DA3-C14C-4353-8F43-CC5EE2D34008}" type="presOf" srcId="{FAAC35F4-1ABE-4EF4-9714-9CD991B5C8E1}" destId="{C147BAC1-9099-41C7-A4B6-134657C18A80}" srcOrd="0" destOrd="0" presId="urn:microsoft.com/office/officeart/2005/8/layout/vList2"/>
    <dgm:cxn modelId="{06629205-B2EE-4741-968D-D98BBDDBFBF0}" type="presParOf" srcId="{1BAF0ECB-0BD6-408E-8277-818591D8F821}" destId="{199CAC0E-9D7A-4B59-BD2C-7CB6383DF5F6}" srcOrd="0" destOrd="0" presId="urn:microsoft.com/office/officeart/2005/8/layout/vList2"/>
    <dgm:cxn modelId="{477059BD-9453-4F9A-8C19-EE07DE06CAD2}" type="presParOf" srcId="{1BAF0ECB-0BD6-408E-8277-818591D8F821}" destId="{C147BAC1-9099-41C7-A4B6-134657C18A80}" srcOrd="1" destOrd="0" presId="urn:microsoft.com/office/officeart/2005/8/layout/vList2"/>
    <dgm:cxn modelId="{A8943042-625B-468D-94FF-40A10EC0D79B}" type="presParOf" srcId="{1BAF0ECB-0BD6-408E-8277-818591D8F821}" destId="{E3F68AFF-A4F2-47BD-978E-A1A7A20AEB76}" srcOrd="2" destOrd="0" presId="urn:microsoft.com/office/officeart/2005/8/layout/vList2"/>
    <dgm:cxn modelId="{24C5FC0E-0275-4ABD-BB06-325CC1CD1FAB}" type="presParOf" srcId="{1BAF0ECB-0BD6-408E-8277-818591D8F821}" destId="{89FBEA9E-EAC4-4569-A65F-2D307B2990B5}" srcOrd="3" destOrd="0" presId="urn:microsoft.com/office/officeart/2005/8/layout/vList2"/>
    <dgm:cxn modelId="{39350C53-4917-42C9-8861-6056BF752FE0}" type="presParOf" srcId="{1BAF0ECB-0BD6-408E-8277-818591D8F821}" destId="{1CC24C68-1D29-473A-BBEB-A64940CAFFB6}"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1DDAF1-A0F3-4B0C-9720-AC6BEE9C04E4}" type="doc">
      <dgm:prSet loTypeId="urn:microsoft.com/office/officeart/2008/layout/PictureStrips" loCatId="list" qsTypeId="urn:microsoft.com/office/officeart/2005/8/quickstyle/simple1" qsCatId="simple" csTypeId="urn:microsoft.com/office/officeart/2005/8/colors/accent3_1" csCatId="accent3" phldr="1"/>
      <dgm:spPr/>
      <dgm:t>
        <a:bodyPr/>
        <a:lstStyle/>
        <a:p>
          <a:endParaRPr lang="ru-RU"/>
        </a:p>
      </dgm:t>
    </dgm:pt>
    <dgm:pt modelId="{92418A2E-08B8-4435-A6CD-F72534743DF4}" type="pres">
      <dgm:prSet presAssocID="{EF1DDAF1-A0F3-4B0C-9720-AC6BEE9C04E4}" presName="Name0" presStyleCnt="0">
        <dgm:presLayoutVars>
          <dgm:dir/>
          <dgm:resizeHandles val="exact"/>
        </dgm:presLayoutVars>
      </dgm:prSet>
      <dgm:spPr/>
      <dgm:t>
        <a:bodyPr/>
        <a:lstStyle/>
        <a:p>
          <a:endParaRPr lang="ru-RU"/>
        </a:p>
      </dgm:t>
    </dgm:pt>
  </dgm:ptLst>
  <dgm:cxnLst>
    <dgm:cxn modelId="{2F21223C-916E-405D-A939-55A3085D4938}" type="presOf" srcId="{EF1DDAF1-A0F3-4B0C-9720-AC6BEE9C04E4}" destId="{92418A2E-08B8-4435-A6CD-F72534743DF4}" srcOrd="0"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97BF8A-2899-48D8-85EB-DCA3993285BE}" type="doc">
      <dgm:prSet loTypeId="urn:microsoft.com/office/officeart/2005/8/layout/vList4" loCatId="list" qsTypeId="urn:microsoft.com/office/officeart/2005/8/quickstyle/simple1" qsCatId="simple" csTypeId="urn:microsoft.com/office/officeart/2005/8/colors/accent3_2" csCatId="accent3" phldr="1"/>
      <dgm:spPr/>
      <dgm:t>
        <a:bodyPr/>
        <a:lstStyle/>
        <a:p>
          <a:endParaRPr lang="ru-RU"/>
        </a:p>
      </dgm:t>
    </dgm:pt>
    <dgm:pt modelId="{E48BF9EA-86CD-4767-8AA0-02B47887F5DC}">
      <dgm:prSet phldrT="[Текст]"/>
      <dgm:spPr/>
      <dgm:t>
        <a:bodyPr/>
        <a:lstStyle/>
        <a:p>
          <a:pPr algn="just"/>
          <a:r>
            <a:rPr lang="ru-RU" b="1" i="0" dirty="0" smtClean="0">
              <a:solidFill>
                <a:srgbClr val="002060"/>
              </a:solidFill>
              <a:latin typeface="Book Antiqua" panose="02040602050305030304" pitchFamily="18" charset="0"/>
            </a:rPr>
            <a:t>Формирование в обществе негативного отношения к незаконному употреблению и распространению наркотических средств и психотропных веществ</a:t>
          </a:r>
          <a:endParaRPr lang="ru-RU" b="1" dirty="0">
            <a:solidFill>
              <a:srgbClr val="002060"/>
            </a:solidFill>
            <a:latin typeface="Book Antiqua" panose="02040602050305030304" pitchFamily="18" charset="0"/>
          </a:endParaRPr>
        </a:p>
      </dgm:t>
    </dgm:pt>
    <dgm:pt modelId="{0BDE55A0-43DD-48D4-A84B-4BE702DEB6AF}" type="parTrans" cxnId="{8ECE1504-4568-40D6-8F35-AF36216BE098}">
      <dgm:prSet/>
      <dgm:spPr/>
      <dgm:t>
        <a:bodyPr/>
        <a:lstStyle/>
        <a:p>
          <a:endParaRPr lang="ru-RU"/>
        </a:p>
      </dgm:t>
    </dgm:pt>
    <dgm:pt modelId="{E8DC662C-8457-4015-BC66-9699F3C9CE7E}" type="sibTrans" cxnId="{8ECE1504-4568-40D6-8F35-AF36216BE098}">
      <dgm:prSet/>
      <dgm:spPr/>
      <dgm:t>
        <a:bodyPr/>
        <a:lstStyle/>
        <a:p>
          <a:endParaRPr lang="ru-RU"/>
        </a:p>
      </dgm:t>
    </dgm:pt>
    <dgm:pt modelId="{58298769-AD7B-4DE6-B1BB-54836ED4B92C}">
      <dgm:prSet phldrT="[Текст]"/>
      <dgm:spPr/>
      <dgm:t>
        <a:bodyPr/>
        <a:lstStyle/>
        <a:p>
          <a:pPr algn="just"/>
          <a:r>
            <a:rPr lang="ru-RU" b="1" i="0" dirty="0" smtClean="0">
              <a:solidFill>
                <a:srgbClr val="002060"/>
              </a:solidFill>
              <a:latin typeface="Book Antiqua" panose="02040602050305030304" pitchFamily="18" charset="0"/>
            </a:rPr>
            <a:t>Разработка и реализация социальных проектов, направленных на профилактику наркомании, пропаганду здорового образа жизни</a:t>
          </a:r>
          <a:endParaRPr lang="ru-RU" b="1" dirty="0">
            <a:solidFill>
              <a:srgbClr val="002060"/>
            </a:solidFill>
            <a:latin typeface="Book Antiqua" panose="02040602050305030304" pitchFamily="18" charset="0"/>
          </a:endParaRPr>
        </a:p>
      </dgm:t>
    </dgm:pt>
    <dgm:pt modelId="{8E2E4D67-FCD1-4719-B0FC-2862057CB30F}" type="parTrans" cxnId="{7287BCC7-835F-4EBB-B176-F8DC3EBB6762}">
      <dgm:prSet/>
      <dgm:spPr/>
      <dgm:t>
        <a:bodyPr/>
        <a:lstStyle/>
        <a:p>
          <a:endParaRPr lang="ru-RU"/>
        </a:p>
      </dgm:t>
    </dgm:pt>
    <dgm:pt modelId="{2D887331-4952-4C4D-BF73-20C139895746}" type="sibTrans" cxnId="{7287BCC7-835F-4EBB-B176-F8DC3EBB6762}">
      <dgm:prSet/>
      <dgm:spPr/>
      <dgm:t>
        <a:bodyPr/>
        <a:lstStyle/>
        <a:p>
          <a:endParaRPr lang="ru-RU"/>
        </a:p>
      </dgm:t>
    </dgm:pt>
    <dgm:pt modelId="{35B8632D-0862-4B58-89BA-A6EB9140CDCF}">
      <dgm:prSet phldrT="[Текст]"/>
      <dgm:spPr/>
      <dgm:t>
        <a:bodyPr/>
        <a:lstStyle/>
        <a:p>
          <a:pPr algn="just"/>
          <a:r>
            <a:rPr lang="ru-RU" b="1" i="0" dirty="0" smtClean="0">
              <a:solidFill>
                <a:srgbClr val="002060"/>
              </a:solidFill>
              <a:latin typeface="Book Antiqua" panose="02040602050305030304" pitchFamily="18" charset="0"/>
            </a:rPr>
            <a:t>Оказание волонтерами, достигшими возраста </a:t>
          </a:r>
          <a:br>
            <a:rPr lang="ru-RU" b="1" i="0" dirty="0" smtClean="0">
              <a:solidFill>
                <a:srgbClr val="002060"/>
              </a:solidFill>
              <a:latin typeface="Book Antiqua" panose="02040602050305030304" pitchFamily="18" charset="0"/>
            </a:rPr>
          </a:br>
          <a:r>
            <a:rPr lang="ru-RU" b="1" i="0" dirty="0" smtClean="0">
              <a:solidFill>
                <a:srgbClr val="002060"/>
              </a:solidFill>
              <a:latin typeface="Book Antiqua" panose="02040602050305030304" pitchFamily="18" charset="0"/>
            </a:rPr>
            <a:t>18 лет, содействия правоохранительным органам в работе по противодействию незаконному обороту</a:t>
          </a:r>
          <a:endParaRPr lang="ru-RU" b="1" dirty="0">
            <a:solidFill>
              <a:srgbClr val="002060"/>
            </a:solidFill>
            <a:latin typeface="Book Antiqua" panose="02040602050305030304" pitchFamily="18" charset="0"/>
          </a:endParaRPr>
        </a:p>
      </dgm:t>
    </dgm:pt>
    <dgm:pt modelId="{FF22541A-F577-4B79-8FF9-C0D22B09C657}" type="parTrans" cxnId="{252ED109-DA15-4E9A-96EB-A8BABA0B80C1}">
      <dgm:prSet/>
      <dgm:spPr/>
      <dgm:t>
        <a:bodyPr/>
        <a:lstStyle/>
        <a:p>
          <a:endParaRPr lang="ru-RU"/>
        </a:p>
      </dgm:t>
    </dgm:pt>
    <dgm:pt modelId="{20B58808-5049-4014-A4B9-816F7C24E54A}" type="sibTrans" cxnId="{252ED109-DA15-4E9A-96EB-A8BABA0B80C1}">
      <dgm:prSet/>
      <dgm:spPr/>
      <dgm:t>
        <a:bodyPr/>
        <a:lstStyle/>
        <a:p>
          <a:endParaRPr lang="ru-RU"/>
        </a:p>
      </dgm:t>
    </dgm:pt>
    <dgm:pt modelId="{A8C43E9A-161D-4FB4-9F87-E2C9B3994846}" type="pres">
      <dgm:prSet presAssocID="{AF97BF8A-2899-48D8-85EB-DCA3993285BE}" presName="linear" presStyleCnt="0">
        <dgm:presLayoutVars>
          <dgm:dir/>
          <dgm:resizeHandles val="exact"/>
        </dgm:presLayoutVars>
      </dgm:prSet>
      <dgm:spPr/>
      <dgm:t>
        <a:bodyPr/>
        <a:lstStyle/>
        <a:p>
          <a:endParaRPr lang="ru-RU"/>
        </a:p>
      </dgm:t>
    </dgm:pt>
    <dgm:pt modelId="{E0E524E8-EA92-4FE2-894B-18CA91063B91}" type="pres">
      <dgm:prSet presAssocID="{E48BF9EA-86CD-4767-8AA0-02B47887F5DC}" presName="comp" presStyleCnt="0"/>
      <dgm:spPr/>
    </dgm:pt>
    <dgm:pt modelId="{94A7ACAA-35D1-495D-B7D1-C592EA6A1598}" type="pres">
      <dgm:prSet presAssocID="{E48BF9EA-86CD-4767-8AA0-02B47887F5DC}" presName="box" presStyleLbl="node1" presStyleIdx="0" presStyleCnt="3"/>
      <dgm:spPr/>
      <dgm:t>
        <a:bodyPr/>
        <a:lstStyle/>
        <a:p>
          <a:endParaRPr lang="ru-RU"/>
        </a:p>
      </dgm:t>
    </dgm:pt>
    <dgm:pt modelId="{5012C7DD-83DE-4544-B55F-B556203926DB}" type="pres">
      <dgm:prSet presAssocID="{E48BF9EA-86CD-4767-8AA0-02B47887F5DC}"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dgm:spPr>
      <dgm:t>
        <a:bodyPr/>
        <a:lstStyle/>
        <a:p>
          <a:endParaRPr lang="ru-RU"/>
        </a:p>
      </dgm:t>
    </dgm:pt>
    <dgm:pt modelId="{2721F8ED-EF60-4A82-9CD0-71EA91B95CDD}" type="pres">
      <dgm:prSet presAssocID="{E48BF9EA-86CD-4767-8AA0-02B47887F5DC}" presName="text" presStyleLbl="node1" presStyleIdx="0" presStyleCnt="3">
        <dgm:presLayoutVars>
          <dgm:bulletEnabled val="1"/>
        </dgm:presLayoutVars>
      </dgm:prSet>
      <dgm:spPr/>
      <dgm:t>
        <a:bodyPr/>
        <a:lstStyle/>
        <a:p>
          <a:endParaRPr lang="ru-RU"/>
        </a:p>
      </dgm:t>
    </dgm:pt>
    <dgm:pt modelId="{5C3A39A6-2114-48CE-93B3-74A2CAD13BBC}" type="pres">
      <dgm:prSet presAssocID="{E8DC662C-8457-4015-BC66-9699F3C9CE7E}" presName="spacer" presStyleCnt="0"/>
      <dgm:spPr/>
    </dgm:pt>
    <dgm:pt modelId="{A1A0226C-E977-42EF-BD5B-DD185296100B}" type="pres">
      <dgm:prSet presAssocID="{58298769-AD7B-4DE6-B1BB-54836ED4B92C}" presName="comp" presStyleCnt="0"/>
      <dgm:spPr/>
    </dgm:pt>
    <dgm:pt modelId="{955BD15B-C413-4134-94CF-5082B431E937}" type="pres">
      <dgm:prSet presAssocID="{58298769-AD7B-4DE6-B1BB-54836ED4B92C}" presName="box" presStyleLbl="node1" presStyleIdx="1" presStyleCnt="3"/>
      <dgm:spPr/>
      <dgm:t>
        <a:bodyPr/>
        <a:lstStyle/>
        <a:p>
          <a:endParaRPr lang="ru-RU"/>
        </a:p>
      </dgm:t>
    </dgm:pt>
    <dgm:pt modelId="{A848D325-D186-4603-B7E5-C3785FDD3F31}" type="pres">
      <dgm:prSet presAssocID="{58298769-AD7B-4DE6-B1BB-54836ED4B92C}"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0" r="-10000"/>
          </a:stretch>
        </a:blipFill>
      </dgm:spPr>
    </dgm:pt>
    <dgm:pt modelId="{B889D5A2-0BB9-444C-8445-4EC7E1DCA1A0}" type="pres">
      <dgm:prSet presAssocID="{58298769-AD7B-4DE6-B1BB-54836ED4B92C}" presName="text" presStyleLbl="node1" presStyleIdx="1" presStyleCnt="3">
        <dgm:presLayoutVars>
          <dgm:bulletEnabled val="1"/>
        </dgm:presLayoutVars>
      </dgm:prSet>
      <dgm:spPr/>
      <dgm:t>
        <a:bodyPr/>
        <a:lstStyle/>
        <a:p>
          <a:endParaRPr lang="ru-RU"/>
        </a:p>
      </dgm:t>
    </dgm:pt>
    <dgm:pt modelId="{57AB28F1-D251-4090-9204-65E2BC892A5D}" type="pres">
      <dgm:prSet presAssocID="{2D887331-4952-4C4D-BF73-20C139895746}" presName="spacer" presStyleCnt="0"/>
      <dgm:spPr/>
    </dgm:pt>
    <dgm:pt modelId="{DA58DAD8-31E2-4EBA-8F10-309F7001EB55}" type="pres">
      <dgm:prSet presAssocID="{35B8632D-0862-4B58-89BA-A6EB9140CDCF}" presName="comp" presStyleCnt="0"/>
      <dgm:spPr/>
    </dgm:pt>
    <dgm:pt modelId="{E8287EBC-F063-48D8-9EF4-7DB4EE86C619}" type="pres">
      <dgm:prSet presAssocID="{35B8632D-0862-4B58-89BA-A6EB9140CDCF}" presName="box" presStyleLbl="node1" presStyleIdx="2" presStyleCnt="3"/>
      <dgm:spPr/>
      <dgm:t>
        <a:bodyPr/>
        <a:lstStyle/>
        <a:p>
          <a:endParaRPr lang="ru-RU"/>
        </a:p>
      </dgm:t>
    </dgm:pt>
    <dgm:pt modelId="{887C4C91-4E85-4014-B5EC-DBB83CA38494}" type="pres">
      <dgm:prSet presAssocID="{35B8632D-0862-4B58-89BA-A6EB9140CDCF}"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3738F32-B406-43C3-9664-8A81A7E83B6A}" type="pres">
      <dgm:prSet presAssocID="{35B8632D-0862-4B58-89BA-A6EB9140CDCF}" presName="text" presStyleLbl="node1" presStyleIdx="2" presStyleCnt="3">
        <dgm:presLayoutVars>
          <dgm:bulletEnabled val="1"/>
        </dgm:presLayoutVars>
      </dgm:prSet>
      <dgm:spPr/>
      <dgm:t>
        <a:bodyPr/>
        <a:lstStyle/>
        <a:p>
          <a:endParaRPr lang="ru-RU"/>
        </a:p>
      </dgm:t>
    </dgm:pt>
  </dgm:ptLst>
  <dgm:cxnLst>
    <dgm:cxn modelId="{CB48749C-8855-4760-8D6E-E0E7D375D239}" type="presOf" srcId="{E48BF9EA-86CD-4767-8AA0-02B47887F5DC}" destId="{94A7ACAA-35D1-495D-B7D1-C592EA6A1598}" srcOrd="0" destOrd="0" presId="urn:microsoft.com/office/officeart/2005/8/layout/vList4"/>
    <dgm:cxn modelId="{5CBB78C1-A660-45F9-9A1F-5B0AB7D9A045}" type="presOf" srcId="{35B8632D-0862-4B58-89BA-A6EB9140CDCF}" destId="{43738F32-B406-43C3-9664-8A81A7E83B6A}" srcOrd="1" destOrd="0" presId="urn:microsoft.com/office/officeart/2005/8/layout/vList4"/>
    <dgm:cxn modelId="{7287BCC7-835F-4EBB-B176-F8DC3EBB6762}" srcId="{AF97BF8A-2899-48D8-85EB-DCA3993285BE}" destId="{58298769-AD7B-4DE6-B1BB-54836ED4B92C}" srcOrd="1" destOrd="0" parTransId="{8E2E4D67-FCD1-4719-B0FC-2862057CB30F}" sibTransId="{2D887331-4952-4C4D-BF73-20C139895746}"/>
    <dgm:cxn modelId="{E5DE3C5B-2959-4E25-A2E4-2A44DD9F4ACE}" type="presOf" srcId="{AF97BF8A-2899-48D8-85EB-DCA3993285BE}" destId="{A8C43E9A-161D-4FB4-9F87-E2C9B3994846}" srcOrd="0" destOrd="0" presId="urn:microsoft.com/office/officeart/2005/8/layout/vList4"/>
    <dgm:cxn modelId="{5B105079-F8FD-4DEB-8CCC-503F96785743}" type="presOf" srcId="{58298769-AD7B-4DE6-B1BB-54836ED4B92C}" destId="{955BD15B-C413-4134-94CF-5082B431E937}" srcOrd="0" destOrd="0" presId="urn:microsoft.com/office/officeart/2005/8/layout/vList4"/>
    <dgm:cxn modelId="{D5B20E68-D8A0-4097-AEC1-653485F7A33C}" type="presOf" srcId="{58298769-AD7B-4DE6-B1BB-54836ED4B92C}" destId="{B889D5A2-0BB9-444C-8445-4EC7E1DCA1A0}" srcOrd="1" destOrd="0" presId="urn:microsoft.com/office/officeart/2005/8/layout/vList4"/>
    <dgm:cxn modelId="{92A0845F-9DA6-470E-BA29-962FBC8D2ED7}" type="presOf" srcId="{35B8632D-0862-4B58-89BA-A6EB9140CDCF}" destId="{E8287EBC-F063-48D8-9EF4-7DB4EE86C619}" srcOrd="0" destOrd="0" presId="urn:microsoft.com/office/officeart/2005/8/layout/vList4"/>
    <dgm:cxn modelId="{8ECE1504-4568-40D6-8F35-AF36216BE098}" srcId="{AF97BF8A-2899-48D8-85EB-DCA3993285BE}" destId="{E48BF9EA-86CD-4767-8AA0-02B47887F5DC}" srcOrd="0" destOrd="0" parTransId="{0BDE55A0-43DD-48D4-A84B-4BE702DEB6AF}" sibTransId="{E8DC662C-8457-4015-BC66-9699F3C9CE7E}"/>
    <dgm:cxn modelId="{252ED109-DA15-4E9A-96EB-A8BABA0B80C1}" srcId="{AF97BF8A-2899-48D8-85EB-DCA3993285BE}" destId="{35B8632D-0862-4B58-89BA-A6EB9140CDCF}" srcOrd="2" destOrd="0" parTransId="{FF22541A-F577-4B79-8FF9-C0D22B09C657}" sibTransId="{20B58808-5049-4014-A4B9-816F7C24E54A}"/>
    <dgm:cxn modelId="{E7854824-23C8-47A6-ABE8-E8239BD1B21D}" type="presOf" srcId="{E48BF9EA-86CD-4767-8AA0-02B47887F5DC}" destId="{2721F8ED-EF60-4A82-9CD0-71EA91B95CDD}" srcOrd="1" destOrd="0" presId="urn:microsoft.com/office/officeart/2005/8/layout/vList4"/>
    <dgm:cxn modelId="{1FD74CB8-20F4-4109-9140-F84C9464AF65}" type="presParOf" srcId="{A8C43E9A-161D-4FB4-9F87-E2C9B3994846}" destId="{E0E524E8-EA92-4FE2-894B-18CA91063B91}" srcOrd="0" destOrd="0" presId="urn:microsoft.com/office/officeart/2005/8/layout/vList4"/>
    <dgm:cxn modelId="{74F943A9-5E53-4B3D-8FBC-28FBF2E884F9}" type="presParOf" srcId="{E0E524E8-EA92-4FE2-894B-18CA91063B91}" destId="{94A7ACAA-35D1-495D-B7D1-C592EA6A1598}" srcOrd="0" destOrd="0" presId="urn:microsoft.com/office/officeart/2005/8/layout/vList4"/>
    <dgm:cxn modelId="{CA047DC2-BEBE-4EAC-A1E8-1564A97E6971}" type="presParOf" srcId="{E0E524E8-EA92-4FE2-894B-18CA91063B91}" destId="{5012C7DD-83DE-4544-B55F-B556203926DB}" srcOrd="1" destOrd="0" presId="urn:microsoft.com/office/officeart/2005/8/layout/vList4"/>
    <dgm:cxn modelId="{3F7AA5DA-E29E-4622-8C13-91EEB07AE05C}" type="presParOf" srcId="{E0E524E8-EA92-4FE2-894B-18CA91063B91}" destId="{2721F8ED-EF60-4A82-9CD0-71EA91B95CDD}" srcOrd="2" destOrd="0" presId="urn:microsoft.com/office/officeart/2005/8/layout/vList4"/>
    <dgm:cxn modelId="{E16441AE-0A92-490F-BE83-5FC0E307FF03}" type="presParOf" srcId="{A8C43E9A-161D-4FB4-9F87-E2C9B3994846}" destId="{5C3A39A6-2114-48CE-93B3-74A2CAD13BBC}" srcOrd="1" destOrd="0" presId="urn:microsoft.com/office/officeart/2005/8/layout/vList4"/>
    <dgm:cxn modelId="{7C969D9D-EDEE-41BA-B87A-ED8C2CE0D53A}" type="presParOf" srcId="{A8C43E9A-161D-4FB4-9F87-E2C9B3994846}" destId="{A1A0226C-E977-42EF-BD5B-DD185296100B}" srcOrd="2" destOrd="0" presId="urn:microsoft.com/office/officeart/2005/8/layout/vList4"/>
    <dgm:cxn modelId="{20837C56-E20C-4EB1-8CD5-A5D1A3C6EB1F}" type="presParOf" srcId="{A1A0226C-E977-42EF-BD5B-DD185296100B}" destId="{955BD15B-C413-4134-94CF-5082B431E937}" srcOrd="0" destOrd="0" presId="urn:microsoft.com/office/officeart/2005/8/layout/vList4"/>
    <dgm:cxn modelId="{269AF1C2-4362-405F-B9D8-319C0870C9F1}" type="presParOf" srcId="{A1A0226C-E977-42EF-BD5B-DD185296100B}" destId="{A848D325-D186-4603-B7E5-C3785FDD3F31}" srcOrd="1" destOrd="0" presId="urn:microsoft.com/office/officeart/2005/8/layout/vList4"/>
    <dgm:cxn modelId="{1A2A2C46-FDDC-4F0E-8E69-0422A856E8E6}" type="presParOf" srcId="{A1A0226C-E977-42EF-BD5B-DD185296100B}" destId="{B889D5A2-0BB9-444C-8445-4EC7E1DCA1A0}" srcOrd="2" destOrd="0" presId="urn:microsoft.com/office/officeart/2005/8/layout/vList4"/>
    <dgm:cxn modelId="{31EAFC48-3640-4CE0-93AD-18472B0598DF}" type="presParOf" srcId="{A8C43E9A-161D-4FB4-9F87-E2C9B3994846}" destId="{57AB28F1-D251-4090-9204-65E2BC892A5D}" srcOrd="3" destOrd="0" presId="urn:microsoft.com/office/officeart/2005/8/layout/vList4"/>
    <dgm:cxn modelId="{55BEC0E3-A08E-4674-A24E-04BD40BA4115}" type="presParOf" srcId="{A8C43E9A-161D-4FB4-9F87-E2C9B3994846}" destId="{DA58DAD8-31E2-4EBA-8F10-309F7001EB55}" srcOrd="4" destOrd="0" presId="urn:microsoft.com/office/officeart/2005/8/layout/vList4"/>
    <dgm:cxn modelId="{7224DE8C-2FA9-4941-B230-321349447124}" type="presParOf" srcId="{DA58DAD8-31E2-4EBA-8F10-309F7001EB55}" destId="{E8287EBC-F063-48D8-9EF4-7DB4EE86C619}" srcOrd="0" destOrd="0" presId="urn:microsoft.com/office/officeart/2005/8/layout/vList4"/>
    <dgm:cxn modelId="{57B54DD4-7CAC-4A83-A03D-85C0D2458AC3}" type="presParOf" srcId="{DA58DAD8-31E2-4EBA-8F10-309F7001EB55}" destId="{887C4C91-4E85-4014-B5EC-DBB83CA38494}" srcOrd="1" destOrd="0" presId="urn:microsoft.com/office/officeart/2005/8/layout/vList4"/>
    <dgm:cxn modelId="{D5E55EEC-3245-471C-A2A4-9F21C21D32E1}" type="presParOf" srcId="{DA58DAD8-31E2-4EBA-8F10-309F7001EB55}" destId="{43738F32-B406-43C3-9664-8A81A7E83B6A}" srcOrd="2" destOrd="0" presId="urn:microsoft.com/office/officeart/2005/8/layout/vList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9341AF-BA48-415F-B820-417F5648A8FC}" type="datetimeFigureOut">
              <a:rPr lang="ru-RU" smtClean="0"/>
              <a:t>28.04.2021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0C6C0-A4F9-4BB8-B0F0-0F09C5B190A4}" type="slidenum">
              <a:rPr lang="ru-RU" smtClean="0"/>
              <a:t>‹#›</a:t>
            </a:fld>
            <a:endParaRPr lang="ru-RU"/>
          </a:p>
        </p:txBody>
      </p:sp>
    </p:spTree>
    <p:extLst>
      <p:ext uri="{BB962C8B-B14F-4D97-AF65-F5344CB8AC3E}">
        <p14:creationId xmlns:p14="http://schemas.microsoft.com/office/powerpoint/2010/main" val="3603348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p:txBody>
      </p:sp>
      <p:sp>
        <p:nvSpPr>
          <p:cNvPr id="4" name="Номер слайда 3"/>
          <p:cNvSpPr>
            <a:spLocks noGrp="1"/>
          </p:cNvSpPr>
          <p:nvPr>
            <p:ph type="sldNum" sz="quarter" idx="10"/>
          </p:nvPr>
        </p:nvSpPr>
        <p:spPr/>
        <p:txBody>
          <a:bodyPr/>
          <a:lstStyle/>
          <a:p>
            <a:fld id="{5210C6C0-A4F9-4BB8-B0F0-0F09C5B190A4}" type="slidenum">
              <a:rPr lang="ru-RU" smtClean="0"/>
              <a:t>1</a:t>
            </a:fld>
            <a:endParaRPr lang="ru-RU"/>
          </a:p>
        </p:txBody>
      </p:sp>
    </p:spTree>
    <p:extLst>
      <p:ext uri="{BB962C8B-B14F-4D97-AF65-F5344CB8AC3E}">
        <p14:creationId xmlns:p14="http://schemas.microsoft.com/office/powerpoint/2010/main" val="1212317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4956677-CC39-4270-B7D7-9D3F12A1ED91}" type="slidenum">
              <a:rPr lang="ru-RU" smtClean="0"/>
              <a:t>38</a:t>
            </a:fld>
            <a:endParaRPr lang="ru-RU"/>
          </a:p>
        </p:txBody>
      </p:sp>
    </p:spTree>
    <p:extLst>
      <p:ext uri="{BB962C8B-B14F-4D97-AF65-F5344CB8AC3E}">
        <p14:creationId xmlns:p14="http://schemas.microsoft.com/office/powerpoint/2010/main" val="3342818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3379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907F47A-26B8-469C-B153-8891B276FE8D}" type="slidenum">
              <a:rPr lang="ru-RU" altLang="ru-RU" smtClean="0"/>
              <a:pPr/>
              <a:t>40</a:t>
            </a:fld>
            <a:endParaRPr lang="ru-RU" altLang="ru-RU" smtClean="0"/>
          </a:p>
        </p:txBody>
      </p:sp>
    </p:spTree>
    <p:extLst>
      <p:ext uri="{BB962C8B-B14F-4D97-AF65-F5344CB8AC3E}">
        <p14:creationId xmlns:p14="http://schemas.microsoft.com/office/powerpoint/2010/main" val="415677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41</a:t>
            </a:fld>
            <a:endParaRPr lang="ru-RU"/>
          </a:p>
        </p:txBody>
      </p:sp>
    </p:spTree>
    <p:extLst>
      <p:ext uri="{BB962C8B-B14F-4D97-AF65-F5344CB8AC3E}">
        <p14:creationId xmlns:p14="http://schemas.microsoft.com/office/powerpoint/2010/main" val="862728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42</a:t>
            </a:fld>
            <a:endParaRPr lang="ru-RU"/>
          </a:p>
        </p:txBody>
      </p:sp>
    </p:spTree>
    <p:extLst>
      <p:ext uri="{BB962C8B-B14F-4D97-AF65-F5344CB8AC3E}">
        <p14:creationId xmlns:p14="http://schemas.microsoft.com/office/powerpoint/2010/main" val="862728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43</a:t>
            </a:fld>
            <a:endParaRPr lang="ru-RU"/>
          </a:p>
        </p:txBody>
      </p:sp>
    </p:spTree>
    <p:extLst>
      <p:ext uri="{BB962C8B-B14F-4D97-AF65-F5344CB8AC3E}">
        <p14:creationId xmlns:p14="http://schemas.microsoft.com/office/powerpoint/2010/main" val="1857190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4956677-CC39-4270-B7D7-9D3F12A1ED91}" type="slidenum">
              <a:rPr lang="ru-RU" smtClean="0"/>
              <a:t>44</a:t>
            </a:fld>
            <a:endParaRPr lang="ru-RU"/>
          </a:p>
        </p:txBody>
      </p:sp>
    </p:spTree>
    <p:extLst>
      <p:ext uri="{BB962C8B-B14F-4D97-AF65-F5344CB8AC3E}">
        <p14:creationId xmlns:p14="http://schemas.microsoft.com/office/powerpoint/2010/main" val="1012031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45</a:t>
            </a:fld>
            <a:endParaRPr lang="ru-RU"/>
          </a:p>
        </p:txBody>
      </p:sp>
    </p:spTree>
    <p:extLst>
      <p:ext uri="{BB962C8B-B14F-4D97-AF65-F5344CB8AC3E}">
        <p14:creationId xmlns:p14="http://schemas.microsoft.com/office/powerpoint/2010/main" val="1857190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47</a:t>
            </a:fld>
            <a:endParaRPr lang="ru-RU"/>
          </a:p>
        </p:txBody>
      </p:sp>
    </p:spTree>
    <p:extLst>
      <p:ext uri="{BB962C8B-B14F-4D97-AF65-F5344CB8AC3E}">
        <p14:creationId xmlns:p14="http://schemas.microsoft.com/office/powerpoint/2010/main" val="1857190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48</a:t>
            </a:fld>
            <a:endParaRPr lang="ru-RU"/>
          </a:p>
        </p:txBody>
      </p:sp>
    </p:spTree>
    <p:extLst>
      <p:ext uri="{BB962C8B-B14F-4D97-AF65-F5344CB8AC3E}">
        <p14:creationId xmlns:p14="http://schemas.microsoft.com/office/powerpoint/2010/main" val="1857190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403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fld id="{2B6F737D-DEA3-446C-AF6C-98593EE9F190}" type="slidenum">
              <a:rPr lang="ru-RU" altLang="ru-RU"/>
              <a:pPr/>
              <a:t>50</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8</a:t>
            </a:fld>
            <a:endParaRPr lang="ru-RU"/>
          </a:p>
        </p:txBody>
      </p:sp>
    </p:spTree>
    <p:extLst>
      <p:ext uri="{BB962C8B-B14F-4D97-AF65-F5344CB8AC3E}">
        <p14:creationId xmlns:p14="http://schemas.microsoft.com/office/powerpoint/2010/main" val="2237717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51</a:t>
            </a:fld>
            <a:endParaRPr lang="ru-RU"/>
          </a:p>
        </p:txBody>
      </p:sp>
    </p:spTree>
    <p:extLst>
      <p:ext uri="{BB962C8B-B14F-4D97-AF65-F5344CB8AC3E}">
        <p14:creationId xmlns:p14="http://schemas.microsoft.com/office/powerpoint/2010/main" val="2506379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53</a:t>
            </a:fld>
            <a:endParaRPr lang="ru-RU"/>
          </a:p>
        </p:txBody>
      </p:sp>
    </p:spTree>
    <p:extLst>
      <p:ext uri="{BB962C8B-B14F-4D97-AF65-F5344CB8AC3E}">
        <p14:creationId xmlns:p14="http://schemas.microsoft.com/office/powerpoint/2010/main" val="2732030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58</a:t>
            </a:fld>
            <a:endParaRPr lang="ru-RU"/>
          </a:p>
        </p:txBody>
      </p:sp>
    </p:spTree>
    <p:extLst>
      <p:ext uri="{BB962C8B-B14F-4D97-AF65-F5344CB8AC3E}">
        <p14:creationId xmlns:p14="http://schemas.microsoft.com/office/powerpoint/2010/main" val="2380937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D046019-89A0-4C97-9AED-37CAF5017A59}" type="slidenum">
              <a:rPr lang="ru-RU" smtClean="0"/>
              <a:pPr/>
              <a:t>60</a:t>
            </a:fld>
            <a:endParaRPr lang="ru-RU"/>
          </a:p>
        </p:txBody>
      </p:sp>
    </p:spTree>
    <p:extLst>
      <p:ext uri="{BB962C8B-B14F-4D97-AF65-F5344CB8AC3E}">
        <p14:creationId xmlns:p14="http://schemas.microsoft.com/office/powerpoint/2010/main" val="17340270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61</a:t>
            </a:fld>
            <a:endParaRPr lang="ru-RU"/>
          </a:p>
        </p:txBody>
      </p:sp>
    </p:spTree>
    <p:extLst>
      <p:ext uri="{BB962C8B-B14F-4D97-AF65-F5344CB8AC3E}">
        <p14:creationId xmlns:p14="http://schemas.microsoft.com/office/powerpoint/2010/main" val="10361570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62</a:t>
            </a:fld>
            <a:endParaRPr lang="ru-RU"/>
          </a:p>
        </p:txBody>
      </p:sp>
    </p:spTree>
    <p:extLst>
      <p:ext uri="{BB962C8B-B14F-4D97-AF65-F5344CB8AC3E}">
        <p14:creationId xmlns:p14="http://schemas.microsoft.com/office/powerpoint/2010/main" val="13439147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66</a:t>
            </a:fld>
            <a:endParaRPr lang="ru-RU"/>
          </a:p>
        </p:txBody>
      </p:sp>
    </p:spTree>
    <p:extLst>
      <p:ext uri="{BB962C8B-B14F-4D97-AF65-F5344CB8AC3E}">
        <p14:creationId xmlns:p14="http://schemas.microsoft.com/office/powerpoint/2010/main" val="180361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67</a:t>
            </a:fld>
            <a:endParaRPr lang="ru-RU"/>
          </a:p>
        </p:txBody>
      </p:sp>
    </p:spTree>
    <p:extLst>
      <p:ext uri="{BB962C8B-B14F-4D97-AF65-F5344CB8AC3E}">
        <p14:creationId xmlns:p14="http://schemas.microsoft.com/office/powerpoint/2010/main" val="304441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9</a:t>
            </a:fld>
            <a:endParaRPr lang="ru-RU"/>
          </a:p>
        </p:txBody>
      </p:sp>
    </p:spTree>
    <p:extLst>
      <p:ext uri="{BB962C8B-B14F-4D97-AF65-F5344CB8AC3E}">
        <p14:creationId xmlns:p14="http://schemas.microsoft.com/office/powerpoint/2010/main" val="126868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17</a:t>
            </a:fld>
            <a:endParaRPr lang="ru-RU"/>
          </a:p>
        </p:txBody>
      </p:sp>
    </p:spTree>
    <p:extLst>
      <p:ext uri="{BB962C8B-B14F-4D97-AF65-F5344CB8AC3E}">
        <p14:creationId xmlns:p14="http://schemas.microsoft.com/office/powerpoint/2010/main" val="531861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19</a:t>
            </a:fld>
            <a:endParaRPr lang="ru-RU"/>
          </a:p>
        </p:txBody>
      </p:sp>
    </p:spTree>
    <p:extLst>
      <p:ext uri="{BB962C8B-B14F-4D97-AF65-F5344CB8AC3E}">
        <p14:creationId xmlns:p14="http://schemas.microsoft.com/office/powerpoint/2010/main" val="2506379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21</a:t>
            </a:fld>
            <a:endParaRPr lang="ru-RU"/>
          </a:p>
        </p:txBody>
      </p:sp>
    </p:spTree>
    <p:extLst>
      <p:ext uri="{BB962C8B-B14F-4D97-AF65-F5344CB8AC3E}">
        <p14:creationId xmlns:p14="http://schemas.microsoft.com/office/powerpoint/2010/main" val="3762308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22</a:t>
            </a:fld>
            <a:endParaRPr lang="ru-RU"/>
          </a:p>
        </p:txBody>
      </p:sp>
    </p:spTree>
    <p:extLst>
      <p:ext uri="{BB962C8B-B14F-4D97-AF65-F5344CB8AC3E}">
        <p14:creationId xmlns:p14="http://schemas.microsoft.com/office/powerpoint/2010/main" val="714216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4956677-CC39-4270-B7D7-9D3F12A1ED91}" type="slidenum">
              <a:rPr lang="ru-RU" smtClean="0"/>
              <a:t>24</a:t>
            </a:fld>
            <a:endParaRPr lang="ru-RU"/>
          </a:p>
        </p:txBody>
      </p:sp>
    </p:spTree>
    <p:extLst>
      <p:ext uri="{BB962C8B-B14F-4D97-AF65-F5344CB8AC3E}">
        <p14:creationId xmlns:p14="http://schemas.microsoft.com/office/powerpoint/2010/main" val="388993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10C6C0-A4F9-4BB8-B0F0-0F09C5B190A4}" type="slidenum">
              <a:rPr lang="ru-RU" smtClean="0"/>
              <a:t>27</a:t>
            </a:fld>
            <a:endParaRPr lang="ru-RU"/>
          </a:p>
        </p:txBody>
      </p:sp>
    </p:spTree>
    <p:extLst>
      <p:ext uri="{BB962C8B-B14F-4D97-AF65-F5344CB8AC3E}">
        <p14:creationId xmlns:p14="http://schemas.microsoft.com/office/powerpoint/2010/main" val="1920769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2751737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16635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3983718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6" name="Picture Placeholder 5"/>
          <p:cNvSpPr>
            <a:spLocks noGrp="1"/>
          </p:cNvSpPr>
          <p:nvPr>
            <p:ph type="pic" sz="quarter" idx="13" hasCustomPrompt="1"/>
          </p:nvPr>
        </p:nvSpPr>
        <p:spPr>
          <a:xfrm>
            <a:off x="3664794" y="0"/>
            <a:ext cx="8527206" cy="6858000"/>
          </a:xfrm>
          <a:custGeom>
            <a:avLst/>
            <a:gdLst>
              <a:gd name="connsiteX0" fmla="*/ 2971144 w 8527206"/>
              <a:gd name="connsiteY0" fmla="*/ 0 h 6858000"/>
              <a:gd name="connsiteX1" fmla="*/ 7752484 w 8527206"/>
              <a:gd name="connsiteY1" fmla="*/ 0 h 6858000"/>
              <a:gd name="connsiteX2" fmla="*/ 7863964 w 8527206"/>
              <a:gd name="connsiteY2" fmla="*/ 173070 h 6858000"/>
              <a:gd name="connsiteX3" fmla="*/ 8367759 w 8527206"/>
              <a:gd name="connsiteY3" fmla="*/ 1196300 h 6858000"/>
              <a:gd name="connsiteX4" fmla="*/ 8527206 w 8527206"/>
              <a:gd name="connsiteY4" fmla="*/ 1631659 h 6858000"/>
              <a:gd name="connsiteX5" fmla="*/ 8527206 w 8527206"/>
              <a:gd name="connsiteY5" fmla="*/ 6858000 h 6858000"/>
              <a:gd name="connsiteX6" fmla="*/ 1968306 w 8527206"/>
              <a:gd name="connsiteY6" fmla="*/ 6858000 h 6858000"/>
              <a:gd name="connsiteX7" fmla="*/ 1963205 w 8527206"/>
              <a:gd name="connsiteY7" fmla="*/ 6855630 h 6858000"/>
              <a:gd name="connsiteX8" fmla="*/ 1098144 w 8527206"/>
              <a:gd name="connsiteY8" fmla="*/ 6340068 h 6858000"/>
              <a:gd name="connsiteX9" fmla="*/ 430707 w 8527206"/>
              <a:gd name="connsiteY9" fmla="*/ 5690993 h 6858000"/>
              <a:gd name="connsiteX10" fmla="*/ 561 w 8527206"/>
              <a:gd name="connsiteY10" fmla="*/ 4468699 h 6858000"/>
              <a:gd name="connsiteX11" fmla="*/ 47377 w 8527206"/>
              <a:gd name="connsiteY11" fmla="*/ 3944319 h 6858000"/>
              <a:gd name="connsiteX12" fmla="*/ 62248 w 8527206"/>
              <a:gd name="connsiteY12" fmla="*/ 3832572 h 6858000"/>
              <a:gd name="connsiteX13" fmla="*/ 108969 w 8527206"/>
              <a:gd name="connsiteY13" fmla="*/ 3658898 h 6858000"/>
              <a:gd name="connsiteX14" fmla="*/ 139210 w 8527206"/>
              <a:gd name="connsiteY14" fmla="*/ 3591318 h 6858000"/>
              <a:gd name="connsiteX15" fmla="*/ 486668 w 8527206"/>
              <a:gd name="connsiteY15" fmla="*/ 2814496 h 6858000"/>
              <a:gd name="connsiteX16" fmla="*/ 1140836 w 8527206"/>
              <a:gd name="connsiteY16" fmla="*/ 1857357 h 6858000"/>
              <a:gd name="connsiteX17" fmla="*/ 2283959 w 8527206"/>
              <a:gd name="connsiteY17" fmla="*/ 615316 h 6858000"/>
              <a:gd name="connsiteX18" fmla="*/ 2889393 w 8527206"/>
              <a:gd name="connsiteY18" fmla="*/ 663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527206" h="6858000">
                <a:moveTo>
                  <a:pt x="2971144" y="0"/>
                </a:moveTo>
                <a:lnTo>
                  <a:pt x="7752484" y="0"/>
                </a:lnTo>
                <a:lnTo>
                  <a:pt x="7863964" y="173070"/>
                </a:lnTo>
                <a:cubicBezTo>
                  <a:pt x="8062644" y="498922"/>
                  <a:pt x="8227177" y="842128"/>
                  <a:pt x="8367759" y="1196300"/>
                </a:cubicBezTo>
                <a:lnTo>
                  <a:pt x="8527206" y="1631659"/>
                </a:lnTo>
                <a:lnTo>
                  <a:pt x="8527206" y="6858000"/>
                </a:lnTo>
                <a:lnTo>
                  <a:pt x="1968306" y="6858000"/>
                </a:lnTo>
                <a:lnTo>
                  <a:pt x="1963205" y="6855630"/>
                </a:lnTo>
                <a:cubicBezTo>
                  <a:pt x="1660296" y="6708000"/>
                  <a:pt x="1369305" y="6540949"/>
                  <a:pt x="1098144" y="6340068"/>
                </a:cubicBezTo>
                <a:cubicBezTo>
                  <a:pt x="846763" y="6153646"/>
                  <a:pt x="618854" y="5943079"/>
                  <a:pt x="430707" y="5690993"/>
                </a:cubicBezTo>
                <a:cubicBezTo>
                  <a:pt x="160576" y="5328514"/>
                  <a:pt x="10446" y="4923475"/>
                  <a:pt x="561" y="4468699"/>
                </a:cubicBezTo>
                <a:cubicBezTo>
                  <a:pt x="-3349" y="4292282"/>
                  <a:pt x="13298" y="4117477"/>
                  <a:pt x="47377" y="3944319"/>
                </a:cubicBezTo>
                <a:cubicBezTo>
                  <a:pt x="54591" y="3907531"/>
                  <a:pt x="57532" y="3870032"/>
                  <a:pt x="62248" y="3832572"/>
                </a:cubicBezTo>
                <a:cubicBezTo>
                  <a:pt x="77858" y="3774545"/>
                  <a:pt x="93468" y="3716519"/>
                  <a:pt x="108969" y="3658898"/>
                </a:cubicBezTo>
                <a:cubicBezTo>
                  <a:pt x="119050" y="3636370"/>
                  <a:pt x="131522" y="3614925"/>
                  <a:pt x="139210" y="3591318"/>
                </a:cubicBezTo>
                <a:cubicBezTo>
                  <a:pt x="227692" y="3320526"/>
                  <a:pt x="347049" y="3062829"/>
                  <a:pt x="486668" y="2814496"/>
                </a:cubicBezTo>
                <a:cubicBezTo>
                  <a:pt x="676736" y="2476606"/>
                  <a:pt x="899048" y="2160010"/>
                  <a:pt x="1140836" y="1857357"/>
                </a:cubicBezTo>
                <a:cubicBezTo>
                  <a:pt x="1492243" y="1416226"/>
                  <a:pt x="1878074" y="1006548"/>
                  <a:pt x="2283959" y="615316"/>
                </a:cubicBezTo>
                <a:cubicBezTo>
                  <a:pt x="2480507" y="426033"/>
                  <a:pt x="2681614" y="242218"/>
                  <a:pt x="2889393" y="66398"/>
                </a:cubicBezTo>
                <a:close/>
              </a:path>
            </a:pathLst>
          </a:cu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smtClean="0"/>
              <a:t>Insert Image</a:t>
            </a:r>
            <a:endParaRPr lang="en-US"/>
          </a:p>
        </p:txBody>
      </p:sp>
    </p:spTree>
    <p:extLst>
      <p:ext uri="{BB962C8B-B14F-4D97-AF65-F5344CB8AC3E}">
        <p14:creationId xmlns:p14="http://schemas.microsoft.com/office/powerpoint/2010/main" val="3560923319"/>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
        <p:nvSpPr>
          <p:cNvPr id="4" name="Picture Placeholder 3"/>
          <p:cNvSpPr>
            <a:spLocks noGrp="1"/>
          </p:cNvSpPr>
          <p:nvPr>
            <p:ph type="pic" sz="quarter" idx="16" hasCustomPrompt="1"/>
          </p:nvPr>
        </p:nvSpPr>
        <p:spPr>
          <a:xfrm>
            <a:off x="0" y="0"/>
            <a:ext cx="3361038" cy="6857999"/>
          </a:xfrm>
          <a:prstGeom prst="rect">
            <a:avLst/>
          </a:pr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smtClean="0"/>
              <a:t>Insert Image</a:t>
            </a:r>
            <a:endParaRPr lang="en-US"/>
          </a:p>
        </p:txBody>
      </p:sp>
    </p:spTree>
    <p:extLst>
      <p:ext uri="{BB962C8B-B14F-4D97-AF65-F5344CB8AC3E}">
        <p14:creationId xmlns:p14="http://schemas.microsoft.com/office/powerpoint/2010/main" val="3137052050"/>
      </p:ext>
    </p:extLst>
  </p:cSld>
  <p:clrMapOvr>
    <a:masterClrMapping/>
  </p:clrMapOvr>
  <p:extLst mod="1">
    <p:ext uri="{DCECCB84-F9BA-43D5-87BE-67443E8EF086}">
      <p15:sldGuideLst xmlns=""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9733198-D055-4F9F-90B3-4317C42791B3}" type="datetimeFigureOut">
              <a:rPr lang="ru-RU" smtClean="0"/>
              <a:t>28.04.2021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292894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9733198-D055-4F9F-90B3-4317C42791B3}" type="datetimeFigureOut">
              <a:rPr lang="ru-RU" smtClean="0"/>
              <a:t>28.04.2021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939961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9733198-D055-4F9F-90B3-4317C42791B3}" type="datetimeFigureOut">
              <a:rPr lang="ru-RU" smtClean="0"/>
              <a:t>28.04.2021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3232282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9733198-D055-4F9F-90B3-4317C42791B3}" type="datetimeFigureOut">
              <a:rPr lang="ru-RU" smtClean="0"/>
              <a:t>28.04.2021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95583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9733198-D055-4F9F-90B3-4317C42791B3}" type="datetimeFigureOut">
              <a:rPr lang="ru-RU" smtClean="0"/>
              <a:t>28.04.2021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50528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733198-D055-4F9F-90B3-4317C42791B3}" type="datetimeFigureOut">
              <a:rPr lang="ru-RU" smtClean="0"/>
              <a:t>28.04.2021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076953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9733198-D055-4F9F-90B3-4317C42791B3}" type="datetimeFigureOut">
              <a:rPr lang="ru-RU" smtClean="0"/>
              <a:t>28.04.2021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418247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9733198-D055-4F9F-90B3-4317C42791B3}" type="datetimeFigureOut">
              <a:rPr lang="ru-RU" smtClean="0"/>
              <a:t>28.04.2021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DA59BD-3612-4D29-9E84-7DF6F8D50588}" type="slidenum">
              <a:rPr lang="ru-RU" smtClean="0"/>
              <a:t>‹#›</a:t>
            </a:fld>
            <a:endParaRPr lang="ru-RU"/>
          </a:p>
        </p:txBody>
      </p:sp>
    </p:spTree>
    <p:extLst>
      <p:ext uri="{BB962C8B-B14F-4D97-AF65-F5344CB8AC3E}">
        <p14:creationId xmlns:p14="http://schemas.microsoft.com/office/powerpoint/2010/main" val="101421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33198-D055-4F9F-90B3-4317C42791B3}" type="datetimeFigureOut">
              <a:rPr lang="ru-RU" smtClean="0"/>
              <a:t>28.04.2021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A59BD-3612-4D29-9E84-7DF6F8D50588}" type="slidenum">
              <a:rPr lang="ru-RU" smtClean="0"/>
              <a:t>‹#›</a:t>
            </a:fld>
            <a:endParaRPr lang="ru-RU"/>
          </a:p>
        </p:txBody>
      </p:sp>
    </p:spTree>
    <p:extLst>
      <p:ext uri="{BB962C8B-B14F-4D97-AF65-F5344CB8AC3E}">
        <p14:creationId xmlns:p14="http://schemas.microsoft.com/office/powerpoint/2010/main" val="3583632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png"/><Relationship Id="rId7"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1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hyperlink" Target="mailto:ogu01@mail.r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4.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jpeg"/></Relationships>
</file>

<file path=ppt/slides/_rels/slide5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5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70.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4.png"/><Relationship Id="rId7" Type="http://schemas.openxmlformats.org/officeDocument/2006/relationships/diagramColors" Target="../diagrams/colors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hyperlink" Target="https://vk.com/feed?section=search&amp;q=#%D0%A8%D0%BA%D0%BE%D0%BB%D1%8B"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84.jpg"/></Relationships>
</file>

<file path=ppt/slides/_rels/slide6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9.xml"/><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3" Type="http://schemas.openxmlformats.org/officeDocument/2006/relationships/hyperlink" Target="https://chat.whatsapp.com/E9MM1wryLFY8IWFJZvzOyj" TargetMode="External"/><Relationship Id="rId2" Type="http://schemas.openxmlformats.org/officeDocument/2006/relationships/hyperlink" Target="https://chat.whatsapp.com/H4Da78LsNlDHWmoj7eUlfn" TargetMode="External"/><Relationship Id="rId1" Type="http://schemas.openxmlformats.org/officeDocument/2006/relationships/slideLayout" Target="../slideLayouts/slideLayout9.xml"/><Relationship Id="rId4" Type="http://schemas.openxmlformats.org/officeDocument/2006/relationships/image" Target="../media/image89.jpeg"/></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hyperlink" Target="mailto:ogu01@mail.ru" TargetMode="External"/><Relationship Id="rId4" Type="http://schemas.openxmlformats.org/officeDocument/2006/relationships/image" Target="../media/image91.jpeg"/></Relationships>
</file>

<file path=ppt/slides/_rels/slide67.xml.rels><?xml version="1.0" encoding="UTF-8" standalone="yes"?>
<Relationships xmlns="http://schemas.openxmlformats.org/package/2006/relationships"><Relationship Id="rId3" Type="http://schemas.openxmlformats.org/officeDocument/2006/relationships/hyperlink" Target="https://www.youtube.com/channel/UCyoiyxd2THXjNuptxOKpUqA"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0651" y="1964879"/>
            <a:ext cx="10365897" cy="2215991"/>
          </a:xfrm>
          <a:prstGeom prst="rect">
            <a:avLst/>
          </a:prstGeom>
          <a:noFill/>
        </p:spPr>
        <p:txBody>
          <a:bodyPr wrap="square" lIns="0" tIns="0" rIns="0" bIns="0" rtlCol="0">
            <a:spAutoFit/>
          </a:bodyPr>
          <a:lstStyle/>
          <a:p>
            <a:pPr algn="ctr"/>
            <a:r>
              <a:rPr lang="ru-RU" sz="4800" b="1" dirty="0" smtClean="0">
                <a:solidFill>
                  <a:srgbClr val="002060"/>
                </a:solidFill>
                <a:latin typeface="Times New Roman" panose="02020603050405020304" pitchFamily="18" charset="0"/>
                <a:ea typeface="Titillium Light" charset="0"/>
                <a:cs typeface="Times New Roman" panose="02020603050405020304" pitchFamily="18" charset="0"/>
              </a:rPr>
              <a:t>МАСТЕР-КЛАСС </a:t>
            </a:r>
            <a:br>
              <a:rPr lang="ru-RU" sz="4800" b="1" dirty="0" smtClean="0">
                <a:solidFill>
                  <a:srgbClr val="002060"/>
                </a:solidFill>
                <a:latin typeface="Times New Roman" panose="02020603050405020304" pitchFamily="18" charset="0"/>
                <a:ea typeface="Titillium Light" charset="0"/>
                <a:cs typeface="Times New Roman" panose="02020603050405020304" pitchFamily="18" charset="0"/>
              </a:rPr>
            </a:br>
            <a:r>
              <a:rPr lang="ru-RU" sz="4800" b="1" dirty="0" smtClean="0">
                <a:solidFill>
                  <a:srgbClr val="002060"/>
                </a:solidFill>
                <a:latin typeface="Times New Roman" panose="02020603050405020304" pitchFamily="18" charset="0"/>
                <a:ea typeface="Titillium Light" charset="0"/>
                <a:cs typeface="Times New Roman" panose="02020603050405020304" pitchFamily="18" charset="0"/>
              </a:rPr>
              <a:t>«РАБОТА КАБИНЕТА ПРОФИЛАКТИКИ ПОД КЛЮЧ»</a:t>
            </a:r>
            <a:endParaRPr lang="en-US" sz="4800" b="1" dirty="0">
              <a:solidFill>
                <a:srgbClr val="002060"/>
              </a:solidFill>
              <a:latin typeface="Times New Roman" panose="02020603050405020304" pitchFamily="18" charset="0"/>
              <a:ea typeface="Titillium Light" charset="0"/>
              <a:cs typeface="Times New Roman" panose="02020603050405020304" pitchFamily="18" charset="0"/>
            </a:endParaRPr>
          </a:p>
        </p:txBody>
      </p:sp>
      <p:cxnSp>
        <p:nvCxnSpPr>
          <p:cNvPr id="9" name="Straight Connector 8"/>
          <p:cNvCxnSpPr/>
          <p:nvPr/>
        </p:nvCxnSpPr>
        <p:spPr>
          <a:xfrm>
            <a:off x="7760369" y="5438274"/>
            <a:ext cx="2995863" cy="24065"/>
          </a:xfrm>
          <a:prstGeom prst="line">
            <a:avLst/>
          </a:prstGeom>
          <a:ln w="25400">
            <a:solidFill>
              <a:srgbClr val="4ED0E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593305" y="5588277"/>
            <a:ext cx="4632158" cy="861774"/>
          </a:xfrm>
          <a:prstGeom prst="rect">
            <a:avLst/>
          </a:prstGeom>
          <a:noFill/>
        </p:spPr>
        <p:txBody>
          <a:bodyPr wrap="square" lIns="0" tIns="0" rIns="0" bIns="0" rtlCol="0">
            <a:spAutoFit/>
          </a:bodyPr>
          <a:lstStyle/>
          <a:p>
            <a:pPr algn="just"/>
            <a:r>
              <a:rPr lang="ru-RU" sz="1400" spc="200" dirty="0" smtClean="0">
                <a:latin typeface="Times New Roman" panose="02020603050405020304" pitchFamily="18" charset="0"/>
                <a:ea typeface="Titillium" charset="0"/>
                <a:cs typeface="Times New Roman" panose="02020603050405020304" pitchFamily="18" charset="0"/>
              </a:rPr>
              <a:t>Шубкина Олеся Викторовна, директор областного государственного казенного учреждения «Центр профилактики наркомании»</a:t>
            </a:r>
            <a:endParaRPr lang="en-US" sz="1400" spc="200" dirty="0">
              <a:latin typeface="Times New Roman" panose="02020603050405020304" pitchFamily="18" charset="0"/>
              <a:ea typeface="Titillium" charset="0"/>
              <a:cs typeface="Times New Roman" panose="02020603050405020304" pitchFamily="18" charset="0"/>
            </a:endParaRPr>
          </a:p>
        </p:txBody>
      </p:sp>
      <p:pic>
        <p:nvPicPr>
          <p:cNvPr id="5" name="Picture 8" descr="D:\Раб.стол\Согласование_конкурс_журналистики_Пакет_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571" y="249012"/>
            <a:ext cx="3307680" cy="1092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server\Общие документы ЦПН\отдел мониторинга\Анна Александровна\Логотипы\Logo_ЦПН.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8206" y="334296"/>
            <a:ext cx="1010786" cy="92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4684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566" t="24553" r="25012" b="12946"/>
          <a:stretch/>
        </p:blipFill>
        <p:spPr>
          <a:xfrm>
            <a:off x="493486" y="-30633"/>
            <a:ext cx="11190513" cy="6765262"/>
          </a:xfrm>
          <a:prstGeom prst="rect">
            <a:avLst/>
          </a:prstGeom>
        </p:spPr>
      </p:pic>
    </p:spTree>
    <p:extLst>
      <p:ext uri="{BB962C8B-B14F-4D97-AF65-F5344CB8AC3E}">
        <p14:creationId xmlns:p14="http://schemas.microsoft.com/office/powerpoint/2010/main" val="48812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5498" r="25498"/>
          <a:stretch>
            <a:fillRect/>
          </a:stretch>
        </p:blipFill>
        <p:spPr>
          <a:xfrm>
            <a:off x="0" y="0"/>
            <a:ext cx="2743200" cy="6857999"/>
          </a:xfrm>
        </p:spPr>
      </p:pic>
      <p:sp>
        <p:nvSpPr>
          <p:cNvPr id="5" name="Прямоугольник 4"/>
          <p:cNvSpPr/>
          <p:nvPr/>
        </p:nvSpPr>
        <p:spPr>
          <a:xfrm>
            <a:off x="1888958" y="290149"/>
            <a:ext cx="10070431" cy="1041247"/>
          </a:xfrm>
          <a:prstGeom prst="rect">
            <a:avLst/>
          </a:prstGeom>
        </p:spPr>
        <p:txBody>
          <a:bodyPr wrap="square">
            <a:spAutoFit/>
          </a:bodyPr>
          <a:lstStyle/>
          <a:p>
            <a:pPr marL="457200" indent="450215" algn="ctr">
              <a:lnSpc>
                <a:spcPct val="115000"/>
              </a:lnSpc>
              <a:spcAft>
                <a:spcPts val="0"/>
              </a:spcAft>
              <a:tabLst>
                <a:tab pos="450215" algn="l"/>
              </a:tabLst>
            </a:pPr>
            <a:r>
              <a:rPr lang="ru-RU" sz="2800" b="1" spc="10" dirty="0" smtClean="0">
                <a:latin typeface="Titillium Light"/>
                <a:ea typeface="Times New Roman" panose="02020603050405020304" pitchFamily="18" charset="0"/>
                <a:cs typeface="Times New Roman" panose="02020603050405020304" pitchFamily="18" charset="0"/>
              </a:rPr>
              <a:t>НАПРАВЛЕНИЯ  ДЕЯТЕЛЬНОСТИ КАБИНЕТОВ ПРОФИЛАКТИКИ</a:t>
            </a:r>
            <a:endParaRPr lang="ru-RU" sz="2800" b="1" dirty="0">
              <a:effectLst/>
              <a:latin typeface="Titillium Light"/>
              <a:ea typeface="Calibri" panose="020F0502020204030204" pitchFamily="34" charset="0"/>
              <a:cs typeface="Times New Roman" panose="02020603050405020304" pitchFamily="18" charset="0"/>
            </a:endParaRPr>
          </a:p>
        </p:txBody>
      </p:sp>
      <p:sp>
        <p:nvSpPr>
          <p:cNvPr id="7" name="Прямоугольник 6"/>
          <p:cNvSpPr/>
          <p:nvPr/>
        </p:nvSpPr>
        <p:spPr>
          <a:xfrm>
            <a:off x="3056019" y="1414738"/>
            <a:ext cx="8702844" cy="830997"/>
          </a:xfrm>
          <a:prstGeom prst="rect">
            <a:avLst/>
          </a:prstGeom>
        </p:spPr>
        <p:txBody>
          <a:bodyPr wrap="square">
            <a:spAutoFit/>
          </a:bodyPr>
          <a:lstStyle/>
          <a:p>
            <a:pPr algn="just"/>
            <a:r>
              <a:rPr lang="ru-RU" sz="2400" b="1" dirty="0" smtClean="0">
                <a:ea typeface="Calibri" panose="020F0502020204030204" pitchFamily="34" charset="0"/>
              </a:rPr>
              <a:t>1</a:t>
            </a:r>
            <a:r>
              <a:rPr lang="ru-RU" b="1" dirty="0" smtClean="0">
                <a:ea typeface="Calibri" panose="020F0502020204030204" pitchFamily="34" charset="0"/>
              </a:rPr>
              <a:t>. </a:t>
            </a:r>
            <a:r>
              <a:rPr lang="ru-RU" sz="2400" b="1" dirty="0" smtClean="0">
                <a:ea typeface="Calibri" panose="020F0502020204030204" pitchFamily="34" charset="0"/>
              </a:rPr>
              <a:t>Раннее </a:t>
            </a:r>
            <a:r>
              <a:rPr lang="ru-RU" sz="2400" b="1" dirty="0">
                <a:ea typeface="Calibri" panose="020F0502020204030204" pitchFamily="34" charset="0"/>
              </a:rPr>
              <a:t>выявление незаконного потребления наркотических средств и психотропных веществ</a:t>
            </a:r>
            <a:endParaRPr lang="ru-RU" sz="2400" b="1" dirty="0"/>
          </a:p>
        </p:txBody>
      </p:sp>
      <p:sp>
        <p:nvSpPr>
          <p:cNvPr id="8" name="Прямоугольник 7"/>
          <p:cNvSpPr/>
          <p:nvPr/>
        </p:nvSpPr>
        <p:spPr>
          <a:xfrm>
            <a:off x="2943726" y="2329078"/>
            <a:ext cx="8815137" cy="4083426"/>
          </a:xfrm>
          <a:prstGeom prst="rect">
            <a:avLst/>
          </a:prstGeom>
        </p:spPr>
        <p:txBody>
          <a:bodyPr wrap="square">
            <a:spAutoFit/>
          </a:bodyPr>
          <a:lstStyle/>
          <a:p>
            <a:pPr indent="450215" algn="just">
              <a:lnSpc>
                <a:spcPct val="115000"/>
              </a:lnSpc>
              <a:spcBef>
                <a:spcPts val="1200"/>
              </a:spcBef>
              <a:spcAft>
                <a:spcPts val="0"/>
              </a:spcAft>
            </a:pPr>
            <a:r>
              <a:rPr lang="x-none" sz="2000" i="1" kern="1600" dirty="0">
                <a:ea typeface="Times New Roman" panose="02020603050405020304" pitchFamily="18" charset="0"/>
                <a:cs typeface="Times New Roman" panose="02020603050405020304" pitchFamily="18" charset="0"/>
              </a:rPr>
              <a:t>ежегодное проведение социально-психологического тестирования </a:t>
            </a:r>
            <a:r>
              <a:rPr lang="x-none" sz="2000" i="1" kern="1600" dirty="0" smtClean="0">
                <a:ea typeface="Times New Roman" panose="02020603050405020304" pitchFamily="18" charset="0"/>
                <a:cs typeface="Times New Roman" panose="02020603050405020304" pitchFamily="18" charset="0"/>
              </a:rPr>
              <a:t>обучающихся</a:t>
            </a:r>
            <a:r>
              <a:rPr lang="ru-RU" sz="2000" i="1" kern="1600" dirty="0" smtClean="0">
                <a:ea typeface="Times New Roman" panose="02020603050405020304" pitchFamily="18" charset="0"/>
                <a:cs typeface="Times New Roman" panose="02020603050405020304" pitchFamily="18" charset="0"/>
              </a:rPr>
              <a:t>;</a:t>
            </a:r>
          </a:p>
          <a:p>
            <a:pPr indent="450215" algn="just">
              <a:lnSpc>
                <a:spcPct val="115000"/>
              </a:lnSpc>
              <a:spcBef>
                <a:spcPts val="1200"/>
              </a:spcBef>
              <a:spcAft>
                <a:spcPts val="0"/>
              </a:spcAft>
            </a:pPr>
            <a:r>
              <a:rPr lang="ru-RU" sz="2000" i="1" dirty="0" smtClean="0">
                <a:ea typeface="Arial" panose="020B0604020202020204" pitchFamily="34" charset="0"/>
              </a:rPr>
              <a:t>направление </a:t>
            </a:r>
            <a:r>
              <a:rPr lang="ru-RU" sz="2000" i="1" dirty="0">
                <a:ea typeface="Arial" panose="020B0604020202020204" pitchFamily="34" charset="0"/>
              </a:rPr>
              <a:t>обучающихся на профилактический медицинский </a:t>
            </a:r>
            <a:r>
              <a:rPr lang="ru-RU" sz="2000" i="1" dirty="0" smtClean="0">
                <a:ea typeface="Arial" panose="020B0604020202020204" pitchFamily="34" charset="0"/>
              </a:rPr>
              <a:t>осмотр;</a:t>
            </a:r>
          </a:p>
          <a:p>
            <a:pPr indent="450215" algn="just">
              <a:lnSpc>
                <a:spcPct val="115000"/>
              </a:lnSpc>
              <a:spcBef>
                <a:spcPts val="1200"/>
              </a:spcBef>
              <a:spcAft>
                <a:spcPts val="0"/>
              </a:spcAft>
            </a:pPr>
            <a:endParaRPr lang="ru-RU" sz="900" i="1" dirty="0">
              <a:ea typeface="Arial" panose="020B0604020202020204" pitchFamily="34" charset="0"/>
            </a:endParaRPr>
          </a:p>
          <a:p>
            <a:pPr indent="450215" algn="just">
              <a:spcAft>
                <a:spcPts val="0"/>
              </a:spcAft>
            </a:pPr>
            <a:r>
              <a:rPr lang="ru-RU" sz="2000" i="1" dirty="0">
                <a:ea typeface="Arial" panose="020B0604020202020204" pitchFamily="34" charset="0"/>
              </a:rPr>
              <a:t>выявление обучающихся «группы риска», склонных к употреблению наркотических средств и психотропных веществ</a:t>
            </a:r>
            <a:r>
              <a:rPr lang="ru-RU" sz="2000" i="1" dirty="0" smtClean="0">
                <a:ea typeface="Arial" panose="020B0604020202020204" pitchFamily="34" charset="0"/>
              </a:rPr>
              <a:t>;</a:t>
            </a:r>
          </a:p>
          <a:p>
            <a:pPr indent="450215" algn="just">
              <a:spcAft>
                <a:spcPts val="0"/>
              </a:spcAft>
            </a:pPr>
            <a:endParaRPr lang="ru-RU" sz="2000" i="1" dirty="0">
              <a:ea typeface="Arial" panose="020B0604020202020204" pitchFamily="34" charset="0"/>
            </a:endParaRPr>
          </a:p>
          <a:p>
            <a:pPr indent="450215" algn="just">
              <a:spcAft>
                <a:spcPts val="0"/>
              </a:spcAft>
            </a:pPr>
            <a:r>
              <a:rPr lang="ru-RU" sz="2000" i="1" dirty="0">
                <a:ea typeface="Arial" panose="020B0604020202020204" pitchFamily="34" charset="0"/>
              </a:rPr>
              <a:t>взаимодействие с органами внутренних дел, исполнительными органами государственной власти Иркутской области, уполномоченными Правительством Иркутской области, по сбору информации об обучающихся, употребляющих либо распространяющих наркотические средства и психотропные вещества.</a:t>
            </a:r>
            <a:endParaRPr lang="ru-RU" sz="2000" i="1" dirty="0">
              <a:effectLst/>
              <a:ea typeface="Arial" panose="020B0604020202020204" pitchFamily="34" charset="0"/>
            </a:endParaRPr>
          </a:p>
        </p:txBody>
      </p:sp>
    </p:spTree>
    <p:extLst>
      <p:ext uri="{BB962C8B-B14F-4D97-AF65-F5344CB8AC3E}">
        <p14:creationId xmlns:p14="http://schemas.microsoft.com/office/powerpoint/2010/main" val="798114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5498" r="25498"/>
          <a:stretch>
            <a:fillRect/>
          </a:stretch>
        </p:blipFill>
        <p:spPr>
          <a:xfrm>
            <a:off x="0" y="0"/>
            <a:ext cx="2743200" cy="6857999"/>
          </a:xfrm>
        </p:spPr>
      </p:pic>
      <p:sp>
        <p:nvSpPr>
          <p:cNvPr id="5" name="Прямоугольник 4"/>
          <p:cNvSpPr/>
          <p:nvPr/>
        </p:nvSpPr>
        <p:spPr>
          <a:xfrm>
            <a:off x="1888958" y="290149"/>
            <a:ext cx="10070431" cy="1041247"/>
          </a:xfrm>
          <a:prstGeom prst="rect">
            <a:avLst/>
          </a:prstGeom>
        </p:spPr>
        <p:txBody>
          <a:bodyPr wrap="square">
            <a:spAutoFit/>
          </a:bodyPr>
          <a:lstStyle/>
          <a:p>
            <a:pPr marL="457200" indent="450215" algn="ctr">
              <a:lnSpc>
                <a:spcPct val="115000"/>
              </a:lnSpc>
              <a:spcAft>
                <a:spcPts val="0"/>
              </a:spcAft>
              <a:tabLst>
                <a:tab pos="450215" algn="l"/>
              </a:tabLst>
            </a:pPr>
            <a:r>
              <a:rPr lang="ru-RU" sz="2800" b="1" spc="10" dirty="0" smtClean="0">
                <a:latin typeface="Titillium Light"/>
                <a:ea typeface="Times New Roman" panose="02020603050405020304" pitchFamily="18" charset="0"/>
                <a:cs typeface="Times New Roman" panose="02020603050405020304" pitchFamily="18" charset="0"/>
              </a:rPr>
              <a:t>НАПРАВЛЕНИЯ  ДЕЯТЕЛЬНОСТИ КАБИНЕТОВ ПРОФИЛАКТИКИ</a:t>
            </a:r>
            <a:endParaRPr lang="ru-RU" sz="2800" b="1" dirty="0">
              <a:effectLst/>
              <a:latin typeface="Titillium Light"/>
              <a:ea typeface="Calibri" panose="020F0502020204030204" pitchFamily="34" charset="0"/>
              <a:cs typeface="Times New Roman" panose="02020603050405020304" pitchFamily="18" charset="0"/>
            </a:endParaRPr>
          </a:p>
        </p:txBody>
      </p:sp>
      <p:sp>
        <p:nvSpPr>
          <p:cNvPr id="7" name="Прямоугольник 6"/>
          <p:cNvSpPr/>
          <p:nvPr/>
        </p:nvSpPr>
        <p:spPr>
          <a:xfrm>
            <a:off x="3048000" y="1368606"/>
            <a:ext cx="8702844" cy="523220"/>
          </a:xfrm>
          <a:prstGeom prst="rect">
            <a:avLst/>
          </a:prstGeom>
        </p:spPr>
        <p:txBody>
          <a:bodyPr wrap="square">
            <a:spAutoFit/>
          </a:bodyPr>
          <a:lstStyle/>
          <a:p>
            <a:pPr algn="just"/>
            <a:r>
              <a:rPr lang="ru-RU" sz="2800" b="1" dirty="0" smtClean="0">
                <a:ea typeface="Calibri" panose="020F0502020204030204" pitchFamily="34" charset="0"/>
              </a:rPr>
              <a:t>2</a:t>
            </a:r>
            <a:r>
              <a:rPr lang="ru-RU" b="1" dirty="0" smtClean="0">
                <a:ea typeface="Calibri" panose="020F0502020204030204" pitchFamily="34" charset="0"/>
              </a:rPr>
              <a:t>. </a:t>
            </a:r>
            <a:r>
              <a:rPr lang="ru-RU" sz="2800" b="1" dirty="0"/>
              <a:t>И</a:t>
            </a:r>
            <a:r>
              <a:rPr lang="ru-RU" sz="2800" b="1" dirty="0" smtClean="0"/>
              <a:t>нформационно-просветительская </a:t>
            </a:r>
            <a:r>
              <a:rPr lang="ru-RU" sz="2800" b="1" dirty="0"/>
              <a:t>работа</a:t>
            </a:r>
          </a:p>
        </p:txBody>
      </p:sp>
      <p:sp>
        <p:nvSpPr>
          <p:cNvPr id="8" name="Прямоугольник 7"/>
          <p:cNvSpPr/>
          <p:nvPr/>
        </p:nvSpPr>
        <p:spPr>
          <a:xfrm>
            <a:off x="3048000" y="2016257"/>
            <a:ext cx="8815137" cy="4524315"/>
          </a:xfrm>
          <a:prstGeom prst="rect">
            <a:avLst/>
          </a:prstGeom>
        </p:spPr>
        <p:txBody>
          <a:bodyPr wrap="square">
            <a:spAutoFit/>
          </a:bodyPr>
          <a:lstStyle/>
          <a:p>
            <a:pPr algn="just"/>
            <a:r>
              <a:rPr lang="ru-RU" i="1" dirty="0"/>
              <a:t>проведение информационно-разъяснительных мероприятий (лекций, кинолекториев, панельных дискуссий, мастер-классов, бесед по профилактике незаконного потребления наркотических средств и психотропных веществ, о юридической ответственности за действия, связанные с незаконным оборотом наркотических средств и психотропных веществ</a:t>
            </a:r>
            <a:r>
              <a:rPr lang="ru-RU" i="1" dirty="0" smtClean="0"/>
              <a:t>);</a:t>
            </a:r>
          </a:p>
          <a:p>
            <a:pPr algn="just"/>
            <a:endParaRPr lang="ru-RU" i="1" dirty="0"/>
          </a:p>
          <a:p>
            <a:pPr algn="just"/>
            <a:r>
              <a:rPr lang="ru-RU" i="1" dirty="0"/>
              <a:t>реализация  на основе групповой и индивидуальной воспитательной работы комплексных профилактических программ, проектов по профилактике аддиктивного (зависимого) поведения среди обучающихся</a:t>
            </a:r>
            <a:r>
              <a:rPr lang="ru-RU" i="1" dirty="0" smtClean="0"/>
              <a:t>;</a:t>
            </a:r>
          </a:p>
          <a:p>
            <a:pPr algn="just"/>
            <a:endParaRPr lang="ru-RU" i="1" dirty="0"/>
          </a:p>
          <a:p>
            <a:pPr algn="just"/>
            <a:r>
              <a:rPr lang="ru-RU" i="1" dirty="0"/>
              <a:t>организация  и поощрение  инициатив обучающихся, их объединений в проведении мероприятий, направленных на профилактику незаконного потребления наркотических средств и психотропных веществ, наркомании и токсикомании, в том числе формирование добровольческих  (волонтерских) групп из числа обучающихся для организации и проведения профилактических мероприятий, развитие добровольческого (волонтерского) антинаркотического </a:t>
            </a:r>
            <a:r>
              <a:rPr lang="ru-RU" i="1" dirty="0" smtClean="0"/>
              <a:t>движения</a:t>
            </a:r>
            <a:endParaRPr lang="ru-RU" i="1" dirty="0"/>
          </a:p>
        </p:txBody>
      </p:sp>
    </p:spTree>
    <p:extLst>
      <p:ext uri="{BB962C8B-B14F-4D97-AF65-F5344CB8AC3E}">
        <p14:creationId xmlns:p14="http://schemas.microsoft.com/office/powerpoint/2010/main" val="2306595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5498" r="25498"/>
          <a:stretch>
            <a:fillRect/>
          </a:stretch>
        </p:blipFill>
        <p:spPr>
          <a:xfrm>
            <a:off x="0" y="0"/>
            <a:ext cx="2743200" cy="6857999"/>
          </a:xfrm>
        </p:spPr>
      </p:pic>
      <p:sp>
        <p:nvSpPr>
          <p:cNvPr id="5" name="Прямоугольник 4"/>
          <p:cNvSpPr/>
          <p:nvPr/>
        </p:nvSpPr>
        <p:spPr>
          <a:xfrm>
            <a:off x="1888958" y="290149"/>
            <a:ext cx="10070431" cy="1041247"/>
          </a:xfrm>
          <a:prstGeom prst="rect">
            <a:avLst/>
          </a:prstGeom>
        </p:spPr>
        <p:txBody>
          <a:bodyPr wrap="square">
            <a:spAutoFit/>
          </a:bodyPr>
          <a:lstStyle/>
          <a:p>
            <a:pPr marL="457200" indent="450215" algn="ctr">
              <a:lnSpc>
                <a:spcPct val="115000"/>
              </a:lnSpc>
              <a:spcAft>
                <a:spcPts val="0"/>
              </a:spcAft>
              <a:tabLst>
                <a:tab pos="450215" algn="l"/>
              </a:tabLst>
            </a:pPr>
            <a:r>
              <a:rPr lang="ru-RU" sz="2800" b="1" spc="10" dirty="0" smtClean="0">
                <a:latin typeface="Titillium Light"/>
                <a:ea typeface="Times New Roman" panose="02020603050405020304" pitchFamily="18" charset="0"/>
                <a:cs typeface="Times New Roman" panose="02020603050405020304" pitchFamily="18" charset="0"/>
              </a:rPr>
              <a:t>НАПРАВЛЕНИЯ  ДЕЯТЕЛЬНОСТИ КАБИНЕТОВ ПРОФИЛАКТИКИ</a:t>
            </a:r>
            <a:endParaRPr lang="ru-RU" sz="2800" b="1" dirty="0">
              <a:effectLst/>
              <a:latin typeface="Titillium Light"/>
              <a:ea typeface="Calibri" panose="020F0502020204030204" pitchFamily="34" charset="0"/>
              <a:cs typeface="Times New Roman" panose="02020603050405020304" pitchFamily="18" charset="0"/>
            </a:endParaRPr>
          </a:p>
        </p:txBody>
      </p:sp>
      <p:sp>
        <p:nvSpPr>
          <p:cNvPr id="7" name="Прямоугольник 6"/>
          <p:cNvSpPr/>
          <p:nvPr/>
        </p:nvSpPr>
        <p:spPr>
          <a:xfrm>
            <a:off x="2999872" y="1621545"/>
            <a:ext cx="8702844" cy="523220"/>
          </a:xfrm>
          <a:prstGeom prst="rect">
            <a:avLst/>
          </a:prstGeom>
        </p:spPr>
        <p:txBody>
          <a:bodyPr wrap="square">
            <a:spAutoFit/>
          </a:bodyPr>
          <a:lstStyle/>
          <a:p>
            <a:pPr algn="just"/>
            <a:r>
              <a:rPr lang="ru-RU" sz="2800" b="1" dirty="0" smtClean="0"/>
              <a:t>3. Организационно-методическая  </a:t>
            </a:r>
            <a:r>
              <a:rPr lang="ru-RU" sz="2800" b="1" dirty="0"/>
              <a:t>работа</a:t>
            </a:r>
          </a:p>
        </p:txBody>
      </p:sp>
      <p:sp>
        <p:nvSpPr>
          <p:cNvPr id="8" name="Прямоугольник 7"/>
          <p:cNvSpPr/>
          <p:nvPr/>
        </p:nvSpPr>
        <p:spPr>
          <a:xfrm>
            <a:off x="3048000" y="2305614"/>
            <a:ext cx="8586537" cy="3970318"/>
          </a:xfrm>
          <a:prstGeom prst="rect">
            <a:avLst/>
          </a:prstGeom>
        </p:spPr>
        <p:txBody>
          <a:bodyPr wrap="square">
            <a:spAutoFit/>
          </a:bodyPr>
          <a:lstStyle/>
          <a:p>
            <a:pPr algn="just"/>
            <a:r>
              <a:rPr lang="ru-RU" sz="2800" dirty="0"/>
              <a:t>информирование специалистов образовательной организации о методах и средствах, направленных на раннюю профилактику употребления психоактивных веществ обучающимися</a:t>
            </a:r>
            <a:r>
              <a:rPr lang="ru-RU" sz="2800" dirty="0" smtClean="0"/>
              <a:t>;</a:t>
            </a:r>
          </a:p>
          <a:p>
            <a:pPr algn="just"/>
            <a:endParaRPr lang="ru-RU" sz="2800" dirty="0"/>
          </a:p>
          <a:p>
            <a:pPr algn="just"/>
            <a:r>
              <a:rPr lang="ru-RU" sz="2800" dirty="0"/>
              <a:t>подготовка  замечаний и предложений  руководителю образовательной организации, направленных на повышение качества и эффективности  профилактической работы.</a:t>
            </a:r>
          </a:p>
        </p:txBody>
      </p:sp>
    </p:spTree>
    <p:extLst>
      <p:ext uri="{BB962C8B-B14F-4D97-AF65-F5344CB8AC3E}">
        <p14:creationId xmlns:p14="http://schemas.microsoft.com/office/powerpoint/2010/main" val="2013176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030580" y="507015"/>
            <a:ext cx="7531766" cy="1569660"/>
          </a:xfrm>
          <a:prstGeom prst="rect">
            <a:avLst/>
          </a:prstGeom>
        </p:spPr>
        <p:txBody>
          <a:bodyPr wrap="square">
            <a:spAutoFit/>
          </a:bodyPr>
          <a:lstStyle/>
          <a:p>
            <a:pPr algn="ctr"/>
            <a:r>
              <a:rPr lang="ru-RU" sz="3200" b="1" dirty="0">
                <a:ea typeface="Calibri" panose="020F0502020204030204" pitchFamily="34" charset="0"/>
              </a:rPr>
              <a:t>Профилактические мероприятия фиксируются в журнале учета профилактической работы</a:t>
            </a:r>
            <a:endParaRPr lang="ru-RU" sz="3200" b="1" dirty="0"/>
          </a:p>
        </p:txBody>
      </p:sp>
      <p:sp>
        <p:nvSpPr>
          <p:cNvPr id="4" name="Прямоугольник 3"/>
          <p:cNvSpPr/>
          <p:nvPr/>
        </p:nvSpPr>
        <p:spPr>
          <a:xfrm>
            <a:off x="4608093" y="2428055"/>
            <a:ext cx="6954253" cy="3416320"/>
          </a:xfrm>
          <a:prstGeom prst="rect">
            <a:avLst/>
          </a:prstGeom>
        </p:spPr>
        <p:txBody>
          <a:bodyPr wrap="square">
            <a:spAutoFit/>
          </a:bodyPr>
          <a:lstStyle/>
          <a:p>
            <a:pPr algn="ctr"/>
            <a:r>
              <a:rPr lang="ru-RU" sz="2600" b="1" u="sng" dirty="0" smtClean="0"/>
              <a:t>ТИПОВЫЕ ОШИБКИ</a:t>
            </a:r>
          </a:p>
          <a:p>
            <a:pPr algn="ctr"/>
            <a:endParaRPr lang="ru-RU" sz="2400" b="1" dirty="0"/>
          </a:p>
          <a:p>
            <a:pPr algn="ctr"/>
            <a:r>
              <a:rPr lang="ru-RU" sz="2400" b="1" dirty="0" smtClean="0"/>
              <a:t>1) Количество мероприятий, указанное в статистическом отчете не совпадает при сверке с количеством мероприятий, отраженных в журнале учета профилактических мероприятий</a:t>
            </a:r>
          </a:p>
          <a:p>
            <a:pPr algn="ctr"/>
            <a:endParaRPr lang="ru-RU" sz="2400" b="1" dirty="0"/>
          </a:p>
          <a:p>
            <a:pPr algn="ctr"/>
            <a:r>
              <a:rPr lang="ru-RU" sz="2400" b="1" dirty="0" smtClean="0"/>
              <a:t>2) Не указываются субъекты профилактики при проведении совместных мероприятий </a:t>
            </a:r>
            <a:endParaRPr lang="ru-RU" sz="2400" b="1" dirty="0"/>
          </a:p>
        </p:txBody>
      </p:sp>
      <p:pic>
        <p:nvPicPr>
          <p:cNvPr id="7" name="Рисунок 6"/>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4297" r="13686" b="19299"/>
          <a:stretch/>
        </p:blipFill>
        <p:spPr>
          <a:xfrm>
            <a:off x="0" y="338572"/>
            <a:ext cx="3753852" cy="5534525"/>
          </a:xfrm>
        </p:spPr>
      </p:pic>
    </p:spTree>
    <p:extLst>
      <p:ext uri="{BB962C8B-B14F-4D97-AF65-F5344CB8AC3E}">
        <p14:creationId xmlns:p14="http://schemas.microsoft.com/office/powerpoint/2010/main" val="3002049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789" t="24753" r="23896" b="11954"/>
          <a:stretch/>
        </p:blipFill>
        <p:spPr>
          <a:xfrm>
            <a:off x="174171" y="261257"/>
            <a:ext cx="5525439" cy="3831772"/>
          </a:xfrm>
          <a:prstGeom prst="rect">
            <a:avLst/>
          </a:prstGeom>
        </p:spPr>
      </p:pic>
      <p:pic>
        <p:nvPicPr>
          <p:cNvPr id="4" name="Рисунок 3"/>
          <p:cNvPicPr>
            <a:picLocks noChangeAspect="1"/>
          </p:cNvPicPr>
          <p:nvPr/>
        </p:nvPicPr>
        <p:blipFill rotWithShape="1">
          <a:blip r:embed="rId3"/>
          <a:srcRect l="24120" t="21776" r="24007" b="13145"/>
          <a:stretch/>
        </p:blipFill>
        <p:spPr>
          <a:xfrm>
            <a:off x="5699610" y="2307772"/>
            <a:ext cx="6245647" cy="4405532"/>
          </a:xfrm>
          <a:prstGeom prst="rect">
            <a:avLst/>
          </a:prstGeom>
        </p:spPr>
      </p:pic>
    </p:spTree>
    <p:extLst>
      <p:ext uri="{BB962C8B-B14F-4D97-AF65-F5344CB8AC3E}">
        <p14:creationId xmlns:p14="http://schemas.microsoft.com/office/powerpoint/2010/main" val="4185781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454" t="35070" r="24008" b="6993"/>
          <a:stretch/>
        </p:blipFill>
        <p:spPr>
          <a:xfrm>
            <a:off x="304800" y="362858"/>
            <a:ext cx="4876800" cy="3082306"/>
          </a:xfrm>
          <a:prstGeom prst="rect">
            <a:avLst/>
          </a:prstGeom>
        </p:spPr>
      </p:pic>
      <p:pic>
        <p:nvPicPr>
          <p:cNvPr id="6" name="Рисунок 5"/>
          <p:cNvPicPr>
            <a:picLocks noChangeAspect="1"/>
          </p:cNvPicPr>
          <p:nvPr/>
        </p:nvPicPr>
        <p:blipFill rotWithShape="1">
          <a:blip r:embed="rId3"/>
          <a:srcRect l="23673" t="22966" r="24566" b="14931"/>
          <a:stretch/>
        </p:blipFill>
        <p:spPr>
          <a:xfrm>
            <a:off x="5181600" y="2119086"/>
            <a:ext cx="6734628" cy="4542971"/>
          </a:xfrm>
          <a:prstGeom prst="rect">
            <a:avLst/>
          </a:prstGeom>
        </p:spPr>
      </p:pic>
    </p:spTree>
    <p:extLst>
      <p:ext uri="{BB962C8B-B14F-4D97-AF65-F5344CB8AC3E}">
        <p14:creationId xmlns:p14="http://schemas.microsoft.com/office/powerpoint/2010/main" val="898997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3"/>
          <a:srcRect l="24789" t="25347" r="24566" b="8184"/>
          <a:stretch/>
        </p:blipFill>
        <p:spPr>
          <a:xfrm>
            <a:off x="203199" y="145143"/>
            <a:ext cx="4307753" cy="3178628"/>
          </a:xfrm>
          <a:prstGeom prst="rect">
            <a:avLst/>
          </a:prstGeom>
        </p:spPr>
      </p:pic>
      <p:pic>
        <p:nvPicPr>
          <p:cNvPr id="4" name="Рисунок 3"/>
          <p:cNvPicPr>
            <a:picLocks noChangeAspect="1"/>
          </p:cNvPicPr>
          <p:nvPr/>
        </p:nvPicPr>
        <p:blipFill rotWithShape="1">
          <a:blip r:embed="rId4"/>
          <a:srcRect l="23785" t="26935" r="23227" b="9176"/>
          <a:stretch/>
        </p:blipFill>
        <p:spPr>
          <a:xfrm>
            <a:off x="4891316" y="1611086"/>
            <a:ext cx="6894286" cy="4673600"/>
          </a:xfrm>
          <a:prstGeom prst="rect">
            <a:avLst/>
          </a:prstGeom>
        </p:spPr>
      </p:pic>
    </p:spTree>
    <p:extLst>
      <p:ext uri="{BB962C8B-B14F-4D97-AF65-F5344CB8AC3E}">
        <p14:creationId xmlns:p14="http://schemas.microsoft.com/office/powerpoint/2010/main" val="233469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24343" t="21974" r="24231" b="12549"/>
          <a:stretch/>
        </p:blipFill>
        <p:spPr>
          <a:xfrm>
            <a:off x="159657" y="0"/>
            <a:ext cx="5129834" cy="3672115"/>
          </a:xfrm>
          <a:prstGeom prst="rect">
            <a:avLst/>
          </a:prstGeom>
        </p:spPr>
      </p:pic>
      <p:pic>
        <p:nvPicPr>
          <p:cNvPr id="4" name="Рисунок 3"/>
          <p:cNvPicPr>
            <a:picLocks noChangeAspect="1"/>
          </p:cNvPicPr>
          <p:nvPr/>
        </p:nvPicPr>
        <p:blipFill rotWithShape="1">
          <a:blip r:embed="rId3"/>
          <a:srcRect l="24677" t="26935" r="24120" b="11359"/>
          <a:stretch/>
        </p:blipFill>
        <p:spPr>
          <a:xfrm>
            <a:off x="5181600" y="1582057"/>
            <a:ext cx="6662057" cy="4513943"/>
          </a:xfrm>
          <a:prstGeom prst="rect">
            <a:avLst/>
          </a:prstGeom>
        </p:spPr>
      </p:pic>
    </p:spTree>
    <p:extLst>
      <p:ext uri="{BB962C8B-B14F-4D97-AF65-F5344CB8AC3E}">
        <p14:creationId xmlns:p14="http://schemas.microsoft.com/office/powerpoint/2010/main" val="191706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08095" y="699519"/>
            <a:ext cx="7062535" cy="2062103"/>
          </a:xfrm>
          <a:prstGeom prst="rect">
            <a:avLst/>
          </a:prstGeom>
        </p:spPr>
        <p:txBody>
          <a:bodyPr wrap="square">
            <a:spAutoFit/>
          </a:bodyPr>
          <a:lstStyle/>
          <a:p>
            <a:pPr algn="ctr"/>
            <a:r>
              <a:rPr lang="ru-RU" sz="3200" b="1" dirty="0"/>
              <a:t>Организационно-методическая работа учитывается в журнале учета организационно-методической работы</a:t>
            </a:r>
          </a:p>
        </p:txBody>
      </p:sp>
      <p:sp>
        <p:nvSpPr>
          <p:cNvPr id="4" name="Прямоугольник 3"/>
          <p:cNvSpPr/>
          <p:nvPr/>
        </p:nvSpPr>
        <p:spPr>
          <a:xfrm>
            <a:off x="4608095" y="3258234"/>
            <a:ext cx="6954253" cy="2893100"/>
          </a:xfrm>
          <a:prstGeom prst="rect">
            <a:avLst/>
          </a:prstGeom>
        </p:spPr>
        <p:txBody>
          <a:bodyPr wrap="square">
            <a:spAutoFit/>
          </a:bodyPr>
          <a:lstStyle/>
          <a:p>
            <a:pPr algn="ctr"/>
            <a:r>
              <a:rPr lang="ru-RU" sz="2600" b="1" u="sng" dirty="0" smtClean="0"/>
              <a:t>ТИПОВЫЕ ОШИБКИ</a:t>
            </a:r>
          </a:p>
          <a:p>
            <a:pPr algn="ctr"/>
            <a:endParaRPr lang="ru-RU" sz="2600" b="1" dirty="0" smtClean="0"/>
          </a:p>
          <a:p>
            <a:pPr marL="457200" indent="-457200" algn="ctr">
              <a:buAutoNum type="arabicParenR"/>
            </a:pPr>
            <a:r>
              <a:rPr lang="ru-RU" sz="2600" b="1" dirty="0" smtClean="0"/>
              <a:t>Отсутствует в образовательной организации;</a:t>
            </a:r>
          </a:p>
          <a:p>
            <a:pPr marL="457200" indent="-457200" algn="ctr">
              <a:buAutoNum type="arabicParenR"/>
            </a:pPr>
            <a:r>
              <a:rPr lang="ru-RU" sz="2600" b="1" dirty="0" smtClean="0"/>
              <a:t>Не отражаются мероприятия по данной теме проведенные с педагогическим коллективом</a:t>
            </a:r>
            <a:endParaRPr lang="ru-RU" sz="2600" b="1" dirty="0"/>
          </a:p>
        </p:txBody>
      </p:sp>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5327" t="-4425" r="5186" b="4425"/>
          <a:stretch/>
        </p:blipFill>
        <p:spPr>
          <a:xfrm>
            <a:off x="22206" y="374666"/>
            <a:ext cx="4140721" cy="5438275"/>
          </a:xfrm>
        </p:spPr>
      </p:pic>
    </p:spTree>
    <p:extLst>
      <p:ext uri="{BB962C8B-B14F-4D97-AF65-F5344CB8AC3E}">
        <p14:creationId xmlns:p14="http://schemas.microsoft.com/office/powerpoint/2010/main" val="842082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3652150" y="1333098"/>
            <a:ext cx="8145379" cy="2908489"/>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fontAlgn="base"/>
            <a:r>
              <a:rPr lang="ru-RU" sz="2100" b="1" dirty="0" smtClean="0">
                <a:solidFill>
                  <a:schemeClr val="tx1"/>
                </a:solidFill>
                <a:cs typeface="Arial" panose="020B0604020202020204" pitchFamily="34" charset="0"/>
              </a:rPr>
              <a:t>Федеральный закон от 29 декабря 2012 года № 273 – ФЗ </a:t>
            </a:r>
            <a:br>
              <a:rPr lang="ru-RU" sz="2100" b="1" dirty="0" smtClean="0">
                <a:solidFill>
                  <a:schemeClr val="tx1"/>
                </a:solidFill>
                <a:cs typeface="Arial" panose="020B0604020202020204" pitchFamily="34" charset="0"/>
              </a:rPr>
            </a:br>
            <a:r>
              <a:rPr lang="ru-RU" sz="2100" b="1" dirty="0" smtClean="0">
                <a:solidFill>
                  <a:schemeClr val="tx1"/>
                </a:solidFill>
                <a:cs typeface="Arial" panose="020B0604020202020204" pitchFamily="34" charset="0"/>
              </a:rPr>
              <a:t>«Об образовании в Российской Федерации»</a:t>
            </a:r>
          </a:p>
          <a:p>
            <a:pPr fontAlgn="base"/>
            <a:r>
              <a:rPr lang="ru-RU" sz="2100" b="1" dirty="0" smtClean="0">
                <a:solidFill>
                  <a:schemeClr val="tx1"/>
                </a:solidFill>
                <a:cs typeface="Arial" panose="020B0604020202020204" pitchFamily="34" charset="0"/>
              </a:rPr>
              <a:t>Статья </a:t>
            </a:r>
            <a:r>
              <a:rPr lang="ru-RU" sz="2100" b="1" dirty="0">
                <a:solidFill>
                  <a:schemeClr val="tx1"/>
                </a:solidFill>
                <a:cs typeface="Arial" panose="020B0604020202020204" pitchFamily="34" charset="0"/>
              </a:rPr>
              <a:t>41. Охрана здоровья обучающихся</a:t>
            </a:r>
          </a:p>
          <a:p>
            <a:pPr fontAlgn="base"/>
            <a:r>
              <a:rPr lang="ru-RU" sz="2100" dirty="0">
                <a:solidFill>
                  <a:schemeClr val="tx1"/>
                </a:solidFill>
                <a:cs typeface="Arial" panose="020B0604020202020204" pitchFamily="34" charset="0"/>
              </a:rPr>
              <a:t>Охрана здоровья обучающихся включает в себя:</a:t>
            </a:r>
          </a:p>
          <a:p>
            <a:pPr algn="just" fontAlgn="base"/>
            <a:r>
              <a:rPr lang="ru-RU" sz="2100" dirty="0">
                <a:solidFill>
                  <a:schemeClr val="tx1"/>
                </a:solidFill>
                <a:cs typeface="Arial" panose="020B0604020202020204" pitchFamily="34" charset="0"/>
              </a:rPr>
              <a:t>7) профилактику и запрещение курения табака или потребления никотинсодержащей продукции, употребления алкогольных, слабоалкогольных напитков, пива, наркотических средств и психотропных веществ, их прекурсоров и аналогов и других одурманивающих </a:t>
            </a:r>
            <a:r>
              <a:rPr lang="ru-RU" sz="2100" dirty="0" smtClean="0">
                <a:solidFill>
                  <a:schemeClr val="tx1"/>
                </a:solidFill>
                <a:cs typeface="Arial" panose="020B0604020202020204" pitchFamily="34" charset="0"/>
              </a:rPr>
              <a:t>веществ</a:t>
            </a:r>
            <a:endParaRPr lang="ru-RU" sz="2100" b="1" dirty="0">
              <a:solidFill>
                <a:schemeClr val="tx1"/>
              </a:solidFill>
              <a:cs typeface="Arial" panose="020B0604020202020204" pitchFamily="34" charset="0"/>
            </a:endParaRPr>
          </a:p>
        </p:txBody>
      </p:sp>
      <p:sp>
        <p:nvSpPr>
          <p:cNvPr id="21" name="TextBox 20"/>
          <p:cNvSpPr txBox="1"/>
          <p:nvPr/>
        </p:nvSpPr>
        <p:spPr>
          <a:xfrm>
            <a:off x="3652151" y="4423005"/>
            <a:ext cx="8145379" cy="646331"/>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r>
              <a:rPr lang="ru-RU" sz="2100" b="1" dirty="0"/>
              <a:t>Федеральный  закон от 8 января 1998 года № 3-ФЗ </a:t>
            </a:r>
            <a:br>
              <a:rPr lang="ru-RU" sz="2100" b="1" dirty="0"/>
            </a:br>
            <a:r>
              <a:rPr lang="ru-RU" sz="2100" b="1" dirty="0"/>
              <a:t>«О наркотических средствах и психотропных веществах</a:t>
            </a:r>
            <a:r>
              <a:rPr lang="ru-RU" sz="2100" b="1" dirty="0" smtClean="0"/>
              <a:t>»</a:t>
            </a:r>
            <a:endParaRPr lang="ru-RU" sz="2100" b="1" dirty="0"/>
          </a:p>
        </p:txBody>
      </p:sp>
      <p:pic>
        <p:nvPicPr>
          <p:cNvPr id="7" name="Рисунок 6"/>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3247" r="13247"/>
          <a:stretch>
            <a:fillRect/>
          </a:stretch>
        </p:blipFill>
        <p:spPr/>
      </p:pic>
      <p:sp>
        <p:nvSpPr>
          <p:cNvPr id="23" name="TextBox 22"/>
          <p:cNvSpPr txBox="1"/>
          <p:nvPr/>
        </p:nvSpPr>
        <p:spPr>
          <a:xfrm>
            <a:off x="3652152" y="5251684"/>
            <a:ext cx="8145379" cy="1292662"/>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fontAlgn="base"/>
            <a:r>
              <a:rPr lang="ru-RU" sz="2100" b="1" dirty="0">
                <a:cs typeface="Arial" panose="020B0604020202020204" pitchFamily="34" charset="0"/>
              </a:rPr>
              <a:t>Указ  Президента Российской Федерации </a:t>
            </a:r>
            <a:r>
              <a:rPr lang="ru-RU" sz="2100" b="1" dirty="0" smtClean="0">
                <a:cs typeface="Arial" panose="020B0604020202020204" pitchFamily="34" charset="0"/>
              </a:rPr>
              <a:t>от </a:t>
            </a:r>
            <a:r>
              <a:rPr lang="ru-RU" sz="2100" b="1" dirty="0">
                <a:cs typeface="Arial" panose="020B0604020202020204" pitchFamily="34" charset="0"/>
              </a:rPr>
              <a:t>23 ноября </a:t>
            </a:r>
            <a:r>
              <a:rPr lang="ru-RU" sz="2100" b="1" dirty="0" smtClean="0">
                <a:cs typeface="Arial" panose="020B0604020202020204" pitchFamily="34" charset="0"/>
              </a:rPr>
              <a:t/>
            </a:r>
            <a:br>
              <a:rPr lang="ru-RU" sz="2100" b="1" dirty="0" smtClean="0">
                <a:cs typeface="Arial" panose="020B0604020202020204" pitchFamily="34" charset="0"/>
              </a:rPr>
            </a:br>
            <a:r>
              <a:rPr lang="ru-RU" sz="2100" b="1" dirty="0" smtClean="0">
                <a:cs typeface="Arial" panose="020B0604020202020204" pitchFamily="34" charset="0"/>
              </a:rPr>
              <a:t>2020 </a:t>
            </a:r>
            <a:r>
              <a:rPr lang="ru-RU" sz="2100" b="1" dirty="0">
                <a:cs typeface="Arial" panose="020B0604020202020204" pitchFamily="34" charset="0"/>
              </a:rPr>
              <a:t>года </a:t>
            </a:r>
            <a:r>
              <a:rPr lang="ru-RU" sz="2100" b="1" dirty="0" smtClean="0">
                <a:cs typeface="Arial" panose="020B0604020202020204" pitchFamily="34" charset="0"/>
              </a:rPr>
              <a:t>№ 733 «</a:t>
            </a:r>
            <a:r>
              <a:rPr lang="ru-RU" sz="2100" b="1" dirty="0">
                <a:cs typeface="Arial" panose="020B0604020202020204" pitchFamily="34" charset="0"/>
              </a:rPr>
              <a:t>Об утверждении Стратегии государственной антинаркотической политики Российской Федерации на период до 2030 года»</a:t>
            </a:r>
            <a:endParaRPr lang="ru-RU" sz="2100" b="1" dirty="0">
              <a:cs typeface="Arial" panose="020B0604020202020204" pitchFamily="34" charset="0"/>
            </a:endParaRPr>
          </a:p>
        </p:txBody>
      </p:sp>
    </p:spTree>
    <p:extLst>
      <p:ext uri="{BB962C8B-B14F-4D97-AF65-F5344CB8AC3E}">
        <p14:creationId xmlns:p14="http://schemas.microsoft.com/office/powerpoint/2010/main" val="24306414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1488934" y="355656"/>
            <a:ext cx="10430931" cy="646782"/>
          </a:xfrm>
        </p:spPr>
        <p:txBody>
          <a:bodyPr/>
          <a:lstStyle/>
          <a:p>
            <a:pPr eaLnBrk="1" hangingPunct="1"/>
            <a:r>
              <a:rPr lang="ru-RU" altLang="ru-RU" sz="2000" dirty="0" smtClean="0"/>
              <a:t>Общероссийская  общественная организация  поддержки президентских инициатив в области здоровьесбережения нации «Общее дело»</a:t>
            </a:r>
          </a:p>
        </p:txBody>
      </p:sp>
      <p:sp>
        <p:nvSpPr>
          <p:cNvPr id="10243" name="Текст 2"/>
          <p:cNvSpPr>
            <a:spLocks noGrp="1"/>
          </p:cNvSpPr>
          <p:nvPr>
            <p:ph type="body" idx="1"/>
          </p:nvPr>
        </p:nvSpPr>
        <p:spPr>
          <a:xfrm>
            <a:off x="309414" y="1244045"/>
            <a:ext cx="5386772" cy="1230538"/>
          </a:xfrm>
        </p:spPr>
        <p:txBody>
          <a:bodyPr/>
          <a:lstStyle/>
          <a:p>
            <a:pPr algn="just" eaLnBrk="1" hangingPunct="1"/>
            <a:r>
              <a:rPr lang="ru-RU" altLang="ru-RU" sz="1600" smtClean="0"/>
              <a:t>Методические материалы «Секреты манипуляции: наркотики», «Секреты манипуляции: табак», «Секреты манипуляции: алкоголь», «История одного обмана», «Путь героя», «Здоровая молодежь», «Опасное погружение»</a:t>
            </a:r>
          </a:p>
        </p:txBody>
      </p:sp>
      <p:sp>
        <p:nvSpPr>
          <p:cNvPr id="10244" name="Текст 4"/>
          <p:cNvSpPr>
            <a:spLocks noGrp="1"/>
          </p:cNvSpPr>
          <p:nvPr>
            <p:ph type="body" sz="quarter" idx="3"/>
          </p:nvPr>
        </p:nvSpPr>
        <p:spPr>
          <a:xfrm>
            <a:off x="6104388" y="1389608"/>
            <a:ext cx="5388636" cy="922904"/>
          </a:xfrm>
        </p:spPr>
        <p:txBody>
          <a:bodyPr/>
          <a:lstStyle/>
          <a:p>
            <a:pPr algn="just" eaLnBrk="1" hangingPunct="1"/>
            <a:r>
              <a:rPr lang="ru-RU" altLang="ru-RU" sz="1500" smtClean="0"/>
              <a:t>Одобрены Министерством просвещения Российской Федерации, Федеральной службой по надзору в сфере связи и массовых коммуникаций, Московским научно-практическим центром наркологии</a:t>
            </a:r>
          </a:p>
        </p:txBody>
      </p:sp>
      <p:pic>
        <p:nvPicPr>
          <p:cNvPr id="10245" name="Рисунок 10" descr="D:\Раб.стол\logo-od-lit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046" y="360157"/>
            <a:ext cx="762349" cy="571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2"/>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l="33823" t="11327" r="33315" b="7036"/>
          <a:stretch>
            <a:fillRect/>
          </a:stretch>
        </p:blipFill>
        <p:spPr>
          <a:xfrm>
            <a:off x="3172418" y="2771713"/>
            <a:ext cx="2637469" cy="36856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l="33839" t="10271" r="32295" b="5121"/>
          <a:stretch>
            <a:fillRect/>
          </a:stretch>
        </p:blipFill>
        <p:spPr bwMode="auto">
          <a:xfrm>
            <a:off x="309413" y="2753705"/>
            <a:ext cx="2641197" cy="3703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8" name="Picture 4"/>
          <p:cNvPicPr>
            <a:picLocks noChangeAspect="1" noChangeArrowheads="1"/>
          </p:cNvPicPr>
          <p:nvPr/>
        </p:nvPicPr>
        <p:blipFill>
          <a:blip r:embed="rId5">
            <a:extLst>
              <a:ext uri="{28A0092B-C50C-407E-A947-70E740481C1C}">
                <a14:useLocalDpi xmlns:a14="http://schemas.microsoft.com/office/drawing/2010/main" val="0"/>
              </a:ext>
            </a:extLst>
          </a:blip>
          <a:srcRect l="33649" t="10487" r="32704" b="6793"/>
          <a:stretch>
            <a:fillRect/>
          </a:stretch>
        </p:blipFill>
        <p:spPr bwMode="auto">
          <a:xfrm>
            <a:off x="6104388" y="2737198"/>
            <a:ext cx="2853684" cy="3738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l="33775" t="12500" r="32451" b="4167"/>
          <a:stretch>
            <a:fillRect/>
          </a:stretch>
        </p:blipFill>
        <p:spPr bwMode="auto">
          <a:xfrm>
            <a:off x="9140738" y="2753705"/>
            <a:ext cx="2669155" cy="3703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50" name="Номер слайда 6"/>
          <p:cNvSpPr>
            <a:spLocks noGrp="1"/>
          </p:cNvSpPr>
          <p:nvPr>
            <p:ph type="sldNum" sz="quarter" idx="12"/>
          </p:nvPr>
        </p:nvSpPr>
        <p:spPr bwMode="auto">
          <a:xfrm>
            <a:off x="9416600" y="6658414"/>
            <a:ext cx="2538680" cy="19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700">
                <a:solidFill>
                  <a:schemeClr val="tx1"/>
                </a:solidFill>
                <a:latin typeface="Times New Roman" pitchFamily="18" charset="0"/>
                <a:cs typeface="Arial" charset="0"/>
              </a:defRPr>
            </a:lvl1pPr>
            <a:lvl2pPr marL="742950" indent="-285750">
              <a:defRPr sz="1700">
                <a:solidFill>
                  <a:schemeClr val="tx1"/>
                </a:solidFill>
                <a:latin typeface="Times New Roman" pitchFamily="18" charset="0"/>
                <a:cs typeface="Arial" charset="0"/>
              </a:defRPr>
            </a:lvl2pPr>
            <a:lvl3pPr marL="1143000" indent="-228600">
              <a:defRPr sz="1700">
                <a:solidFill>
                  <a:schemeClr val="tx1"/>
                </a:solidFill>
                <a:latin typeface="Times New Roman" pitchFamily="18" charset="0"/>
                <a:cs typeface="Arial" charset="0"/>
              </a:defRPr>
            </a:lvl3pPr>
            <a:lvl4pPr marL="1600200" indent="-228600">
              <a:defRPr sz="1700">
                <a:solidFill>
                  <a:schemeClr val="tx1"/>
                </a:solidFill>
                <a:latin typeface="Times New Roman" pitchFamily="18" charset="0"/>
                <a:cs typeface="Arial" charset="0"/>
              </a:defRPr>
            </a:lvl4pPr>
            <a:lvl5pPr marL="2057400" indent="-228600">
              <a:defRPr sz="17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7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7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7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700">
                <a:solidFill>
                  <a:schemeClr val="tx1"/>
                </a:solidFill>
                <a:latin typeface="Times New Roman" pitchFamily="18" charset="0"/>
                <a:cs typeface="Arial" charset="0"/>
              </a:defRPr>
            </a:lvl9pPr>
          </a:lstStyle>
          <a:p>
            <a:pPr algn="l"/>
            <a:r>
              <a:rPr lang="ru-RU" altLang="ru-RU" sz="1300" smtClean="0">
                <a:solidFill>
                  <a:schemeClr val="bg2"/>
                </a:solidFill>
                <a:latin typeface="Arial" charset="0"/>
              </a:rPr>
              <a:t>10</a:t>
            </a:r>
            <a:endParaRPr lang="en-US" altLang="ru-RU" sz="1300" smtClean="0">
              <a:solidFill>
                <a:schemeClr val="bg2"/>
              </a:solidFill>
              <a:latin typeface="Arial" charset="0"/>
            </a:endParaRPr>
          </a:p>
        </p:txBody>
      </p:sp>
    </p:spTree>
    <p:extLst>
      <p:ext uri="{BB962C8B-B14F-4D97-AF65-F5344CB8AC3E}">
        <p14:creationId xmlns:p14="http://schemas.microsoft.com/office/powerpoint/2010/main" val="1752689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162927" y="699519"/>
            <a:ext cx="7507703" cy="1938992"/>
          </a:xfrm>
          <a:prstGeom prst="rect">
            <a:avLst/>
          </a:prstGeom>
        </p:spPr>
        <p:txBody>
          <a:bodyPr wrap="square">
            <a:spAutoFit/>
          </a:bodyPr>
          <a:lstStyle/>
          <a:p>
            <a:pPr lvl="0" algn="ctr"/>
            <a:r>
              <a:rPr lang="ru-RU" sz="2400" b="1" dirty="0"/>
              <a:t>Куратор кабинета профилактики два раза в </a:t>
            </a:r>
            <a:r>
              <a:rPr lang="ru-RU" sz="2400" b="1" dirty="0" smtClean="0"/>
              <a:t>год</a:t>
            </a:r>
          </a:p>
          <a:p>
            <a:pPr lvl="0" algn="ctr"/>
            <a:r>
              <a:rPr lang="ru-RU" sz="2400" b="1" dirty="0" smtClean="0"/>
              <a:t> </a:t>
            </a:r>
            <a:r>
              <a:rPr lang="ru-RU" sz="2400" b="1" dirty="0"/>
              <a:t>(за период работы </a:t>
            </a:r>
            <a:r>
              <a:rPr lang="ru-RU" sz="2400" b="1" dirty="0" smtClean="0"/>
              <a:t>с </a:t>
            </a:r>
            <a:r>
              <a:rPr lang="ru-RU" sz="2400" b="1" dirty="0"/>
              <a:t>1 сентября по 31 декабря, </a:t>
            </a:r>
            <a:endParaRPr lang="ru-RU" sz="2400" b="1" dirty="0" smtClean="0"/>
          </a:p>
          <a:p>
            <a:pPr lvl="0" algn="ctr"/>
            <a:r>
              <a:rPr lang="ru-RU" sz="2400" b="1" dirty="0" smtClean="0"/>
              <a:t>с </a:t>
            </a:r>
            <a:r>
              <a:rPr lang="ru-RU" sz="2400" b="1" dirty="0"/>
              <a:t>1 января по 30 июня) </a:t>
            </a:r>
            <a:endParaRPr lang="ru-RU" sz="2400" b="1" dirty="0" smtClean="0"/>
          </a:p>
          <a:p>
            <a:pPr lvl="0" algn="ctr"/>
            <a:r>
              <a:rPr lang="ru-RU" sz="2400" b="1" dirty="0" smtClean="0"/>
              <a:t>проводит </a:t>
            </a:r>
            <a:r>
              <a:rPr lang="ru-RU" sz="2400" b="1" dirty="0"/>
              <a:t>анализ   деятельности кабинета </a:t>
            </a:r>
            <a:r>
              <a:rPr lang="ru-RU" sz="2400" b="1" dirty="0" smtClean="0"/>
              <a:t>профилактики</a:t>
            </a:r>
            <a:endParaRPr lang="ru-RU" sz="2400" b="1" dirty="0"/>
          </a:p>
        </p:txBody>
      </p:sp>
      <p:sp>
        <p:nvSpPr>
          <p:cNvPr id="4" name="Прямоугольник 3"/>
          <p:cNvSpPr/>
          <p:nvPr/>
        </p:nvSpPr>
        <p:spPr>
          <a:xfrm>
            <a:off x="4259179" y="2828834"/>
            <a:ext cx="6954253" cy="4708981"/>
          </a:xfrm>
          <a:prstGeom prst="rect">
            <a:avLst/>
          </a:prstGeom>
        </p:spPr>
        <p:txBody>
          <a:bodyPr wrap="square">
            <a:spAutoFit/>
          </a:bodyPr>
          <a:lstStyle/>
          <a:p>
            <a:pPr algn="ctr"/>
            <a:r>
              <a:rPr lang="ru-RU" sz="2600" b="1" u="sng" dirty="0" smtClean="0"/>
              <a:t>ТИПОВЫЕ  ОШИБКИ</a:t>
            </a:r>
          </a:p>
          <a:p>
            <a:pPr algn="ctr"/>
            <a:endParaRPr lang="ru-RU" sz="800" b="1" dirty="0" smtClean="0"/>
          </a:p>
          <a:p>
            <a:pPr algn="ctr"/>
            <a:r>
              <a:rPr lang="ru-RU" sz="2600" b="1" dirty="0" smtClean="0"/>
              <a:t>1</a:t>
            </a:r>
            <a:r>
              <a:rPr lang="ru-RU" sz="2400" b="1" dirty="0" smtClean="0"/>
              <a:t>) Отчет предоставляется не в установленные сроки;</a:t>
            </a:r>
          </a:p>
          <a:p>
            <a:pPr algn="ctr"/>
            <a:r>
              <a:rPr lang="ru-RU" sz="2400" b="1" dirty="0" smtClean="0"/>
              <a:t>2) Имеются арифметические ошибки;</a:t>
            </a:r>
          </a:p>
          <a:p>
            <a:pPr algn="ctr"/>
            <a:r>
              <a:rPr lang="ru-RU" sz="2400" b="1" dirty="0" smtClean="0"/>
              <a:t>3) Указываются все мероприятия, проведенные в рамках воспитательной работы;</a:t>
            </a:r>
          </a:p>
          <a:p>
            <a:pPr algn="ctr"/>
            <a:r>
              <a:rPr lang="ru-RU" sz="2400" b="1" dirty="0" smtClean="0"/>
              <a:t>4) Мероприятия не совпадают с журналом профилактических мероприятий, отсутствуют подтверждающие документы</a:t>
            </a:r>
          </a:p>
          <a:p>
            <a:pPr algn="ctr"/>
            <a:endParaRPr lang="ru-RU" sz="2400" b="1" dirty="0" smtClean="0"/>
          </a:p>
          <a:p>
            <a:pPr algn="ctr"/>
            <a:endParaRPr lang="ru-RU" sz="2400" b="1" dirty="0" smtClean="0"/>
          </a:p>
          <a:p>
            <a:pPr algn="ctr"/>
            <a:endParaRPr lang="ru-RU" sz="2400" b="1" dirty="0" smtClean="0"/>
          </a:p>
        </p:txBody>
      </p:sp>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24237" r="21700"/>
          <a:stretch/>
        </p:blipFill>
        <p:spPr>
          <a:xfrm>
            <a:off x="144379" y="0"/>
            <a:ext cx="3708001" cy="6701590"/>
          </a:xfrm>
        </p:spPr>
      </p:pic>
    </p:spTree>
    <p:extLst>
      <p:ext uri="{BB962C8B-B14F-4D97-AF65-F5344CB8AC3E}">
        <p14:creationId xmlns:p14="http://schemas.microsoft.com/office/powerpoint/2010/main" val="1361148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69632" y="182161"/>
            <a:ext cx="7507703" cy="2862322"/>
          </a:xfrm>
          <a:prstGeom prst="rect">
            <a:avLst/>
          </a:prstGeom>
        </p:spPr>
        <p:txBody>
          <a:bodyPr wrap="square">
            <a:spAutoFit/>
          </a:bodyPr>
          <a:lstStyle/>
          <a:p>
            <a:pPr lvl="0" algn="just"/>
            <a:r>
              <a:rPr lang="ru-RU" sz="2000" b="1" dirty="0"/>
              <a:t>Образовательные организации направляют отчет о работе кабинета профилактики, подготовленный в порядке, указанном в пункте </a:t>
            </a:r>
            <a:r>
              <a:rPr lang="ru-RU" sz="2000" b="1" dirty="0" smtClean="0"/>
              <a:t>6 инструктивно-методических </a:t>
            </a:r>
            <a:r>
              <a:rPr lang="ru-RU" sz="2000" b="1" dirty="0"/>
              <a:t>указаний, в областное государственное казенное учреждение «Центр профилактики наркомании» в следующие сроки:</a:t>
            </a:r>
          </a:p>
          <a:p>
            <a:pPr algn="just"/>
            <a:r>
              <a:rPr lang="ru-RU" sz="2000" b="1" dirty="0"/>
              <a:t>за </a:t>
            </a:r>
            <a:r>
              <a:rPr lang="en-US" sz="2000" b="1" dirty="0"/>
              <a:t>I</a:t>
            </a:r>
            <a:r>
              <a:rPr lang="ru-RU" sz="2000" b="1" dirty="0"/>
              <a:t> полугодие текущего учебного года (данные с 1 сентября по                     31 декабря) – до 15 января текущего года;</a:t>
            </a:r>
          </a:p>
          <a:p>
            <a:pPr algn="just"/>
            <a:r>
              <a:rPr lang="ru-RU" sz="2000" b="1" dirty="0"/>
              <a:t>за </a:t>
            </a:r>
            <a:r>
              <a:rPr lang="en-US" sz="2000" b="1" dirty="0"/>
              <a:t>II</a:t>
            </a:r>
            <a:r>
              <a:rPr lang="ru-RU" sz="2000" b="1" dirty="0"/>
              <a:t> полугодие текущего учебного года (данные с 1 января по 30 июня) – до 5 июля текущего года.</a:t>
            </a:r>
          </a:p>
        </p:txBody>
      </p:sp>
      <p:sp>
        <p:nvSpPr>
          <p:cNvPr id="4" name="Прямоугольник 3"/>
          <p:cNvSpPr/>
          <p:nvPr/>
        </p:nvSpPr>
        <p:spPr>
          <a:xfrm>
            <a:off x="4427621" y="3078722"/>
            <a:ext cx="6954253" cy="3600986"/>
          </a:xfrm>
          <a:prstGeom prst="rect">
            <a:avLst/>
          </a:prstGeom>
        </p:spPr>
        <p:txBody>
          <a:bodyPr wrap="square">
            <a:spAutoFit/>
          </a:bodyPr>
          <a:lstStyle/>
          <a:p>
            <a:pPr lvl="0" algn="just"/>
            <a:r>
              <a:rPr lang="ru-RU" sz="1900" b="1" dirty="0"/>
              <a:t>Сводный отчет о деятельности кабинетов профилактики областное государственное казенное учреждение «Центр профилактики наркомании» направляет в Государственное казенное учреждение Иркутской области «Центр психолого-педагогической, медицинской и социальной помощи, профилактики, реабилитации и коррекции», подведомственное министерству образования Иркутской области, в следующие сроки:</a:t>
            </a:r>
          </a:p>
          <a:p>
            <a:pPr algn="just"/>
            <a:r>
              <a:rPr lang="ru-RU" sz="1900" b="1" dirty="0"/>
              <a:t>за </a:t>
            </a:r>
            <a:r>
              <a:rPr lang="en-US" sz="1900" b="1" dirty="0"/>
              <a:t>I</a:t>
            </a:r>
            <a:r>
              <a:rPr lang="ru-RU" sz="1900" b="1" dirty="0"/>
              <a:t> полугодие текущего учебного года (данные с 1 сентября по                     31 декабря) – до 1 марта текущего года;</a:t>
            </a:r>
          </a:p>
          <a:p>
            <a:pPr algn="just"/>
            <a:r>
              <a:rPr lang="ru-RU" sz="1900" b="1" dirty="0"/>
              <a:t>за </a:t>
            </a:r>
            <a:r>
              <a:rPr lang="en-US" sz="1900" b="1" dirty="0"/>
              <a:t>II</a:t>
            </a:r>
            <a:r>
              <a:rPr lang="ru-RU" sz="1900" b="1" dirty="0"/>
              <a:t> полугодие текущего учебного года (данные с 1 января по 30 июня) – до 1 сентября текущего года.</a:t>
            </a:r>
          </a:p>
        </p:txBody>
      </p:sp>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24237" r="21700"/>
          <a:stretch/>
        </p:blipFill>
        <p:spPr>
          <a:xfrm>
            <a:off x="144379" y="0"/>
            <a:ext cx="3525253" cy="6701590"/>
          </a:xfrm>
        </p:spPr>
      </p:pic>
    </p:spTree>
    <p:extLst>
      <p:ext uri="{BB962C8B-B14F-4D97-AF65-F5344CB8AC3E}">
        <p14:creationId xmlns:p14="http://schemas.microsoft.com/office/powerpoint/2010/main" val="22721921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010176733"/>
              </p:ext>
            </p:extLst>
          </p:nvPr>
        </p:nvGraphicFramePr>
        <p:xfrm>
          <a:off x="575097" y="934833"/>
          <a:ext cx="10552979" cy="5240477"/>
        </p:xfrm>
        <a:graphic>
          <a:graphicData uri="http://schemas.openxmlformats.org/drawingml/2006/table">
            <a:tbl>
              <a:tblPr firstRow="1" firstCol="1" bandRow="1">
                <a:tableStyleId>{5C22544A-7EE6-4342-B048-85BDC9FD1C3A}</a:tableStyleId>
              </a:tblPr>
              <a:tblGrid>
                <a:gridCol w="354294"/>
                <a:gridCol w="512728"/>
                <a:gridCol w="530193"/>
                <a:gridCol w="530193"/>
                <a:gridCol w="531440"/>
                <a:gridCol w="530193"/>
                <a:gridCol w="530193"/>
                <a:gridCol w="530193"/>
                <a:gridCol w="530193"/>
                <a:gridCol w="531440"/>
                <a:gridCol w="530193"/>
                <a:gridCol w="530193"/>
                <a:gridCol w="530193"/>
                <a:gridCol w="711083"/>
                <a:gridCol w="530193"/>
                <a:gridCol w="531440"/>
                <a:gridCol w="530193"/>
                <a:gridCol w="711083"/>
                <a:gridCol w="530193"/>
                <a:gridCol w="307155"/>
              </a:tblGrid>
              <a:tr h="634673">
                <a:tc gridSpan="5">
                  <a:txBody>
                    <a:bodyPr/>
                    <a:lstStyle/>
                    <a:p>
                      <a:pPr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Обучающиеся, состоящие на учете на начало  отчетного периода</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Обучающиеся, поставленные на учет в отчетном периоде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Обучающиеся, </a:t>
                      </a:r>
                    </a:p>
                    <a:p>
                      <a:pPr algn="ctr">
                        <a:lnSpc>
                          <a:spcPct val="115000"/>
                        </a:lnSpc>
                        <a:spcAft>
                          <a:spcPts val="1000"/>
                        </a:spcAft>
                      </a:pPr>
                      <a:r>
                        <a:rPr lang="ru-RU" sz="1400">
                          <a:effectLst/>
                          <a:latin typeface="Times New Roman" panose="02020603050405020304" pitchFamily="18" charset="0"/>
                          <a:cs typeface="Times New Roman" panose="02020603050405020304" pitchFamily="18" charset="0"/>
                        </a:rPr>
                        <a:t>снятые с учета в течение отчетного периода</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Обучающиеся, состоящие на учете на конец отчетного периода</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526145">
                <a:tc>
                  <a:txBody>
                    <a:bodyPr/>
                    <a:lstStyle/>
                    <a:p>
                      <a:pPr marL="71755" marR="71755" algn="ctr">
                        <a:lnSpc>
                          <a:spcPct val="115000"/>
                        </a:lnSpc>
                        <a:spcAft>
                          <a:spcPts val="1000"/>
                        </a:spcAft>
                      </a:pPr>
                      <a:r>
                        <a:rPr lang="ru-RU" sz="800" dirty="0">
                          <a:effectLst/>
                        </a:rPr>
                        <a:t>Всего</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800">
                          <a:effectLst/>
                        </a:rPr>
                        <a:t>за устойчивое курение</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спиртных напитков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наркотиков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Всего</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устойчивое курение</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спиртных напитков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наркотиков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Всего</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устойчивое курение</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спиртных напитков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наркотиков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Всего</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устойчивое курение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a:effectLst/>
                          <a:latin typeface="Times New Roman" panose="02020603050405020304" pitchFamily="18" charset="0"/>
                          <a:cs typeface="Times New Roman" panose="02020603050405020304" pitchFamily="18" charset="0"/>
                        </a:rPr>
                        <a:t>за употребление спиртных напитков</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токсических веществ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a:effectLst/>
                          <a:latin typeface="Times New Roman" panose="02020603050405020304" pitchFamily="18" charset="0"/>
                          <a:cs typeface="Times New Roman" panose="02020603050405020304" pitchFamily="18" charset="0"/>
                        </a:rPr>
                        <a:t>за употребление наркотиков</a:t>
                      </a:r>
                      <a:endParaRPr lang="ru-RU" sz="1400">
                        <a:effectLst/>
                        <a:latin typeface="Times New Roman" panose="02020603050405020304" pitchFamily="18" charset="0"/>
                        <a:ea typeface="Calibri"/>
                        <a:cs typeface="Times New Roman" panose="02020603050405020304" pitchFamily="18" charset="0"/>
                      </a:endParaRPr>
                    </a:p>
                  </a:txBody>
                  <a:tcPr marL="68580" marR="68580" marT="0" marB="0" vert="vert270"/>
                </a:tc>
              </a:tr>
              <a:tr h="1822070">
                <a:tc>
                  <a:txBody>
                    <a:bodyPr/>
                    <a:lstStyle/>
                    <a:p>
                      <a:pPr marL="71755" marR="71755" algn="ctr">
                        <a:lnSpc>
                          <a:spcPct val="115000"/>
                        </a:lnSpc>
                        <a:spcAft>
                          <a:spcPts val="1000"/>
                        </a:spcAft>
                      </a:pPr>
                      <a:r>
                        <a:rPr lang="ru-RU" sz="1100" dirty="0" smtClean="0">
                          <a:effectLst/>
                          <a:latin typeface="Calibri"/>
                          <a:ea typeface="Calibri"/>
                          <a:cs typeface="Times New Roman"/>
                        </a:rPr>
                        <a:t>9</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1100" dirty="0" smtClean="0">
                          <a:effectLst/>
                          <a:latin typeface="Calibri"/>
                          <a:ea typeface="Calibri"/>
                          <a:cs typeface="Times New Roman"/>
                        </a:rPr>
                        <a:t>5</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2</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smtClean="0">
                          <a:effectLst/>
                          <a:latin typeface="Times New Roman" panose="02020603050405020304" pitchFamily="18" charset="0"/>
                          <a:ea typeface="Calibri"/>
                          <a:cs typeface="Times New Roman" panose="02020603050405020304" pitchFamily="18" charset="0"/>
                        </a:rPr>
                        <a:t>8</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6</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1</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c>
                  <a:txBody>
                    <a:bodyPr/>
                    <a:lstStyle/>
                    <a:p>
                      <a:pPr marL="71755" marR="71755" algn="ctr">
                        <a:lnSpc>
                          <a:spcPct val="115000"/>
                        </a:lnSpc>
                        <a:spcAft>
                          <a:spcPts val="1000"/>
                        </a:spcAft>
                      </a:pPr>
                      <a:r>
                        <a:rPr lang="ru-RU" sz="1400" dirty="0" smtClean="0">
                          <a:effectLst/>
                          <a:latin typeface="Times New Roman" panose="02020603050405020304" pitchFamily="18" charset="0"/>
                          <a:ea typeface="Calibri"/>
                          <a:cs typeface="Times New Roman" panose="02020603050405020304" pitchFamily="18" charset="0"/>
                        </a:rPr>
                        <a:t>0</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vert="vert270"/>
                </a:tc>
              </a:tr>
              <a:tr h="29170">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dirty="0">
                          <a:effectLst/>
                        </a:rPr>
                        <a:t> </a:t>
                      </a:r>
                      <a:endParaRPr lang="ru-RU" sz="1100" dirty="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a:effectLst/>
                        </a:rPr>
                        <a:t> </a:t>
                      </a:r>
                      <a:endParaRPr lang="ru-RU" sz="1100">
                        <a:effectLst/>
                        <a:latin typeface="Calibri"/>
                        <a:ea typeface="Calibri"/>
                        <a:cs typeface="Times New Roman"/>
                      </a:endParaRPr>
                    </a:p>
                  </a:txBody>
                  <a:tcPr marL="68580" marR="68580" marT="0" marB="0" vert="vert270"/>
                </a:tc>
                <a:tc>
                  <a:txBody>
                    <a:bodyPr/>
                    <a:lstStyle/>
                    <a:p>
                      <a:pPr marL="71755" marR="71755" algn="ctr">
                        <a:lnSpc>
                          <a:spcPct val="115000"/>
                        </a:lnSpc>
                        <a:spcAft>
                          <a:spcPts val="1000"/>
                        </a:spcAft>
                      </a:pPr>
                      <a:r>
                        <a:rPr lang="ru-RU" sz="900" dirty="0">
                          <a:effectLst/>
                        </a:rPr>
                        <a:t> </a:t>
                      </a:r>
                      <a:endParaRPr lang="ru-RU" sz="1100" dirty="0">
                        <a:effectLst/>
                        <a:latin typeface="Calibri"/>
                        <a:ea typeface="Calibri"/>
                        <a:cs typeface="Times New Roman"/>
                      </a:endParaRPr>
                    </a:p>
                  </a:txBody>
                  <a:tcPr marL="68580" marR="68580" marT="0" marB="0" vert="vert270"/>
                </a:tc>
              </a:tr>
            </a:tbl>
          </a:graphicData>
        </a:graphic>
      </p:graphicFrame>
    </p:spTree>
    <p:extLst>
      <p:ext uri="{BB962C8B-B14F-4D97-AF65-F5344CB8AC3E}">
        <p14:creationId xmlns:p14="http://schemas.microsoft.com/office/powerpoint/2010/main" val="4118963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8048" y="1157370"/>
            <a:ext cx="10549813" cy="550108"/>
          </a:xfrm>
        </p:spPr>
        <p:txBody>
          <a:bodyPr>
            <a:noAutofit/>
          </a:bodyPr>
          <a:lstStyle/>
          <a:p>
            <a:pPr algn="ctr"/>
            <a:r>
              <a:rPr lang="ru-RU" sz="3700" dirty="0">
                <a:latin typeface="Times New Roman" panose="02020603050405020304" pitchFamily="18" charset="0"/>
                <a:cs typeface="Times New Roman" panose="02020603050405020304" pitchFamily="18" charset="0"/>
              </a:rPr>
              <a:t>   </a:t>
            </a:r>
            <a:r>
              <a:rPr lang="ru-RU" sz="3200" i="1" dirty="0">
                <a:latin typeface="Times New Roman" panose="02020603050405020304" pitchFamily="18" charset="0"/>
                <a:cs typeface="Times New Roman" panose="02020603050405020304" pitchFamily="18" charset="0"/>
              </a:rPr>
              <a:t>Выделен ли раздел на сайте образовательной организации «Кабинет профилактики» и чем он наполнен?</a:t>
            </a:r>
            <a:br>
              <a:rPr lang="ru-RU" sz="3200" i="1" dirty="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 </a:t>
            </a:r>
          </a:p>
        </p:txBody>
      </p:sp>
      <p:pic>
        <p:nvPicPr>
          <p:cNvPr id="4" name="Объект 3"/>
          <p:cNvPicPr>
            <a:picLocks noGrp="1" noChangeAspect="1"/>
          </p:cNvPicPr>
          <p:nvPr>
            <p:ph idx="1"/>
          </p:nvPr>
        </p:nvPicPr>
        <p:blipFill rotWithShape="1">
          <a:blip r:embed="rId3"/>
          <a:srcRect l="6657" t="10716" r="7487" b="10544"/>
          <a:stretch/>
        </p:blipFill>
        <p:spPr>
          <a:xfrm>
            <a:off x="48074" y="1749793"/>
            <a:ext cx="5951916" cy="2832315"/>
          </a:xfrm>
          <a:prstGeom prst="rect">
            <a:avLst/>
          </a:prstGeom>
        </p:spPr>
      </p:pic>
      <p:pic>
        <p:nvPicPr>
          <p:cNvPr id="5" name="Рисунок 4"/>
          <p:cNvPicPr>
            <a:picLocks noChangeAspect="1"/>
          </p:cNvPicPr>
          <p:nvPr/>
        </p:nvPicPr>
        <p:blipFill rotWithShape="1">
          <a:blip r:embed="rId4"/>
          <a:srcRect l="23261" t="11033" r="6957" b="11739"/>
          <a:stretch/>
        </p:blipFill>
        <p:spPr>
          <a:xfrm>
            <a:off x="5999989" y="1749793"/>
            <a:ext cx="4320480" cy="2688299"/>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605" y="195397"/>
            <a:ext cx="1328443" cy="1326729"/>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615795"/>
            <a:ext cx="3023659" cy="2297628"/>
          </a:xfrm>
          <a:prstGeom prst="rect">
            <a:avLst/>
          </a:prstGeom>
        </p:spPr>
      </p:pic>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04751" y="1879713"/>
            <a:ext cx="1472164" cy="2297628"/>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23659" y="4610327"/>
            <a:ext cx="3273863" cy="2342863"/>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96723" y="4593177"/>
            <a:ext cx="3024459" cy="2342863"/>
          </a:xfrm>
          <a:prstGeom prst="rect">
            <a:avLst/>
          </a:prstGeom>
        </p:spPr>
      </p:pic>
      <p:pic>
        <p:nvPicPr>
          <p:cNvPr id="12" name="Рисунок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1181" y="4610327"/>
            <a:ext cx="2870820" cy="2303096"/>
          </a:xfrm>
          <a:prstGeom prst="rect">
            <a:avLst/>
          </a:prstGeom>
        </p:spPr>
      </p:pic>
    </p:spTree>
    <p:extLst>
      <p:ext uri="{BB962C8B-B14F-4D97-AF65-F5344CB8AC3E}">
        <p14:creationId xmlns:p14="http://schemas.microsoft.com/office/powerpoint/2010/main" val="19001340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411362" y="1336323"/>
            <a:ext cx="7169923" cy="2031325"/>
          </a:xfrm>
          <a:prstGeom prst="rect">
            <a:avLst/>
          </a:prstGeom>
        </p:spPr>
        <p:txBody>
          <a:bodyPr wrap="square">
            <a:spAutoFit/>
          </a:bodyPr>
          <a:lstStyle/>
          <a:p>
            <a:pPr lvl="0" algn="ctr"/>
            <a:r>
              <a:rPr lang="ru-RU" b="1" dirty="0" smtClean="0"/>
              <a:t>ЧТО РАЗМЕСТИТЬ В РАЗДЕЛЕ?</a:t>
            </a:r>
          </a:p>
          <a:p>
            <a:pPr lvl="0" algn="ctr"/>
            <a:r>
              <a:rPr lang="ru-RU" dirty="0" smtClean="0"/>
              <a:t>приказ </a:t>
            </a:r>
            <a:r>
              <a:rPr lang="ru-RU" dirty="0"/>
              <a:t>о создании кабинета профилактики, Положение о кабинете профилактики и </a:t>
            </a:r>
            <a:r>
              <a:rPr lang="ru-RU" dirty="0" smtClean="0"/>
              <a:t>другие, </a:t>
            </a:r>
            <a:r>
              <a:rPr lang="ru-RU" dirty="0"/>
              <a:t>информация о кураторе кабинета профилактики, план работы кабинета профилактики на текущий учебный год,  методические </a:t>
            </a:r>
            <a:r>
              <a:rPr lang="ru-RU" dirty="0" smtClean="0"/>
              <a:t>и информационные материалы </a:t>
            </a:r>
            <a:r>
              <a:rPr lang="ru-RU" dirty="0"/>
              <a:t>о негативных последствиях употребления наркотических средств и психотропных веществ и участия в их незаконном </a:t>
            </a:r>
            <a:r>
              <a:rPr lang="ru-RU" dirty="0" smtClean="0"/>
              <a:t>обороте</a:t>
            </a:r>
            <a:endParaRPr lang="ru-RU" sz="2400" b="1" dirty="0"/>
          </a:p>
        </p:txBody>
      </p:sp>
      <p:sp>
        <p:nvSpPr>
          <p:cNvPr id="4" name="Прямоугольник 3"/>
          <p:cNvSpPr/>
          <p:nvPr/>
        </p:nvSpPr>
        <p:spPr>
          <a:xfrm>
            <a:off x="4411362" y="3451868"/>
            <a:ext cx="7230977" cy="3216265"/>
          </a:xfrm>
          <a:prstGeom prst="rect">
            <a:avLst/>
          </a:prstGeom>
        </p:spPr>
        <p:txBody>
          <a:bodyPr wrap="square">
            <a:spAutoFit/>
          </a:bodyPr>
          <a:lstStyle/>
          <a:p>
            <a:pPr algn="ctr"/>
            <a:r>
              <a:rPr lang="ru-RU" sz="2400" b="1" u="sng" dirty="0" smtClean="0"/>
              <a:t>ТИПОВЫЕ ОШИБКИ</a:t>
            </a:r>
          </a:p>
          <a:p>
            <a:pPr algn="ctr"/>
            <a:endParaRPr lang="ru-RU" sz="1100" b="1" dirty="0" smtClean="0"/>
          </a:p>
          <a:p>
            <a:pPr algn="ctr"/>
            <a:r>
              <a:rPr lang="ru-RU" sz="2400" b="1" dirty="0" smtClean="0"/>
              <a:t>1) Раздел не актуализируется;</a:t>
            </a:r>
          </a:p>
          <a:p>
            <a:pPr algn="ctr"/>
            <a:r>
              <a:rPr lang="ru-RU" sz="2400" b="1" dirty="0" smtClean="0"/>
              <a:t>2) Отсутствуют, размещенные информационные материалы для обучающихся;</a:t>
            </a:r>
          </a:p>
          <a:p>
            <a:pPr algn="ctr"/>
            <a:r>
              <a:rPr lang="ru-RU" sz="2400" b="1" dirty="0" smtClean="0"/>
              <a:t>3) Размещаются материалы, не относящиеся к деятельности кабинета профилактики;</a:t>
            </a:r>
          </a:p>
          <a:p>
            <a:pPr algn="ctr"/>
            <a:r>
              <a:rPr lang="ru-RU" sz="2400" b="1" dirty="0" smtClean="0"/>
              <a:t>4) В разделе материалы не размещены</a:t>
            </a:r>
          </a:p>
          <a:p>
            <a:pPr algn="ctr"/>
            <a:endParaRPr lang="ru-RU" sz="2400" b="1" dirty="0"/>
          </a:p>
        </p:txBody>
      </p:sp>
      <p:sp>
        <p:nvSpPr>
          <p:cNvPr id="5" name="Прямоугольник 4"/>
          <p:cNvSpPr/>
          <p:nvPr/>
        </p:nvSpPr>
        <p:spPr>
          <a:xfrm>
            <a:off x="4211945" y="252663"/>
            <a:ext cx="7230977" cy="830997"/>
          </a:xfrm>
          <a:prstGeom prst="rect">
            <a:avLst/>
          </a:prstGeom>
        </p:spPr>
        <p:txBody>
          <a:bodyPr wrap="square">
            <a:spAutoFit/>
          </a:bodyPr>
          <a:lstStyle/>
          <a:p>
            <a:pPr algn="ctr"/>
            <a:r>
              <a:rPr lang="ru-RU" sz="2400" b="1" dirty="0" smtClean="0"/>
              <a:t>РАЗДЕЛ «КАБИНЕТ ПРОФИЛАКТИКИ» НА САЙТЕ ОБРАЗОВАТЕЛЬНОЙ ОРГАНИЗАЦИИ</a:t>
            </a:r>
            <a:endParaRPr lang="ru-RU" sz="2400" b="1" dirty="0"/>
          </a:p>
        </p:txBody>
      </p:sp>
      <p:pic>
        <p:nvPicPr>
          <p:cNvPr id="9" name="Рисунок 8"/>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6008" r="11237"/>
          <a:stretch/>
        </p:blipFill>
        <p:spPr>
          <a:xfrm>
            <a:off x="-661737" y="0"/>
            <a:ext cx="5073099" cy="6857999"/>
          </a:xfrm>
        </p:spPr>
      </p:pic>
    </p:spTree>
    <p:extLst>
      <p:ext uri="{BB962C8B-B14F-4D97-AF65-F5344CB8AC3E}">
        <p14:creationId xmlns:p14="http://schemas.microsoft.com/office/powerpoint/2010/main" val="818608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Раб.стол\Контекстная реклама интернет\МКб МВД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262" y="260463"/>
            <a:ext cx="190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Раб.стол\Контекстная реклама интернет\МКБ МВД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7403" y="260463"/>
            <a:ext cx="190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Раб.стол\Контекстная реклама интернет\1080x6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353" y="3451295"/>
            <a:ext cx="3881818" cy="27132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D:\Раб.стол\Контекстная реклама интернет\1080x607 - 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2403" y="3468742"/>
            <a:ext cx="3824114" cy="26958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Раб.стол\Контекстная реклама интернет\1080x607 -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7898" y="3468742"/>
            <a:ext cx="3908897" cy="2695828"/>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D:\Раб.стол\Контекстная реклама интернет\SocRec_02_monitor__1080x720_0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41487" y="266532"/>
            <a:ext cx="3606411" cy="286356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Раб.стол\МАКЕТЫ новые 2020 по проектам\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84050" y="260463"/>
            <a:ext cx="2675766" cy="3081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929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35953" y="309538"/>
            <a:ext cx="7230977" cy="492443"/>
          </a:xfrm>
          <a:prstGeom prst="rect">
            <a:avLst/>
          </a:prstGeom>
        </p:spPr>
        <p:txBody>
          <a:bodyPr wrap="square">
            <a:spAutoFit/>
          </a:bodyPr>
          <a:lstStyle/>
          <a:p>
            <a:pPr algn="ctr"/>
            <a:r>
              <a:rPr lang="ru-RU" sz="2600" b="1" dirty="0" smtClean="0"/>
              <a:t>ИНФОРМАЦИОННЫЙ СТЕНД</a:t>
            </a:r>
            <a:endParaRPr lang="ru-RU" sz="2600" b="1" dirty="0"/>
          </a:p>
        </p:txBody>
      </p:sp>
      <p:sp>
        <p:nvSpPr>
          <p:cNvPr id="4" name="Прямоугольник 3"/>
          <p:cNvSpPr/>
          <p:nvPr/>
        </p:nvSpPr>
        <p:spPr>
          <a:xfrm>
            <a:off x="5486400" y="1060789"/>
            <a:ext cx="6130084" cy="1477328"/>
          </a:xfrm>
          <a:prstGeom prst="rect">
            <a:avLst/>
          </a:prstGeom>
        </p:spPr>
        <p:txBody>
          <a:bodyPr wrap="square">
            <a:spAutoFit/>
          </a:bodyPr>
          <a:lstStyle/>
          <a:p>
            <a:pPr lvl="0" algn="ctr"/>
            <a:r>
              <a:rPr lang="ru-RU" b="1" dirty="0" smtClean="0"/>
              <a:t>ЧТО РАЗМЕСТИТЬ НА СТЕНДЕ?</a:t>
            </a:r>
          </a:p>
          <a:p>
            <a:pPr lvl="0" algn="ctr"/>
            <a:r>
              <a:rPr lang="ru-RU" dirty="0" smtClean="0"/>
              <a:t>Информационные материалы </a:t>
            </a:r>
            <a:r>
              <a:rPr lang="ru-RU" dirty="0"/>
              <a:t>о негативных последствиях употребления наркотических средств и психотропных веществ и участия в их незаконном </a:t>
            </a:r>
            <a:r>
              <a:rPr lang="ru-RU" dirty="0" smtClean="0"/>
              <a:t>обороте, юридические, медицинские, социальные, полезные телефоны</a:t>
            </a:r>
            <a:endParaRPr lang="ru-RU" sz="2400" b="1" dirty="0"/>
          </a:p>
        </p:txBody>
      </p:sp>
      <p:sp>
        <p:nvSpPr>
          <p:cNvPr id="5" name="Прямоугольник 4"/>
          <p:cNvSpPr/>
          <p:nvPr/>
        </p:nvSpPr>
        <p:spPr>
          <a:xfrm>
            <a:off x="5630779" y="2796925"/>
            <a:ext cx="6262433" cy="3154710"/>
          </a:xfrm>
          <a:prstGeom prst="rect">
            <a:avLst/>
          </a:prstGeom>
        </p:spPr>
        <p:txBody>
          <a:bodyPr wrap="square">
            <a:spAutoFit/>
          </a:bodyPr>
          <a:lstStyle/>
          <a:p>
            <a:pPr algn="ctr"/>
            <a:r>
              <a:rPr lang="ru-RU" sz="2400" b="1" u="sng" dirty="0" smtClean="0"/>
              <a:t>ТИПОВЫЕ ОШИБКИ</a:t>
            </a:r>
          </a:p>
          <a:p>
            <a:pPr algn="ctr"/>
            <a:endParaRPr lang="ru-RU" sz="1100" b="1" dirty="0" smtClean="0"/>
          </a:p>
          <a:p>
            <a:pPr algn="ctr"/>
            <a:r>
              <a:rPr lang="ru-RU" sz="2000" b="1" dirty="0" smtClean="0"/>
              <a:t>Материалы не актуализируется</a:t>
            </a:r>
          </a:p>
          <a:p>
            <a:pPr algn="ctr"/>
            <a:r>
              <a:rPr lang="ru-RU" sz="2000" b="1" dirty="0" smtClean="0"/>
              <a:t>Материалы не читаются</a:t>
            </a:r>
          </a:p>
          <a:p>
            <a:pPr algn="ctr"/>
            <a:r>
              <a:rPr lang="ru-RU" sz="2000" b="1" dirty="0" smtClean="0"/>
              <a:t>Размещаются материалы, не относящиеся к деятельности кабинета профилактики</a:t>
            </a:r>
          </a:p>
          <a:p>
            <a:pPr algn="ctr"/>
            <a:r>
              <a:rPr lang="ru-RU" sz="2000" b="1" dirty="0" smtClean="0"/>
              <a:t>Стенд, расположен не в холле образовательной организации, а в кабинете куратора кабинета профилактики</a:t>
            </a:r>
          </a:p>
          <a:p>
            <a:pPr algn="ctr"/>
            <a:endParaRPr lang="ru-RU" sz="2400" b="1" dirty="0"/>
          </a:p>
        </p:txBody>
      </p:sp>
      <p:pic>
        <p:nvPicPr>
          <p:cNvPr id="8" name="Рисунок 7"/>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952" t="-863" r="159" b="797"/>
          <a:stretch/>
        </p:blipFill>
        <p:spPr>
          <a:xfrm>
            <a:off x="276725" y="571149"/>
            <a:ext cx="5089359" cy="4217420"/>
          </a:xfrm>
        </p:spPr>
      </p:pic>
      <p:sp>
        <p:nvSpPr>
          <p:cNvPr id="9" name="Прямоугольник 8"/>
          <p:cNvSpPr/>
          <p:nvPr/>
        </p:nvSpPr>
        <p:spPr>
          <a:xfrm>
            <a:off x="174451" y="5794944"/>
            <a:ext cx="11442033" cy="830997"/>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ru-RU" sz="2400" b="1" i="1" dirty="0" smtClean="0"/>
              <a:t>В рамках соглашения о сотрудничестве, по заявке образовательной организации ежегодно в порядке очередности выдаются информационные стенды </a:t>
            </a:r>
            <a:endParaRPr lang="ru-RU" sz="2400" b="1" i="1" dirty="0"/>
          </a:p>
        </p:txBody>
      </p:sp>
    </p:spTree>
    <p:extLst>
      <p:ext uri="{BB962C8B-B14F-4D97-AF65-F5344CB8AC3E}">
        <p14:creationId xmlns:p14="http://schemas.microsoft.com/office/powerpoint/2010/main" val="20829271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7516" y="252663"/>
            <a:ext cx="11038968" cy="830997"/>
          </a:xfrm>
          <a:prstGeom prst="rect">
            <a:avLst/>
          </a:prstGeom>
        </p:spPr>
        <p:txBody>
          <a:bodyPr wrap="square">
            <a:spAutoFit/>
          </a:bodyPr>
          <a:lstStyle/>
          <a:p>
            <a:pPr algn="ctr"/>
            <a:r>
              <a:rPr lang="ru-RU" sz="2400" b="1" dirty="0" smtClean="0"/>
              <a:t>ПОРЯДОК ОРГАНИЗАЦИИ РАБОТЫ С ОБУЧАЮЩИМИСЯ </a:t>
            </a:r>
          </a:p>
          <a:p>
            <a:pPr algn="ctr"/>
            <a:r>
              <a:rPr lang="ru-RU" sz="2400" b="1" dirty="0" smtClean="0"/>
              <a:t>«ГРУППЫ РИСКА»</a:t>
            </a:r>
            <a:endParaRPr lang="ru-RU" sz="2400" b="1" dirty="0"/>
          </a:p>
        </p:txBody>
      </p:sp>
      <p:sp>
        <p:nvSpPr>
          <p:cNvPr id="4" name="Прямоугольник 3"/>
          <p:cNvSpPr/>
          <p:nvPr/>
        </p:nvSpPr>
        <p:spPr>
          <a:xfrm>
            <a:off x="577516" y="1275872"/>
            <a:ext cx="10641924" cy="1477328"/>
          </a:xfrm>
          <a:prstGeom prst="rect">
            <a:avLst/>
          </a:prstGeom>
        </p:spPr>
        <p:txBody>
          <a:bodyPr wrap="square">
            <a:spAutoFit/>
          </a:bodyPr>
          <a:lstStyle/>
          <a:p>
            <a:pPr lvl="0" algn="just"/>
            <a:r>
              <a:rPr lang="ru-RU" i="1" dirty="0"/>
              <a:t>Профилактическая работа с несовершеннолетними обучающимися «группы риска» включает в себя:</a:t>
            </a:r>
          </a:p>
          <a:p>
            <a:pPr algn="just"/>
            <a:r>
              <a:rPr lang="ru-RU" i="1" dirty="0"/>
              <a:t>направление к врачу-наркологу;</a:t>
            </a:r>
          </a:p>
          <a:p>
            <a:pPr algn="just"/>
            <a:r>
              <a:rPr lang="ru-RU" i="1" dirty="0"/>
              <a:t>проведение индивидуально-профилактической работы;</a:t>
            </a:r>
          </a:p>
          <a:p>
            <a:pPr algn="just"/>
            <a:r>
              <a:rPr lang="ru-RU" i="1" dirty="0"/>
              <a:t>постановку на внутренний профилактический учет в кабинете профилактики при наличии оснований;</a:t>
            </a:r>
          </a:p>
          <a:p>
            <a:pPr algn="just"/>
            <a:r>
              <a:rPr lang="ru-RU" i="1" dirty="0"/>
              <a:t>снятие с внутреннего профилактического учета в кабинете профилактики при наличии оснований.</a:t>
            </a:r>
          </a:p>
        </p:txBody>
      </p:sp>
      <p:sp>
        <p:nvSpPr>
          <p:cNvPr id="5" name="Прямоугольник 4"/>
          <p:cNvSpPr/>
          <p:nvPr/>
        </p:nvSpPr>
        <p:spPr>
          <a:xfrm>
            <a:off x="3961395" y="3162797"/>
            <a:ext cx="7230977" cy="3400931"/>
          </a:xfrm>
          <a:prstGeom prst="rect">
            <a:avLst/>
          </a:prstGeom>
        </p:spPr>
        <p:txBody>
          <a:bodyPr wrap="square">
            <a:spAutoFit/>
          </a:bodyPr>
          <a:lstStyle/>
          <a:p>
            <a:pPr algn="just"/>
            <a:r>
              <a:rPr lang="ru-RU" dirty="0"/>
              <a:t>Постановка на учет за употребление наркотических средств и психотропных веществ  в кабинете профилактики осуществляется при получении во время сверок с подразделениями по делам несовершеннолетних территориальных подразделений Главного управления Министерства внутренних дел Российской Федерации по Иркутской области сведений об обучающихся, поставленных на учет по данному основанию или  на основании полученных представлений, информационных писем от Управления по контролю за оборотом наркотиков Главного управления Министерства внутренних дел Российской Федерации по Иркутской области. </a:t>
            </a:r>
          </a:p>
          <a:p>
            <a:pPr algn="just"/>
            <a:endParaRPr lang="ru-RU" sz="1100" b="1" dirty="0" smtClean="0"/>
          </a:p>
          <a:p>
            <a:pPr algn="ctr"/>
            <a:endParaRPr lang="ru-RU" sz="2400" b="1"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603" y="2945412"/>
            <a:ext cx="3340201" cy="3320716"/>
          </a:xfrm>
          <a:prstGeom prst="rect">
            <a:avLst/>
          </a:prstGeom>
        </p:spPr>
      </p:pic>
    </p:spTree>
    <p:extLst>
      <p:ext uri="{BB962C8B-B14F-4D97-AF65-F5344CB8AC3E}">
        <p14:creationId xmlns:p14="http://schemas.microsoft.com/office/powerpoint/2010/main" val="35231699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70021" y="457199"/>
            <a:ext cx="10563726" cy="5509200"/>
          </a:xfrm>
          <a:prstGeom prst="rect">
            <a:avLst/>
          </a:prstGeom>
        </p:spPr>
        <p:txBody>
          <a:bodyPr wrap="square">
            <a:spAutoFit/>
          </a:bodyPr>
          <a:lstStyle/>
          <a:p>
            <a:pPr lvl="0" algn="just">
              <a:spcAft>
                <a:spcPts val="0"/>
              </a:spcAft>
            </a:pPr>
            <a:r>
              <a:rPr lang="ru-RU" sz="2400" b="1" dirty="0">
                <a:ea typeface="Times New Roman" panose="02020603050405020304" pitchFamily="18" charset="0"/>
              </a:rPr>
              <a:t>На обучающегося, взятого на внутренний профилактический учет в кабинете профилактики,  </a:t>
            </a:r>
            <a:r>
              <a:rPr lang="ru-RU" sz="2400" b="1" dirty="0" smtClean="0">
                <a:ea typeface="Times New Roman" panose="02020603050405020304" pitchFamily="18" charset="0"/>
              </a:rPr>
              <a:t>РАЗРАБАТЫВАЕТСЯ:</a:t>
            </a:r>
          </a:p>
          <a:p>
            <a:pPr lvl="0" algn="just">
              <a:spcAft>
                <a:spcPts val="0"/>
              </a:spcAft>
            </a:pPr>
            <a:endParaRPr lang="ru-RU" sz="2400" b="1" dirty="0">
              <a:ea typeface="Times New Roman" panose="02020603050405020304" pitchFamily="18" charset="0"/>
            </a:endParaRPr>
          </a:p>
          <a:p>
            <a:pPr marL="342900" lvl="0" indent="-342900" algn="just">
              <a:spcAft>
                <a:spcPts val="0"/>
              </a:spcAft>
              <a:buFont typeface="+mj-lt"/>
              <a:buAutoNum type="arabicParenR"/>
            </a:pPr>
            <a:r>
              <a:rPr lang="ru-RU" sz="2800" dirty="0">
                <a:ea typeface="Arial" panose="020B0604020202020204" pitchFamily="34" charset="0"/>
              </a:rPr>
              <a:t>«профиль» зависимости, включающий в </a:t>
            </a:r>
            <a:r>
              <a:rPr lang="ru-RU" sz="2800" dirty="0" smtClean="0">
                <a:ea typeface="Arial" panose="020B0604020202020204" pitchFamily="34" charset="0"/>
              </a:rPr>
              <a:t>себя:</a:t>
            </a:r>
          </a:p>
          <a:p>
            <a:pPr lvl="0" algn="just">
              <a:spcAft>
                <a:spcPts val="0"/>
              </a:spcAft>
            </a:pPr>
            <a:r>
              <a:rPr lang="ru-RU" sz="2800" dirty="0" smtClean="0">
                <a:ea typeface="Arial" panose="020B0604020202020204" pitchFamily="34" charset="0"/>
              </a:rPr>
              <a:t>тип  </a:t>
            </a:r>
            <a:r>
              <a:rPr lang="ru-RU" sz="2800" dirty="0">
                <a:ea typeface="Arial" panose="020B0604020202020204" pitchFamily="34" charset="0"/>
              </a:rPr>
              <a:t>веществ, употребляемый обучающимися (алкоголь, наркотические средства, токсические, психотропные вещества);</a:t>
            </a:r>
          </a:p>
          <a:p>
            <a:pPr algn="just">
              <a:spcAft>
                <a:spcPts val="0"/>
              </a:spcAft>
            </a:pPr>
            <a:r>
              <a:rPr lang="ru-RU" sz="2800" dirty="0">
                <a:ea typeface="Arial" panose="020B0604020202020204" pitchFamily="34" charset="0"/>
              </a:rPr>
              <a:t>опыт употребления веществ;</a:t>
            </a:r>
          </a:p>
          <a:p>
            <a:pPr algn="just">
              <a:spcAft>
                <a:spcPts val="0"/>
              </a:spcAft>
            </a:pPr>
            <a:r>
              <a:rPr lang="ru-RU" sz="2800" dirty="0">
                <a:ea typeface="Arial" panose="020B0604020202020204" pitchFamily="34" charset="0"/>
              </a:rPr>
              <a:t>источники приобщения к веществам;</a:t>
            </a:r>
          </a:p>
          <a:p>
            <a:pPr algn="just">
              <a:spcAft>
                <a:spcPts val="0"/>
              </a:spcAft>
            </a:pPr>
            <a:r>
              <a:rPr lang="ru-RU" sz="2800" dirty="0">
                <a:ea typeface="Arial" panose="020B0604020202020204" pitchFamily="34" charset="0"/>
              </a:rPr>
              <a:t>места и способы приобретения веществ;</a:t>
            </a:r>
          </a:p>
          <a:p>
            <a:pPr algn="just">
              <a:spcAft>
                <a:spcPts val="0"/>
              </a:spcAft>
            </a:pPr>
            <a:r>
              <a:rPr lang="ru-RU" sz="2800" dirty="0">
                <a:ea typeface="Arial" panose="020B0604020202020204" pitchFamily="34" charset="0"/>
              </a:rPr>
              <a:t>отношение к употреблению веществ, к употребляющим их, к их распространению, к возможной </a:t>
            </a:r>
            <a:r>
              <a:rPr lang="ru-RU" sz="2800" dirty="0" smtClean="0">
                <a:ea typeface="Arial" panose="020B0604020202020204" pitchFamily="34" charset="0"/>
              </a:rPr>
              <a:t>помощи;</a:t>
            </a:r>
          </a:p>
          <a:p>
            <a:pPr algn="just">
              <a:spcAft>
                <a:spcPts val="0"/>
              </a:spcAft>
            </a:pPr>
            <a:r>
              <a:rPr lang="ru-RU" sz="2800" dirty="0" smtClean="0">
                <a:ea typeface="Arial" panose="020B0604020202020204" pitchFamily="34" charset="0"/>
              </a:rPr>
              <a:t>2) индивидуальная </a:t>
            </a:r>
            <a:r>
              <a:rPr lang="ru-RU" sz="2800" dirty="0">
                <a:ea typeface="Arial" panose="020B0604020202020204" pitchFamily="34" charset="0"/>
              </a:rPr>
              <a:t>профилактическая программа (план</a:t>
            </a:r>
            <a:r>
              <a:rPr lang="ru-RU" sz="2800" dirty="0" smtClean="0">
                <a:ea typeface="Arial" panose="020B0604020202020204" pitchFamily="34" charset="0"/>
              </a:rPr>
              <a:t>);</a:t>
            </a:r>
          </a:p>
          <a:p>
            <a:pPr algn="just">
              <a:spcAft>
                <a:spcPts val="0"/>
              </a:spcAft>
            </a:pPr>
            <a:r>
              <a:rPr lang="ru-RU" sz="2800" dirty="0" smtClean="0">
                <a:ea typeface="Calibri" panose="020F0502020204030204" pitchFamily="34" charset="0"/>
              </a:rPr>
              <a:t>3) индивидуальная карта. </a:t>
            </a:r>
            <a:endParaRPr lang="ru-RU" sz="2800" dirty="0"/>
          </a:p>
        </p:txBody>
      </p:sp>
    </p:spTree>
    <p:extLst>
      <p:ext uri="{BB962C8B-B14F-4D97-AF65-F5344CB8AC3E}">
        <p14:creationId xmlns:p14="http://schemas.microsoft.com/office/powerpoint/2010/main" val="3416924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3729789" y="648770"/>
            <a:ext cx="8145379" cy="323165"/>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endParaRPr lang="ru-RU" sz="2100" b="1" dirty="0"/>
          </a:p>
        </p:txBody>
      </p:sp>
      <p:sp>
        <p:nvSpPr>
          <p:cNvPr id="21" name="TextBox 20"/>
          <p:cNvSpPr txBox="1"/>
          <p:nvPr/>
        </p:nvSpPr>
        <p:spPr>
          <a:xfrm>
            <a:off x="3729788" y="1648671"/>
            <a:ext cx="8145379" cy="1292662"/>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r>
              <a:rPr lang="ru-RU" sz="2100" b="1" dirty="0" smtClean="0"/>
              <a:t>Закон </a:t>
            </a:r>
            <a:r>
              <a:rPr lang="ru-RU" sz="2100" b="1" dirty="0"/>
              <a:t>Иркутской области </a:t>
            </a:r>
            <a:r>
              <a:rPr lang="ru-RU" sz="2100" b="1" dirty="0" smtClean="0"/>
              <a:t>от </a:t>
            </a:r>
            <a:r>
              <a:rPr lang="ru-RU" sz="2100" b="1" dirty="0"/>
              <a:t>7 октября 2009 </a:t>
            </a:r>
            <a:r>
              <a:rPr lang="ru-RU" sz="2100" b="1" dirty="0" smtClean="0"/>
              <a:t>года</a:t>
            </a:r>
            <a:br>
              <a:rPr lang="ru-RU" sz="2100" b="1" dirty="0" smtClean="0"/>
            </a:br>
            <a:r>
              <a:rPr lang="ru-RU" sz="2100" b="1" dirty="0" smtClean="0"/>
              <a:t>№ </a:t>
            </a:r>
            <a:r>
              <a:rPr lang="ru-RU" sz="2100" b="1" dirty="0"/>
              <a:t>62/28-оз </a:t>
            </a:r>
            <a:r>
              <a:rPr lang="ru-RU" sz="2100" b="1" dirty="0" smtClean="0"/>
              <a:t>«</a:t>
            </a:r>
            <a:r>
              <a:rPr lang="ru-RU" sz="2100" b="1" dirty="0"/>
              <a:t>О профилактике незаконного потребления наркотических средств и психотропных веществ, наркомании и токсикомании в Иркутской области</a:t>
            </a:r>
            <a:r>
              <a:rPr lang="ru-RU" sz="2100" b="1" dirty="0" smtClean="0"/>
              <a:t>»;</a:t>
            </a:r>
            <a:endParaRPr lang="en-US" sz="2100" b="1" dirty="0">
              <a:solidFill>
                <a:schemeClr val="bg1">
                  <a:lumMod val="50000"/>
                </a:schemeClr>
              </a:solidFill>
              <a:latin typeface="+mj-lt"/>
              <a:ea typeface="Titillium" charset="0"/>
              <a:cs typeface="Titillium" charset="0"/>
            </a:endParaRPr>
          </a:p>
        </p:txBody>
      </p:sp>
      <p:pic>
        <p:nvPicPr>
          <p:cNvPr id="7" name="Рисунок 6"/>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3247" r="13247"/>
          <a:stretch>
            <a:fillRect/>
          </a:stretch>
        </p:blipFill>
        <p:spPr/>
      </p:pic>
      <p:sp>
        <p:nvSpPr>
          <p:cNvPr id="23" name="TextBox 22"/>
          <p:cNvSpPr txBox="1"/>
          <p:nvPr/>
        </p:nvSpPr>
        <p:spPr>
          <a:xfrm>
            <a:off x="3729789" y="3191813"/>
            <a:ext cx="8145379" cy="3231654"/>
          </a:xfrm>
          <a:prstGeom prst="rect">
            <a:avLst/>
          </a:prstGeom>
        </p:spPr>
        <p:style>
          <a:lnRef idx="2">
            <a:schemeClr val="dk1"/>
          </a:lnRef>
          <a:fillRef idx="1">
            <a:schemeClr val="lt1"/>
          </a:fillRef>
          <a:effectRef idx="0">
            <a:schemeClr val="dk1"/>
          </a:effectRef>
          <a:fontRef idx="minor">
            <a:schemeClr val="dk1"/>
          </a:fontRef>
        </p:style>
        <p:txBody>
          <a:bodyPr wrap="square" lIns="0" tIns="0" rIns="91440" bIns="0" rtlCol="0">
            <a:spAutoFit/>
          </a:bodyPr>
          <a:lstStyle/>
          <a:p>
            <a:pPr algn="just"/>
            <a:r>
              <a:rPr lang="ru-RU" sz="2100" b="1" dirty="0" smtClean="0"/>
              <a:t>Совместный приказ министерства </a:t>
            </a:r>
            <a:r>
              <a:rPr lang="ru-RU" sz="2100" b="1" dirty="0"/>
              <a:t>по молодежной политике Иркутской </a:t>
            </a:r>
            <a:r>
              <a:rPr lang="ru-RU" sz="2100" b="1" dirty="0" smtClean="0"/>
              <a:t>области и  </a:t>
            </a:r>
            <a:r>
              <a:rPr lang="ru-RU" sz="2100" b="1" dirty="0"/>
              <a:t>министерства образования </a:t>
            </a:r>
            <a:r>
              <a:rPr lang="ru-RU" sz="2100" b="1" dirty="0" smtClean="0"/>
              <a:t>Иркутской области от 25 </a:t>
            </a:r>
            <a:r>
              <a:rPr lang="ru-RU" sz="2100" b="1" dirty="0"/>
              <a:t>марта 2019 года № </a:t>
            </a:r>
            <a:r>
              <a:rPr lang="ru-RU" sz="2100" b="1" dirty="0" smtClean="0"/>
              <a:t>16-мпр/20-мпр </a:t>
            </a:r>
            <a:br>
              <a:rPr lang="ru-RU" sz="2100" b="1" dirty="0" smtClean="0"/>
            </a:br>
            <a:r>
              <a:rPr lang="ru-RU" sz="2100" b="1" dirty="0" smtClean="0"/>
              <a:t>«Об утверждении Инструктивно-методических указаний  </a:t>
            </a:r>
            <a:r>
              <a:rPr lang="ru-RU" sz="2100" b="1" dirty="0"/>
              <a:t>об определении порядка организации и деятельности кабинетов профилактики в организациях, осуществляющих образовательную деятельность по образовательным программам среднего профессионального и высшего образования, основным программам профессионального обучения и по дополнительным профессиональным </a:t>
            </a:r>
            <a:r>
              <a:rPr lang="ru-RU" sz="2100" b="1" dirty="0" smtClean="0"/>
              <a:t>программам».</a:t>
            </a:r>
            <a:endParaRPr lang="en-US" sz="2100" b="1" dirty="0">
              <a:solidFill>
                <a:schemeClr val="bg1">
                  <a:lumMod val="50000"/>
                </a:schemeClr>
              </a:solidFill>
              <a:latin typeface="+mj-lt"/>
              <a:ea typeface="Titillium" charset="0"/>
              <a:cs typeface="Titillium" charset="0"/>
            </a:endParaRPr>
          </a:p>
        </p:txBody>
      </p:sp>
    </p:spTree>
    <p:extLst>
      <p:ext uri="{BB962C8B-B14F-4D97-AF65-F5344CB8AC3E}">
        <p14:creationId xmlns:p14="http://schemas.microsoft.com/office/powerpoint/2010/main" val="26398285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Grp="1" noChangeAspect="1"/>
          </p:cNvPicPr>
          <p:nvPr>
            <p:ph type="pic" sz="quarter" idx="16"/>
          </p:nvPr>
        </p:nvPicPr>
        <p:blipFill rotWithShape="1">
          <a:blip r:embed="rId2" cstate="print">
            <a:extLst>
              <a:ext uri="{28A0092B-C50C-407E-A947-70E740481C1C}">
                <a14:useLocalDpi xmlns:a14="http://schemas.microsoft.com/office/drawing/2010/main" val="0"/>
              </a:ext>
            </a:extLst>
          </a:blip>
          <a:srcRect l="13385" r="15252"/>
          <a:stretch/>
        </p:blipFill>
        <p:spPr>
          <a:xfrm>
            <a:off x="0" y="527881"/>
            <a:ext cx="3689218" cy="4898361"/>
          </a:xfrm>
        </p:spPr>
      </p:pic>
      <p:sp>
        <p:nvSpPr>
          <p:cNvPr id="5" name="Прямоугольник 4"/>
          <p:cNvSpPr/>
          <p:nvPr/>
        </p:nvSpPr>
        <p:spPr>
          <a:xfrm>
            <a:off x="3639547" y="323344"/>
            <a:ext cx="7646074" cy="1538883"/>
          </a:xfrm>
          <a:prstGeom prst="rect">
            <a:avLst/>
          </a:prstGeom>
        </p:spPr>
        <p:txBody>
          <a:bodyPr wrap="square">
            <a:spAutoFit/>
          </a:bodyPr>
          <a:lstStyle/>
          <a:p>
            <a:pPr algn="ctr"/>
            <a:r>
              <a:rPr lang="ru-RU" sz="2400" b="1" dirty="0" smtClean="0"/>
              <a:t>ТИПОВЫЕ ОШИБКИ ПРИ ОРГАНИЗАЦИИ ИНДИВИДУАЛЬНО-ПРОФИЛАКТИЧЕСКОЙ РАБОТЫ</a:t>
            </a:r>
          </a:p>
          <a:p>
            <a:pPr algn="ctr"/>
            <a:endParaRPr lang="ru-RU" sz="1100" b="1" dirty="0" smtClean="0"/>
          </a:p>
          <a:p>
            <a:pPr algn="ctr"/>
            <a:endParaRPr lang="ru-RU" sz="1100" b="1" dirty="0" smtClean="0"/>
          </a:p>
          <a:p>
            <a:endParaRPr lang="ru-RU" sz="2400" b="1" dirty="0"/>
          </a:p>
        </p:txBody>
      </p:sp>
      <p:sp>
        <p:nvSpPr>
          <p:cNvPr id="7" name="Прямоугольник 6"/>
          <p:cNvSpPr/>
          <p:nvPr/>
        </p:nvSpPr>
        <p:spPr>
          <a:xfrm>
            <a:off x="3871931" y="1225689"/>
            <a:ext cx="7870890" cy="5262979"/>
          </a:xfrm>
          <a:prstGeom prst="rect">
            <a:avLst/>
          </a:prstGeom>
        </p:spPr>
        <p:txBody>
          <a:bodyPr wrap="square">
            <a:spAutoFit/>
          </a:bodyPr>
          <a:lstStyle/>
          <a:p>
            <a:pPr marL="457200" indent="-457200" algn="just">
              <a:buAutoNum type="arabicPeriod"/>
            </a:pPr>
            <a:r>
              <a:rPr lang="ru-RU" sz="2400" b="1" dirty="0" smtClean="0"/>
              <a:t>Индивидуальная карта заводится несвоевременно (например, поставлен на учет 25.08.2017, индивидуальная карта  заведена 15.04.2018 г.), не содержит основных сведений, не отражается проведенная работа с обучающимся, отсутствуют мероприятия по проблеме (например поставлен за употребление наркотиков 10.11.2018 г., мероприятие по проблеме проведено 15.02.2019 г.), не отражается работа педагога – психолога (при наличии);</a:t>
            </a:r>
          </a:p>
          <a:p>
            <a:pPr marL="457200" indent="-457200" algn="just">
              <a:buAutoNum type="arabicPeriod"/>
            </a:pPr>
            <a:r>
              <a:rPr lang="ru-RU" sz="2400" b="1" dirty="0" smtClean="0"/>
              <a:t> Индивидуальный план содержит общие мероприятия, не выделяются конкретные мероприятия по проблеме, не указываются конкретные сроки проведения мероприятий;</a:t>
            </a:r>
          </a:p>
          <a:p>
            <a:pPr marL="457200" indent="-457200" algn="just">
              <a:buAutoNum type="arabicPeriod"/>
            </a:pPr>
            <a:r>
              <a:rPr lang="ru-RU" sz="2400" b="1" dirty="0" smtClean="0"/>
              <a:t>Профиль зависимости не разрабатывается;</a:t>
            </a:r>
          </a:p>
        </p:txBody>
      </p:sp>
    </p:spTree>
    <p:extLst>
      <p:ext uri="{BB962C8B-B14F-4D97-AF65-F5344CB8AC3E}">
        <p14:creationId xmlns:p14="http://schemas.microsoft.com/office/powerpoint/2010/main" val="37255593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Grp="1" noChangeAspect="1"/>
          </p:cNvPicPr>
          <p:nvPr>
            <p:ph type="pic" sz="quarter" idx="16"/>
          </p:nvPr>
        </p:nvPicPr>
        <p:blipFill rotWithShape="1">
          <a:blip r:embed="rId2" cstate="print">
            <a:extLst>
              <a:ext uri="{28A0092B-C50C-407E-A947-70E740481C1C}">
                <a14:useLocalDpi xmlns:a14="http://schemas.microsoft.com/office/drawing/2010/main" val="0"/>
              </a:ext>
            </a:extLst>
          </a:blip>
          <a:srcRect l="13385" r="15252"/>
          <a:stretch/>
        </p:blipFill>
        <p:spPr>
          <a:xfrm>
            <a:off x="0" y="527881"/>
            <a:ext cx="3689218" cy="4898361"/>
          </a:xfrm>
        </p:spPr>
      </p:pic>
      <p:sp>
        <p:nvSpPr>
          <p:cNvPr id="5" name="Прямоугольник 4"/>
          <p:cNvSpPr/>
          <p:nvPr/>
        </p:nvSpPr>
        <p:spPr>
          <a:xfrm>
            <a:off x="3639547" y="323344"/>
            <a:ext cx="7646074" cy="1538883"/>
          </a:xfrm>
          <a:prstGeom prst="rect">
            <a:avLst/>
          </a:prstGeom>
        </p:spPr>
        <p:txBody>
          <a:bodyPr wrap="square">
            <a:spAutoFit/>
          </a:bodyPr>
          <a:lstStyle/>
          <a:p>
            <a:pPr algn="ctr"/>
            <a:r>
              <a:rPr lang="ru-RU" sz="2400" b="1" dirty="0" smtClean="0"/>
              <a:t>ТИПОВЫЕ ОШИБКИ ПРИ ОРГАНИЗАЦИИ ИНДИВИДУАЛЬНО-ПРОФИЛАКТИЧЕСКОЙ РАБОТЫ</a:t>
            </a:r>
          </a:p>
          <a:p>
            <a:pPr algn="ctr"/>
            <a:endParaRPr lang="ru-RU" sz="1100" b="1" dirty="0" smtClean="0"/>
          </a:p>
          <a:p>
            <a:pPr algn="ctr"/>
            <a:endParaRPr lang="ru-RU" sz="1100" b="1" dirty="0" smtClean="0"/>
          </a:p>
          <a:p>
            <a:endParaRPr lang="ru-RU" sz="2400" b="1" dirty="0"/>
          </a:p>
        </p:txBody>
      </p:sp>
      <p:sp>
        <p:nvSpPr>
          <p:cNvPr id="2" name="Прямоугольник 1"/>
          <p:cNvSpPr/>
          <p:nvPr/>
        </p:nvSpPr>
        <p:spPr>
          <a:xfrm>
            <a:off x="4118810" y="1469510"/>
            <a:ext cx="7166811" cy="4924425"/>
          </a:xfrm>
          <a:prstGeom prst="rect">
            <a:avLst/>
          </a:prstGeom>
        </p:spPr>
        <p:txBody>
          <a:bodyPr wrap="square">
            <a:spAutoFit/>
          </a:bodyPr>
          <a:lstStyle/>
          <a:p>
            <a:pPr algn="just"/>
            <a:r>
              <a:rPr lang="ru-RU" sz="2200" b="1" dirty="0" smtClean="0"/>
              <a:t>4) </a:t>
            </a:r>
            <a:r>
              <a:rPr lang="ru-RU" sz="2200" b="1" dirty="0"/>
              <a:t>Не проводится сверка с КДНиЗП, ПДН;</a:t>
            </a:r>
          </a:p>
          <a:p>
            <a:pPr algn="just"/>
            <a:endParaRPr lang="ru-RU" sz="2200" b="1" dirty="0" smtClean="0"/>
          </a:p>
          <a:p>
            <a:pPr algn="just"/>
            <a:r>
              <a:rPr lang="ru-RU" sz="2200" b="1" dirty="0" smtClean="0"/>
              <a:t>5) Не направляется отчетная информация в адрес  </a:t>
            </a:r>
            <a:r>
              <a:rPr lang="ru-RU" sz="2200" b="1" dirty="0"/>
              <a:t>Управления по контролю за оборотом наркотиков Главного управления Министерства внутренних дел Российской Федерации по Иркутской </a:t>
            </a:r>
            <a:r>
              <a:rPr lang="ru-RU" sz="2200" b="1" dirty="0" smtClean="0"/>
              <a:t>области </a:t>
            </a:r>
            <a:r>
              <a:rPr lang="ru-RU" sz="2200" b="1" dirty="0"/>
              <a:t>о принятии мер профилактического реагирования в отношении </a:t>
            </a:r>
            <a:r>
              <a:rPr lang="ru-RU" sz="2200" b="1" dirty="0" smtClean="0"/>
              <a:t>несовершеннолетних, по которым поступили информационные письма  </a:t>
            </a:r>
            <a:r>
              <a:rPr lang="ru-RU" sz="2200" b="1" dirty="0"/>
              <a:t>от Управления по контролю за оборотом наркотиков Главного управления Министерства внутренних дел Российской Федерации по Иркутской области. </a:t>
            </a:r>
            <a:endParaRPr lang="ru-RU" sz="2200" b="1" dirty="0" smtClean="0"/>
          </a:p>
          <a:p>
            <a:pPr algn="just"/>
            <a:endParaRPr lang="ru-RU" sz="2000" b="1" dirty="0"/>
          </a:p>
          <a:p>
            <a:pPr marL="457200" indent="-457200" algn="just">
              <a:buAutoNum type="arabicParenR"/>
            </a:pPr>
            <a:endParaRPr lang="ru-RU" sz="1900" b="1" dirty="0"/>
          </a:p>
          <a:p>
            <a:pPr algn="just"/>
            <a:endParaRPr lang="ru-RU" sz="1100" b="1" dirty="0"/>
          </a:p>
        </p:txBody>
      </p:sp>
    </p:spTree>
    <p:extLst>
      <p:ext uri="{BB962C8B-B14F-4D97-AF65-F5344CB8AC3E}">
        <p14:creationId xmlns:p14="http://schemas.microsoft.com/office/powerpoint/2010/main" val="3787323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ChangeAspect="1"/>
          </p:cNvGraphicFramePr>
          <p:nvPr>
            <p:extLst>
              <p:ext uri="{D42A27DB-BD31-4B8C-83A1-F6EECF244321}">
                <p14:modId xmlns:p14="http://schemas.microsoft.com/office/powerpoint/2010/main" val="1216683803"/>
              </p:ext>
            </p:extLst>
          </p:nvPr>
        </p:nvGraphicFramePr>
        <p:xfrm>
          <a:off x="528140" y="108285"/>
          <a:ext cx="4561218" cy="6335604"/>
        </p:xfrm>
        <a:graphic>
          <a:graphicData uri="http://schemas.openxmlformats.org/presentationml/2006/ole">
            <mc:AlternateContent xmlns:mc="http://schemas.openxmlformats.org/markup-compatibility/2006">
              <mc:Choice xmlns:v="urn:schemas-microsoft-com:vml" Requires="v">
                <p:oleObj spid="_x0000_s2079" name="Acrobat Document" r:id="rId3" imgW="4162218" imgH="5781437" progId="AcroExch.Document.DC">
                  <p:embed/>
                </p:oleObj>
              </mc:Choice>
              <mc:Fallback>
                <p:oleObj name="Acrobat Document" r:id="rId3" imgW="4162218" imgH="5781437" progId="AcroExch.Document.DC">
                  <p:embed/>
                  <p:pic>
                    <p:nvPicPr>
                      <p:cNvPr id="0" name=""/>
                      <p:cNvPicPr/>
                      <p:nvPr/>
                    </p:nvPicPr>
                    <p:blipFill>
                      <a:blip r:embed="rId4"/>
                      <a:stretch>
                        <a:fillRect/>
                      </a:stretch>
                    </p:blipFill>
                    <p:spPr>
                      <a:xfrm>
                        <a:off x="528140" y="108285"/>
                        <a:ext cx="4561218" cy="6335604"/>
                      </a:xfrm>
                      <a:prstGeom prst="rect">
                        <a:avLst/>
                      </a:prstGeom>
                    </p:spPr>
                  </p:pic>
                </p:oleObj>
              </mc:Fallback>
            </mc:AlternateContent>
          </a:graphicData>
        </a:graphic>
      </p:graphicFrame>
      <p:sp>
        <p:nvSpPr>
          <p:cNvPr id="4" name="Прямоугольник 3"/>
          <p:cNvSpPr/>
          <p:nvPr/>
        </p:nvSpPr>
        <p:spPr>
          <a:xfrm>
            <a:off x="4896852" y="1452511"/>
            <a:ext cx="6400800" cy="3647152"/>
          </a:xfrm>
          <a:prstGeom prst="rect">
            <a:avLst/>
          </a:prstGeom>
        </p:spPr>
        <p:txBody>
          <a:bodyPr wrap="square">
            <a:spAutoFit/>
          </a:bodyPr>
          <a:lstStyle/>
          <a:p>
            <a:pPr algn="ctr"/>
            <a:r>
              <a:rPr lang="ru-RU" sz="2800" i="1" dirty="0" smtClean="0"/>
              <a:t>В помощь образовательным организациям антинаркотической комиссией в Иркутской области разработаны методические рекомендации по организации индивидуально-профилактической работы</a:t>
            </a:r>
            <a:endParaRPr lang="ru-RU" sz="2800" i="1" dirty="0"/>
          </a:p>
          <a:p>
            <a:pPr algn="just"/>
            <a:endParaRPr lang="ru-RU" sz="1100" b="1" dirty="0" smtClean="0"/>
          </a:p>
          <a:p>
            <a:pPr algn="ctr"/>
            <a:endParaRPr lang="ru-RU" sz="2400" b="1" dirty="0"/>
          </a:p>
        </p:txBody>
      </p:sp>
    </p:spTree>
    <p:extLst>
      <p:ext uri="{BB962C8B-B14F-4D97-AF65-F5344CB8AC3E}">
        <p14:creationId xmlns:p14="http://schemas.microsoft.com/office/powerpoint/2010/main" val="34811998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92" t="2341" r="5158" b="18558"/>
          <a:stretch/>
        </p:blipFill>
        <p:spPr>
          <a:xfrm>
            <a:off x="0" y="1707728"/>
            <a:ext cx="6524368" cy="3442544"/>
          </a:xfrm>
        </p:spPr>
      </p:pic>
      <p:sp>
        <p:nvSpPr>
          <p:cNvPr id="3" name="Прямоугольник 2"/>
          <p:cNvSpPr/>
          <p:nvPr/>
        </p:nvSpPr>
        <p:spPr>
          <a:xfrm>
            <a:off x="2803358" y="542836"/>
            <a:ext cx="8903368" cy="1569660"/>
          </a:xfrm>
          <a:prstGeom prst="rect">
            <a:avLst/>
          </a:prstGeom>
        </p:spPr>
        <p:txBody>
          <a:bodyPr wrap="square">
            <a:spAutoFit/>
          </a:bodyPr>
          <a:lstStyle/>
          <a:p>
            <a:pPr algn="just"/>
            <a:r>
              <a:rPr lang="ru-RU" sz="2400" b="1" dirty="0">
                <a:ea typeface="Calibri" panose="020F0502020204030204" pitchFamily="34" charset="0"/>
              </a:rPr>
              <a:t>Вопросы профилактики употребления психоактивных веществ несовершеннолетними обучающимися «группы риска» рассматриваются на заседаниях Совета профилактики образовательной </a:t>
            </a:r>
            <a:r>
              <a:rPr lang="ru-RU" sz="2400" b="1" dirty="0" smtClean="0">
                <a:ea typeface="Calibri" panose="020F0502020204030204" pitchFamily="34" charset="0"/>
              </a:rPr>
              <a:t>организации. </a:t>
            </a:r>
            <a:endParaRPr lang="ru-RU" sz="2400" b="1" dirty="0"/>
          </a:p>
        </p:txBody>
      </p:sp>
      <p:sp>
        <p:nvSpPr>
          <p:cNvPr id="5" name="Прямоугольник 4"/>
          <p:cNvSpPr/>
          <p:nvPr/>
        </p:nvSpPr>
        <p:spPr>
          <a:xfrm>
            <a:off x="6280484" y="2321004"/>
            <a:ext cx="5426242" cy="1862048"/>
          </a:xfrm>
          <a:prstGeom prst="rect">
            <a:avLst/>
          </a:prstGeom>
        </p:spPr>
        <p:txBody>
          <a:bodyPr wrap="square">
            <a:spAutoFit/>
          </a:bodyPr>
          <a:lstStyle/>
          <a:p>
            <a:pPr marL="457200" indent="450215" algn="just">
              <a:lnSpc>
                <a:spcPct val="115000"/>
              </a:lnSpc>
              <a:spcAft>
                <a:spcPts val="0"/>
              </a:spcAft>
            </a:pPr>
            <a:r>
              <a:rPr lang="ru-RU" sz="2000" b="1" dirty="0">
                <a:ea typeface="Calibri" panose="020F0502020204030204" pitchFamily="34" charset="0"/>
                <a:cs typeface="Times New Roman" panose="02020603050405020304" pitchFamily="18" charset="0"/>
              </a:rPr>
              <a:t>Совет профилактики создается по решению руководителя образовательной организации. Состав Совета профилактики утверждается приказом образовательной организации. </a:t>
            </a:r>
            <a:endParaRPr lang="ru-RU" sz="2000" b="1" dirty="0">
              <a:effectLst/>
              <a:ea typeface="Calibri" panose="020F0502020204030204" pitchFamily="34" charset="0"/>
              <a:cs typeface="Times New Roman" panose="02020603050405020304" pitchFamily="18" charset="0"/>
            </a:endParaRPr>
          </a:p>
        </p:txBody>
      </p:sp>
      <p:sp>
        <p:nvSpPr>
          <p:cNvPr id="6" name="Прямоугольник 5"/>
          <p:cNvSpPr/>
          <p:nvPr/>
        </p:nvSpPr>
        <p:spPr>
          <a:xfrm>
            <a:off x="942472" y="5358780"/>
            <a:ext cx="10343149" cy="1477328"/>
          </a:xfrm>
          <a:prstGeom prst="rect">
            <a:avLst/>
          </a:prstGeom>
        </p:spPr>
        <p:txBody>
          <a:bodyPr wrap="square">
            <a:spAutoFit/>
          </a:bodyPr>
          <a:lstStyle/>
          <a:p>
            <a:pPr algn="just"/>
            <a:r>
              <a:rPr lang="ru-RU" b="1" dirty="0">
                <a:ea typeface="Calibri" panose="020F0502020204030204" pitchFamily="34" charset="0"/>
              </a:rPr>
              <a:t>Совет профилактики осуществляет свою деятельность в соответствии с Положением о Совете профилактики. В ходе заседания Совета профилактики ведется протокол, отражающий информацию о цели заседания и присутствующих членах Совета профилактики, рекомендации, принятые решения и сроки их исполнения. </a:t>
            </a:r>
            <a:r>
              <a:rPr lang="ru-RU" b="1" dirty="0"/>
              <a:t>Участники заседания знакомятся с решением Совета профилактики под роспись. </a:t>
            </a:r>
          </a:p>
        </p:txBody>
      </p:sp>
    </p:spTree>
    <p:extLst>
      <p:ext uri="{BB962C8B-B14F-4D97-AF65-F5344CB8AC3E}">
        <p14:creationId xmlns:p14="http://schemas.microsoft.com/office/powerpoint/2010/main" val="7552637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0" y="780341"/>
            <a:ext cx="5986960" cy="1320578"/>
          </a:xfrm>
        </p:spPr>
        <p:txBody>
          <a:bodyPr rtlCol="0">
            <a:normAutofit fontScale="90000"/>
          </a:bodyPr>
          <a:lstStyle/>
          <a:p>
            <a:pPr defTabSz="1007852" eaLnBrk="1" fontAlgn="auto" hangingPunct="1">
              <a:spcAft>
                <a:spcPts val="0"/>
              </a:spcAft>
              <a:defRPr/>
            </a:pPr>
            <a:r>
              <a:rPr lang="ru-RU" altLang="ru-RU" sz="4400" b="1" dirty="0" smtClean="0">
                <a:solidFill>
                  <a:srgbClr val="0070C0"/>
                </a:solidFill>
              </a:rPr>
              <a:t>Проект</a:t>
            </a:r>
            <a:br>
              <a:rPr lang="ru-RU" altLang="ru-RU" sz="4400" b="1" dirty="0" smtClean="0">
                <a:solidFill>
                  <a:srgbClr val="0070C0"/>
                </a:solidFill>
              </a:rPr>
            </a:br>
            <a:r>
              <a:rPr lang="ru-RU" altLang="ru-RU" sz="4400" b="1" dirty="0" smtClean="0">
                <a:solidFill>
                  <a:srgbClr val="0070C0"/>
                </a:solidFill>
              </a:rPr>
              <a:t>«Мобильная психологическая помощь» </a:t>
            </a:r>
          </a:p>
        </p:txBody>
      </p:sp>
      <p:sp>
        <p:nvSpPr>
          <p:cNvPr id="16387" name="Объект 2"/>
          <p:cNvSpPr>
            <a:spLocks noGrp="1"/>
          </p:cNvSpPr>
          <p:nvPr>
            <p:ph idx="1"/>
          </p:nvPr>
        </p:nvSpPr>
        <p:spPr>
          <a:xfrm>
            <a:off x="288910" y="2647159"/>
            <a:ext cx="5726009" cy="3876196"/>
          </a:xfrm>
        </p:spPr>
        <p:txBody>
          <a:bodyPr/>
          <a:lstStyle/>
          <a:p>
            <a:pPr marL="0" indent="0" algn="just" eaLnBrk="1" hangingPunct="1">
              <a:buFont typeface="Wingdings 3" pitchFamily="18" charset="2"/>
              <a:buNone/>
            </a:pPr>
            <a:r>
              <a:rPr lang="ru-RU" altLang="ru-RU" sz="2400" b="1" smtClean="0">
                <a:latin typeface="Times New Roman" pitchFamily="18" charset="0"/>
                <a:cs typeface="Times New Roman" pitchFamily="18" charset="0"/>
              </a:rPr>
              <a:t>ЦЕЛЬ ПРОЕКТА: </a:t>
            </a:r>
            <a:r>
              <a:rPr lang="ru-RU" altLang="ru-RU" sz="2400" smtClean="0">
                <a:latin typeface="Times New Roman" pitchFamily="18" charset="0"/>
                <a:cs typeface="Times New Roman" pitchFamily="18" charset="0"/>
              </a:rPr>
              <a:t>Оказание психологической помощи несовершеннолетним и молодежи, находящейся в «группе риска», связанной с вовлечением                              в аддиктивное поведение.</a:t>
            </a:r>
          </a:p>
          <a:p>
            <a:pPr marL="0" indent="0" algn="just" eaLnBrk="1" hangingPunct="1">
              <a:buFont typeface="Wingdings 3" pitchFamily="18" charset="2"/>
              <a:buNone/>
            </a:pPr>
            <a:r>
              <a:rPr lang="ru-RU" altLang="ru-RU" sz="2400" b="1" smtClean="0">
                <a:latin typeface="Times New Roman" pitchFamily="18" charset="0"/>
                <a:cs typeface="Times New Roman" pitchFamily="18" charset="0"/>
              </a:rPr>
              <a:t>КОНСУЛЬТАЦИИ ПРОХОДЯТ:                         </a:t>
            </a:r>
            <a:r>
              <a:rPr lang="ru-RU" altLang="ru-RU" sz="2400" smtClean="0">
                <a:latin typeface="Times New Roman" pitchFamily="18" charset="0"/>
                <a:cs typeface="Times New Roman" pitchFamily="18" charset="0"/>
              </a:rPr>
              <a:t>г. Иркутск, ул. Академическая, 74, оф. 219, с понедельника по пятницу с 15.00-17.00.</a:t>
            </a:r>
            <a:endParaRPr lang="ru-RU" altLang="ru-RU" smtClean="0">
              <a:latin typeface="Times New Roman" pitchFamily="18" charset="0"/>
              <a:cs typeface="Times New Roman" pitchFamily="18" charset="0"/>
            </a:endParaRPr>
          </a:p>
        </p:txBody>
      </p:sp>
      <p:pic>
        <p:nvPicPr>
          <p:cNvPr id="16388"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65897" y="0"/>
            <a:ext cx="602610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3339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645480" y="421395"/>
            <a:ext cx="5768861" cy="1320577"/>
          </a:xfrm>
        </p:spPr>
        <p:txBody>
          <a:bodyPr rtlCol="0">
            <a:noAutofit/>
          </a:bodyPr>
          <a:lstStyle/>
          <a:p>
            <a:pPr algn="ctr" defTabSz="952732">
              <a:defRPr/>
            </a:pPr>
            <a:r>
              <a:rPr lang="ru-RU" altLang="ru-RU" sz="3200" b="1" dirty="0">
                <a:solidFill>
                  <a:srgbClr val="0070C0"/>
                </a:solidFill>
                <a:latin typeface="Times New Roman" panose="02020603050405020304" pitchFamily="18" charset="0"/>
                <a:cs typeface="Times New Roman" panose="02020603050405020304" pitchFamily="18" charset="0"/>
              </a:rPr>
              <a:t>Запущен проект</a:t>
            </a:r>
            <a:br>
              <a:rPr lang="ru-RU" altLang="ru-RU" sz="3200" b="1" dirty="0">
                <a:solidFill>
                  <a:srgbClr val="0070C0"/>
                </a:solidFill>
                <a:latin typeface="Times New Roman" panose="02020603050405020304" pitchFamily="18" charset="0"/>
                <a:cs typeface="Times New Roman" panose="02020603050405020304" pitchFamily="18" charset="0"/>
              </a:rPr>
            </a:br>
            <a:r>
              <a:rPr lang="ru-RU" altLang="ru-RU" sz="3200" b="1" dirty="0">
                <a:solidFill>
                  <a:srgbClr val="0070C0"/>
                </a:solidFill>
                <a:latin typeface="Times New Roman" panose="02020603050405020304" pitchFamily="18" charset="0"/>
                <a:cs typeface="Times New Roman" panose="02020603050405020304" pitchFamily="18" charset="0"/>
              </a:rPr>
              <a:t>«Мобильная психологическая помощь» </a:t>
            </a:r>
          </a:p>
        </p:txBody>
      </p:sp>
      <p:sp>
        <p:nvSpPr>
          <p:cNvPr id="11267" name="Объект 2"/>
          <p:cNvSpPr>
            <a:spLocks noGrp="1"/>
          </p:cNvSpPr>
          <p:nvPr>
            <p:ph idx="1"/>
          </p:nvPr>
        </p:nvSpPr>
        <p:spPr>
          <a:xfrm>
            <a:off x="261861" y="1988841"/>
            <a:ext cx="5546108" cy="3876196"/>
          </a:xfrm>
        </p:spPr>
        <p:txBody>
          <a:bodyPr/>
          <a:lstStyle/>
          <a:p>
            <a:pPr marL="0" indent="0" algn="just">
              <a:buNone/>
            </a:pPr>
            <a:r>
              <a:rPr lang="ru-RU" altLang="ru-RU" sz="2300" b="1" dirty="0">
                <a:latin typeface="Times New Roman" panose="02020603050405020304" pitchFamily="18" charset="0"/>
                <a:cs typeface="Times New Roman" panose="02020603050405020304" pitchFamily="18" charset="0"/>
              </a:rPr>
              <a:t>ЦЕЛЬ ПРОЕКТА: </a:t>
            </a:r>
            <a:r>
              <a:rPr lang="ru-RU" altLang="ru-RU" sz="2300" dirty="0">
                <a:latin typeface="Times New Roman" panose="02020603050405020304" pitchFamily="18" charset="0"/>
                <a:cs typeface="Times New Roman" panose="02020603050405020304" pitchFamily="18" charset="0"/>
              </a:rPr>
              <a:t>Оказание психологической помощи молодежи, находящейся в «группе риска», связанной с вовлечением в аддиктивное поведение.</a:t>
            </a:r>
          </a:p>
          <a:p>
            <a:pPr marL="0" indent="0" algn="just">
              <a:buNone/>
            </a:pPr>
            <a:endParaRPr lang="ru-RU" altLang="ru-RU" sz="2300" b="1" dirty="0">
              <a:latin typeface="Times New Roman" panose="02020603050405020304" pitchFamily="18" charset="0"/>
              <a:cs typeface="Times New Roman" panose="02020603050405020304" pitchFamily="18" charset="0"/>
            </a:endParaRPr>
          </a:p>
          <a:p>
            <a:pPr marL="0" indent="0" algn="just">
              <a:buNone/>
            </a:pPr>
            <a:r>
              <a:rPr lang="ru-RU" altLang="ru-RU" sz="2300" b="1" dirty="0">
                <a:latin typeface="Times New Roman" panose="02020603050405020304" pitchFamily="18" charset="0"/>
                <a:cs typeface="Times New Roman" panose="02020603050405020304" pitchFamily="18" charset="0"/>
              </a:rPr>
              <a:t>ОЧНЫЕ КОНСУЛЬТАЦИИ ПРОХОДЯТ:</a:t>
            </a:r>
          </a:p>
          <a:p>
            <a:pPr marL="0" indent="0" algn="just">
              <a:buNone/>
            </a:pPr>
            <a:r>
              <a:rPr lang="ru-RU" altLang="ru-RU" sz="2300" dirty="0">
                <a:latin typeface="Times New Roman" panose="02020603050405020304" pitchFamily="18" charset="0"/>
                <a:cs typeface="Times New Roman" panose="02020603050405020304" pitchFamily="18" charset="0"/>
              </a:rPr>
              <a:t>г. Иркутск, ул. Академическая, 74, оф. 219, </a:t>
            </a:r>
          </a:p>
          <a:p>
            <a:pPr marL="0" indent="0" algn="just">
              <a:buNone/>
            </a:pPr>
            <a:r>
              <a:rPr lang="ru-RU" altLang="ru-RU" sz="2300" dirty="0">
                <a:latin typeface="Times New Roman" panose="02020603050405020304" pitchFamily="18" charset="0"/>
                <a:cs typeface="Times New Roman" panose="02020603050405020304" pitchFamily="18" charset="0"/>
              </a:rPr>
              <a:t>с понедельника по пятницу с 15.00-17.00.</a:t>
            </a:r>
            <a:endParaRPr lang="ru-RU" altLang="ru-RU" dirty="0" smtClean="0">
              <a:latin typeface="Times New Roman" panose="02020603050405020304" pitchFamily="18" charset="0"/>
              <a:cs typeface="Times New Roman" panose="02020603050405020304" pitchFamily="18" charset="0"/>
            </a:endParaRPr>
          </a:p>
        </p:txBody>
      </p:sp>
      <p:pic>
        <p:nvPicPr>
          <p:cNvPr id="11268"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t="31522" r="233" b="30435"/>
          <a:stretch/>
        </p:blipFill>
        <p:spPr bwMode="auto">
          <a:xfrm>
            <a:off x="7152118" y="164637"/>
            <a:ext cx="4840268" cy="240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2225" y="2660915"/>
            <a:ext cx="2673001" cy="33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8311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ъект 7"/>
          <p:cNvSpPr>
            <a:spLocks noGrp="1"/>
          </p:cNvSpPr>
          <p:nvPr>
            <p:ph idx="1"/>
          </p:nvPr>
        </p:nvSpPr>
        <p:spPr>
          <a:xfrm>
            <a:off x="479032" y="328645"/>
            <a:ext cx="10833191" cy="5211779"/>
          </a:xfrm>
        </p:spPr>
        <p:txBody>
          <a:bodyPr rtlCol="0">
            <a:normAutofit/>
          </a:bodyPr>
          <a:lstStyle/>
          <a:p>
            <a:pPr marL="0" indent="0" algn="just" defTabSz="1007852" eaLnBrk="1" fontAlgn="auto" hangingPunct="1">
              <a:spcAft>
                <a:spcPts val="0"/>
              </a:spcAft>
              <a:buFont typeface="Wingdings 3" pitchFamily="18" charset="2"/>
              <a:buNone/>
              <a:defRPr/>
            </a:pPr>
            <a:r>
              <a:rPr lang="ru-RU" altLang="ru-RU" sz="2400" b="1" dirty="0" smtClean="0">
                <a:latin typeface="Times New Roman" panose="02020603050405020304" pitchFamily="18" charset="0"/>
                <a:cs typeface="Times New Roman" panose="02020603050405020304" pitchFamily="18" charset="0"/>
              </a:rPr>
              <a:t>КОНТАКТНЫЙ ТЕЛЕФОН ДЛЯ ЗАПИСИ НА КОНСУЛЬТАЦИИ: </a:t>
            </a:r>
          </a:p>
          <a:p>
            <a:pPr marL="0" indent="0" algn="ctr" defTabSz="1007852" eaLnBrk="1" fontAlgn="auto" hangingPunct="1">
              <a:spcAft>
                <a:spcPts val="0"/>
              </a:spcAft>
              <a:buFont typeface="Wingdings 3" pitchFamily="18" charset="2"/>
              <a:buNone/>
              <a:defRPr/>
            </a:pPr>
            <a:r>
              <a:rPr lang="ru-RU" altLang="ru-RU" sz="2400" dirty="0" smtClean="0">
                <a:latin typeface="Times New Roman" panose="02020603050405020304" pitchFamily="18" charset="0"/>
                <a:cs typeface="Times New Roman" panose="02020603050405020304" pitchFamily="18" charset="0"/>
              </a:rPr>
              <a:t>8-800-350-00-95 – круглосуточно  </a:t>
            </a:r>
          </a:p>
          <a:p>
            <a:pPr marL="0" indent="0" algn="ctr" defTabSz="1007852" eaLnBrk="1" fontAlgn="auto" hangingPunct="1">
              <a:spcAft>
                <a:spcPts val="0"/>
              </a:spcAft>
              <a:buFont typeface="Wingdings 3" pitchFamily="18" charset="2"/>
              <a:buNone/>
              <a:defRPr/>
            </a:pPr>
            <a:r>
              <a:rPr lang="ru-RU" altLang="ru-RU" sz="2400" dirty="0" smtClean="0">
                <a:latin typeface="Times New Roman" panose="02020603050405020304" pitchFamily="18" charset="0"/>
                <a:cs typeface="Times New Roman" panose="02020603050405020304" pitchFamily="18" charset="0"/>
              </a:rPr>
              <a:t>или 8 (3952) 42-83-64 (с 09.00до 18.00)</a:t>
            </a:r>
          </a:p>
          <a:p>
            <a:pPr marL="0" indent="0" algn="ctr" defTabSz="1007852" eaLnBrk="1" fontAlgn="auto" hangingPunct="1">
              <a:spcAft>
                <a:spcPts val="0"/>
              </a:spcAft>
              <a:buFont typeface="Wingdings 3" pitchFamily="18" charset="2"/>
              <a:buNone/>
              <a:defRPr/>
            </a:pPr>
            <a:endParaRPr lang="ru-RU" altLang="ru-RU" sz="2400" dirty="0" smtClean="0">
              <a:latin typeface="Times New Roman" panose="02020603050405020304" pitchFamily="18" charset="0"/>
              <a:cs typeface="Times New Roman" panose="02020603050405020304" pitchFamily="18" charset="0"/>
            </a:endParaRPr>
          </a:p>
          <a:p>
            <a:pPr marL="0" indent="0" algn="just" defTabSz="1007852" eaLnBrk="1" fontAlgn="auto" hangingPunct="1">
              <a:spcAft>
                <a:spcPts val="0"/>
              </a:spcAft>
              <a:buFont typeface="Wingdings 3" pitchFamily="18" charset="2"/>
              <a:buNone/>
              <a:defRPr/>
            </a:pPr>
            <a:r>
              <a:rPr lang="ru-RU" altLang="ru-RU" sz="2400" b="1" dirty="0" smtClean="0">
                <a:latin typeface="Times New Roman" panose="02020603050405020304" pitchFamily="18" charset="0"/>
                <a:cs typeface="Times New Roman" panose="02020603050405020304" pitchFamily="18" charset="0"/>
              </a:rPr>
              <a:t>ФОРМЫ И МЕТОДЫ РАБОТЫ ПСИХОЛОГА: </a:t>
            </a:r>
            <a:r>
              <a:rPr lang="ru-RU" altLang="ru-RU" sz="2400" dirty="0" smtClean="0">
                <a:latin typeface="Times New Roman" panose="02020603050405020304" pitchFamily="18" charset="0"/>
                <a:cs typeface="Times New Roman" panose="02020603050405020304" pitchFamily="18" charset="0"/>
              </a:rPr>
              <a:t>психологическая</a:t>
            </a:r>
            <a:r>
              <a:rPr lang="ru-RU" altLang="ru-RU" sz="2400" b="1" dirty="0" smtClean="0">
                <a:latin typeface="Times New Roman" panose="02020603050405020304" pitchFamily="18" charset="0"/>
                <a:cs typeface="Times New Roman" panose="02020603050405020304" pitchFamily="18" charset="0"/>
              </a:rPr>
              <a:t> </a:t>
            </a:r>
            <a:r>
              <a:rPr lang="ru-RU" altLang="ru-RU" sz="2400" dirty="0" smtClean="0">
                <a:latin typeface="Times New Roman" panose="02020603050405020304" pitchFamily="18" charset="0"/>
                <a:cs typeface="Times New Roman" panose="02020603050405020304" pitchFamily="18" charset="0"/>
              </a:rPr>
              <a:t>диагностика, психологическое консультирование, психологическая коррекция.</a:t>
            </a:r>
            <a:r>
              <a:rPr lang="ru-RU" altLang="ru-RU" sz="2400" b="1" dirty="0" smtClean="0">
                <a:latin typeface="Times New Roman" panose="02020603050405020304" pitchFamily="18" charset="0"/>
                <a:cs typeface="Times New Roman" panose="02020603050405020304" pitchFamily="18" charset="0"/>
              </a:rPr>
              <a:t> </a:t>
            </a:r>
          </a:p>
          <a:p>
            <a:pPr marL="0" indent="0" algn="just" defTabSz="1007852" eaLnBrk="1" fontAlgn="auto" hangingPunct="1">
              <a:spcAft>
                <a:spcPts val="0"/>
              </a:spcAft>
              <a:buFont typeface="Wingdings 3" pitchFamily="18" charset="2"/>
              <a:buNone/>
              <a:defRPr/>
            </a:pPr>
            <a:endParaRPr lang="ru-RU" altLang="ru-RU" sz="2400" dirty="0" smtClean="0">
              <a:latin typeface="Times New Roman" panose="02020603050405020304" pitchFamily="18" charset="0"/>
              <a:cs typeface="Times New Roman" panose="02020603050405020304" pitchFamily="18" charset="0"/>
            </a:endParaRPr>
          </a:p>
          <a:p>
            <a:pPr marL="0" indent="0" algn="just" defTabSz="1007852" eaLnBrk="1" fontAlgn="auto" hangingPunct="1">
              <a:spcAft>
                <a:spcPts val="0"/>
              </a:spcAft>
              <a:buFont typeface="Wingdings 3" pitchFamily="18" charset="2"/>
              <a:buNone/>
              <a:defRPr/>
            </a:pPr>
            <a:r>
              <a:rPr lang="ru-RU" altLang="ru-RU" sz="2400" b="1" dirty="0" smtClean="0">
                <a:latin typeface="Times New Roman" panose="02020603050405020304" pitchFamily="18" charset="0"/>
                <a:cs typeface="Times New Roman" panose="02020603050405020304" pitchFamily="18" charset="0"/>
              </a:rPr>
              <a:t>МЕХАНИЗМ ОТСЛЕЖИВАНИЯ ВЫПОЛНЕНИЯ ПРОЕКТА:</a:t>
            </a:r>
          </a:p>
          <a:p>
            <a:pPr marL="377944" indent="-377944" algn="just" defTabSz="1007852" eaLnBrk="1" fontAlgn="auto" hangingPunct="1">
              <a:spcAft>
                <a:spcPts val="0"/>
              </a:spcAft>
              <a:buFont typeface="Wingdings" panose="05000000000000000000" pitchFamily="2" charset="2"/>
              <a:buChar char="q"/>
              <a:defRPr/>
            </a:pPr>
            <a:r>
              <a:rPr lang="ru-RU" altLang="ru-RU" sz="2400" dirty="0" smtClean="0">
                <a:latin typeface="Times New Roman" panose="02020603050405020304" pitchFamily="18" charset="0"/>
                <a:cs typeface="Times New Roman" panose="02020603050405020304" pitchFamily="18" charset="0"/>
              </a:rPr>
              <a:t>Анализ полученных результатов и проведение повторной диагностики.</a:t>
            </a:r>
          </a:p>
          <a:p>
            <a:pPr marL="377944" indent="-377944" algn="just" defTabSz="1007852" eaLnBrk="1" fontAlgn="auto" hangingPunct="1">
              <a:spcAft>
                <a:spcPts val="0"/>
              </a:spcAft>
              <a:buFont typeface="Wingdings" panose="05000000000000000000" pitchFamily="2" charset="2"/>
              <a:buChar char="q"/>
              <a:defRPr/>
            </a:pPr>
            <a:r>
              <a:rPr lang="ru-RU" altLang="ru-RU" sz="2400" dirty="0" smtClean="0">
                <a:latin typeface="Times New Roman" panose="02020603050405020304" pitchFamily="18" charset="0"/>
                <a:cs typeface="Times New Roman" panose="02020603050405020304" pitchFamily="18" charset="0"/>
              </a:rPr>
              <a:t>Обратная связь от направляющей стороны подростка, молодого                               человека (образовательная организация).</a:t>
            </a:r>
          </a:p>
          <a:p>
            <a:pPr marL="377944" indent="-377944" algn="just" defTabSz="1007852" eaLnBrk="1" fontAlgn="auto" hangingPunct="1">
              <a:spcAft>
                <a:spcPts val="0"/>
              </a:spcAft>
              <a:buFont typeface="Wingdings" panose="05000000000000000000" pitchFamily="2" charset="2"/>
              <a:buChar char="q"/>
              <a:defRPr/>
            </a:pPr>
            <a:r>
              <a:rPr lang="ru-RU" altLang="ru-RU" sz="2400" dirty="0" smtClean="0">
                <a:latin typeface="Times New Roman" panose="02020603050405020304" pitchFamily="18" charset="0"/>
                <a:cs typeface="Times New Roman" panose="02020603050405020304" pitchFamily="18" charset="0"/>
              </a:rPr>
              <a:t>Рекомендации от психолога ОГКУ «ЦПН».</a:t>
            </a:r>
          </a:p>
        </p:txBody>
      </p:sp>
      <p:pic>
        <p:nvPicPr>
          <p:cNvPr id="17411"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05973" y="5055713"/>
            <a:ext cx="3627218" cy="18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4107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7286" r="4935"/>
          <a:stretch/>
        </p:blipFill>
        <p:spPr>
          <a:xfrm>
            <a:off x="123568" y="835155"/>
            <a:ext cx="3801980" cy="5263978"/>
          </a:xfrm>
        </p:spPr>
      </p:pic>
      <p:sp>
        <p:nvSpPr>
          <p:cNvPr id="3" name="Прямоугольник 2"/>
          <p:cNvSpPr/>
          <p:nvPr/>
        </p:nvSpPr>
        <p:spPr>
          <a:xfrm>
            <a:off x="4102443" y="800637"/>
            <a:ext cx="7463806" cy="5613845"/>
          </a:xfrm>
          <a:prstGeom prst="rect">
            <a:avLst/>
          </a:prstGeom>
        </p:spPr>
        <p:txBody>
          <a:bodyPr wrap="square">
            <a:spAutoFit/>
          </a:bodyPr>
          <a:lstStyle/>
          <a:p>
            <a:pPr lvl="0" algn="just">
              <a:lnSpc>
                <a:spcPct val="115000"/>
              </a:lnSpc>
              <a:spcAft>
                <a:spcPts val="0"/>
              </a:spcAft>
              <a:tabLst>
                <a:tab pos="450215" algn="l"/>
                <a:tab pos="630555" algn="l"/>
              </a:tabLst>
            </a:pPr>
            <a:r>
              <a:rPr lang="ru-RU" sz="2400" b="1" dirty="0" smtClean="0">
                <a:ea typeface="Times New Roman" panose="02020603050405020304" pitchFamily="18" charset="0"/>
                <a:cs typeface="Times New Roman" panose="02020603050405020304" pitchFamily="18" charset="0"/>
              </a:rPr>
              <a:t>Областное государственное казенное учреждение «Центр профилактики наркомании» оказывает </a:t>
            </a:r>
            <a:r>
              <a:rPr lang="ru-RU" sz="2400" b="1" i="1" u="sng" spc="10" dirty="0">
                <a:ea typeface="Times New Roman" panose="02020603050405020304" pitchFamily="18" charset="0"/>
                <a:cs typeface="Times New Roman" panose="02020603050405020304" pitchFamily="18" charset="0"/>
              </a:rPr>
              <a:t>содействие организации кабинетов профилактики на основании заключенных трехсторонних соглашений </a:t>
            </a:r>
            <a:r>
              <a:rPr lang="ru-RU" sz="2400" b="1" spc="10" dirty="0">
                <a:ea typeface="Times New Roman" panose="02020603050405020304" pitchFamily="18" charset="0"/>
                <a:cs typeface="Times New Roman" panose="02020603050405020304" pitchFamily="18" charset="0"/>
              </a:rPr>
              <a:t>между образовательной организацией, министерством по молодежной политике Иркутской области и областным государственным казенным учреждением «Центр профилактики наркомании». </a:t>
            </a:r>
            <a:endParaRPr lang="ru-RU" sz="2400" b="1" spc="10" dirty="0" smtClean="0">
              <a:ea typeface="Times New Roman" panose="02020603050405020304" pitchFamily="18" charset="0"/>
              <a:cs typeface="Times New Roman" panose="02020603050405020304" pitchFamily="18" charset="0"/>
            </a:endParaRPr>
          </a:p>
          <a:p>
            <a:pPr lvl="0" algn="just">
              <a:lnSpc>
                <a:spcPct val="115000"/>
              </a:lnSpc>
              <a:spcAft>
                <a:spcPts val="0"/>
              </a:spcAft>
              <a:tabLst>
                <a:tab pos="450215" algn="l"/>
                <a:tab pos="630555" algn="l"/>
              </a:tabLst>
            </a:pPr>
            <a:endParaRPr lang="ru-RU" sz="2400" b="1" spc="10" dirty="0">
              <a:ea typeface="Times New Roman" panose="02020603050405020304" pitchFamily="18" charset="0"/>
              <a:cs typeface="Times New Roman" panose="02020603050405020304" pitchFamily="18" charset="0"/>
            </a:endParaRPr>
          </a:p>
          <a:p>
            <a:pPr lvl="0" algn="just">
              <a:lnSpc>
                <a:spcPct val="115000"/>
              </a:lnSpc>
              <a:spcAft>
                <a:spcPts val="0"/>
              </a:spcAft>
              <a:tabLst>
                <a:tab pos="450215" algn="l"/>
                <a:tab pos="630555" algn="l"/>
              </a:tabLst>
            </a:pPr>
            <a:r>
              <a:rPr lang="ru-RU" sz="2400" b="1" spc="10" dirty="0" smtClean="0">
                <a:ea typeface="Times New Roman" panose="02020603050405020304" pitchFamily="18" charset="0"/>
                <a:cs typeface="Times New Roman" panose="02020603050405020304" pitchFamily="18" charset="0"/>
              </a:rPr>
              <a:t>Порядок </a:t>
            </a:r>
            <a:r>
              <a:rPr lang="ru-RU" sz="2400" b="1" spc="10" dirty="0">
                <a:ea typeface="Times New Roman" panose="02020603050405020304" pitchFamily="18" charset="0"/>
                <a:cs typeface="Times New Roman" panose="02020603050405020304" pitchFamily="18" charset="0"/>
              </a:rPr>
              <a:t>оказания содействия кабинетам профилактики </a:t>
            </a:r>
            <a:r>
              <a:rPr lang="ru-RU" sz="2400" b="1" spc="10" dirty="0" smtClean="0">
                <a:ea typeface="Times New Roman" panose="02020603050405020304" pitchFamily="18" charset="0"/>
                <a:cs typeface="Times New Roman" panose="02020603050405020304" pitchFamily="18" charset="0"/>
              </a:rPr>
              <a:t>утвержден распоряжением </a:t>
            </a:r>
            <a:r>
              <a:rPr lang="ru-RU" sz="2400" b="1" spc="10" dirty="0">
                <a:ea typeface="Times New Roman" panose="02020603050405020304" pitchFamily="18" charset="0"/>
                <a:cs typeface="Times New Roman" panose="02020603050405020304" pitchFamily="18" charset="0"/>
              </a:rPr>
              <a:t>министерства по молодежной политике Иркутской области.</a:t>
            </a:r>
            <a:endParaRPr lang="ru-RU" sz="2400" b="1"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1989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дзаголовок 4"/>
          <p:cNvSpPr txBox="1">
            <a:spLocks/>
          </p:cNvSpPr>
          <p:nvPr/>
        </p:nvSpPr>
        <p:spPr bwMode="auto">
          <a:xfrm>
            <a:off x="1130344" y="1090846"/>
            <a:ext cx="10247057" cy="1752600"/>
          </a:xfrm>
          <a:prstGeom prst="rect">
            <a:avLst/>
          </a:prstGeom>
          <a:noFill/>
          <a:ln w="9525">
            <a:noFill/>
            <a:miter lim="800000"/>
            <a:headEnd/>
            <a:tailEnd/>
          </a:ln>
        </p:spPr>
        <p:txBody>
          <a:bodyPr vert="horz" wrap="square" lIns="121917" tIns="60958" rIns="121917" bIns="60958"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1pPr>
            <a:lvl2pPr marL="342900" indent="0" algn="ctr" rtl="0" eaLnBrk="0" fontAlgn="base" hangingPunct="0">
              <a:spcBef>
                <a:spcPct val="20000"/>
              </a:spcBef>
              <a:spcAft>
                <a:spcPct val="0"/>
              </a:spcAft>
              <a:buFont typeface="Arial" charset="0"/>
              <a:buNone/>
              <a:defRPr sz="2100" kern="1200">
                <a:solidFill>
                  <a:schemeClr val="tx1">
                    <a:tint val="75000"/>
                  </a:schemeClr>
                </a:solidFill>
                <a:latin typeface="+mn-lt"/>
                <a:ea typeface="+mn-ea"/>
                <a:cs typeface="+mn-cs"/>
              </a:defRPr>
            </a:lvl2pPr>
            <a:lvl3pPr marL="685800" indent="0" algn="ctr" rtl="0" eaLnBrk="0" fontAlgn="base" hangingPunct="0">
              <a:spcBef>
                <a:spcPct val="20000"/>
              </a:spcBef>
              <a:spcAft>
                <a:spcPct val="0"/>
              </a:spcAft>
              <a:buFont typeface="Arial" charset="0"/>
              <a:buNone/>
              <a:defRPr sz="1800" kern="1200">
                <a:solidFill>
                  <a:schemeClr val="tx1">
                    <a:tint val="75000"/>
                  </a:schemeClr>
                </a:solidFill>
                <a:latin typeface="+mn-lt"/>
                <a:ea typeface="+mn-ea"/>
                <a:cs typeface="+mn-cs"/>
              </a:defRPr>
            </a:lvl3pPr>
            <a:lvl4pPr marL="1028700" indent="0" algn="ctr" rtl="0" eaLnBrk="0" fontAlgn="base" hangingPunct="0">
              <a:spcBef>
                <a:spcPct val="20000"/>
              </a:spcBef>
              <a:spcAft>
                <a:spcPct val="0"/>
              </a:spcAft>
              <a:buFont typeface="Arial" charset="0"/>
              <a:buNone/>
              <a:defRPr sz="1500" kern="1200">
                <a:solidFill>
                  <a:schemeClr val="tx1">
                    <a:tint val="75000"/>
                  </a:schemeClr>
                </a:solidFill>
                <a:latin typeface="+mn-lt"/>
                <a:ea typeface="+mn-ea"/>
                <a:cs typeface="+mn-cs"/>
              </a:defRPr>
            </a:lvl4pPr>
            <a:lvl5pPr marL="1371600" indent="0" algn="ctr" rtl="0" eaLnBrk="0" fontAlgn="base" hangingPunct="0">
              <a:spcBef>
                <a:spcPct val="20000"/>
              </a:spcBef>
              <a:spcAft>
                <a:spcPct val="0"/>
              </a:spcAft>
              <a:buFont typeface="Arial" charset="0"/>
              <a:buNone/>
              <a:defRPr sz="1500" kern="1200">
                <a:solidFill>
                  <a:schemeClr val="tx1">
                    <a:tint val="75000"/>
                  </a:schemeClr>
                </a:solidFill>
                <a:latin typeface="+mn-lt"/>
                <a:ea typeface="+mn-ea"/>
                <a:cs typeface="+mn-cs"/>
              </a:defRPr>
            </a:lvl5pPr>
            <a:lvl6pPr marL="17145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6pPr>
            <a:lvl7pPr marL="20574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7pPr>
            <a:lvl8pPr marL="24003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r>
              <a:rPr lang="ru-RU" sz="4300" b="1" dirty="0">
                <a:solidFill>
                  <a:srgbClr val="002060"/>
                </a:solidFill>
                <a:latin typeface="Times New Roman" panose="02020603050405020304" pitchFamily="18" charset="0"/>
                <a:cs typeface="Times New Roman" panose="02020603050405020304" pitchFamily="18" charset="0"/>
              </a:rPr>
              <a:t>ПЛАН МЕРОПРИЯТИЙ НА </a:t>
            </a:r>
            <a:r>
              <a:rPr lang="ru-RU" sz="4300" b="1" dirty="0" smtClean="0">
                <a:solidFill>
                  <a:srgbClr val="002060"/>
                </a:solidFill>
                <a:latin typeface="Times New Roman" panose="02020603050405020304" pitchFamily="18" charset="0"/>
                <a:cs typeface="Times New Roman" panose="02020603050405020304" pitchFamily="18" charset="0"/>
              </a:rPr>
              <a:t>2021  </a:t>
            </a:r>
            <a:r>
              <a:rPr lang="ru-RU" sz="4300" b="1" dirty="0">
                <a:solidFill>
                  <a:srgbClr val="002060"/>
                </a:solidFill>
                <a:latin typeface="Times New Roman" panose="02020603050405020304" pitchFamily="18" charset="0"/>
                <a:cs typeface="Times New Roman" panose="02020603050405020304" pitchFamily="18" charset="0"/>
              </a:rPr>
              <a:t>ГОД</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7475" y="2593521"/>
            <a:ext cx="5184576" cy="2796224"/>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5789" y="2423589"/>
            <a:ext cx="2852936" cy="2852936"/>
          </a:xfrm>
          <a:prstGeom prst="rect">
            <a:avLst/>
          </a:prstGeom>
        </p:spPr>
      </p:pic>
    </p:spTree>
    <p:extLst>
      <p:ext uri="{BB962C8B-B14F-4D97-AF65-F5344CB8AC3E}">
        <p14:creationId xmlns:p14="http://schemas.microsoft.com/office/powerpoint/2010/main" val="17289784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349" y="452671"/>
            <a:ext cx="11761307" cy="1056117"/>
          </a:xfrm>
        </p:spPr>
        <p:txBody>
          <a:bodyPr>
            <a:noAutofit/>
          </a:bodyPr>
          <a:lstStyle/>
          <a:p>
            <a:pPr algn="ctr"/>
            <a:r>
              <a:rPr lang="ru-RU" sz="2700" b="1" dirty="0">
                <a:solidFill>
                  <a:srgbClr val="002060"/>
                </a:solidFill>
                <a:latin typeface="Arial" panose="020B0604020202020204" pitchFamily="34" charset="0"/>
                <a:cs typeface="Arial" panose="020B0604020202020204" pitchFamily="34" charset="0"/>
              </a:rPr>
              <a:t>Семинары на базе музея судебной медицины ФГБОУ ВО «Иркутский государственный медицинский университет»</a:t>
            </a: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1424" y="3429000"/>
            <a:ext cx="4536832" cy="3214389"/>
          </a:xfr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2011" y="3438790"/>
            <a:ext cx="4681640" cy="3230332"/>
          </a:xfrm>
          <a:prstGeom prst="rect">
            <a:avLst/>
          </a:prstGeom>
        </p:spPr>
      </p:pic>
      <p:sp>
        <p:nvSpPr>
          <p:cNvPr id="5" name="Объект 1"/>
          <p:cNvSpPr txBox="1">
            <a:spLocks/>
          </p:cNvSpPr>
          <p:nvPr/>
        </p:nvSpPr>
        <p:spPr>
          <a:xfrm>
            <a:off x="194205" y="1604799"/>
            <a:ext cx="5760640" cy="376964"/>
          </a:xfrm>
          <a:prstGeom prst="rect">
            <a:avLst/>
          </a:prstGeom>
        </p:spPr>
        <p:txBody>
          <a:bodyPr lIns="121914" tIns="60957" rIns="121914" bIns="60957"/>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indent="0" algn="just">
              <a:buNone/>
            </a:pPr>
            <a:r>
              <a:rPr lang="ru-RU" altLang="ru-RU" sz="1600" b="1" dirty="0">
                <a:solidFill>
                  <a:srgbClr val="002060"/>
                </a:solidFill>
                <a:latin typeface="Arial" panose="020B0604020202020204" pitchFamily="34" charset="0"/>
                <a:cs typeface="Arial" panose="020B0604020202020204" pitchFamily="34" charset="0"/>
              </a:rPr>
              <a:t>Сотрудники Иркутского государственного медицинского университета наглядно демонстрируют участникам  последствия употребления психоактивных веществ с помощью экспонатов, представляющих собой внутренние органы людей, которые в свое время курили, употребляли алкоголь, наркотики</a:t>
            </a:r>
          </a:p>
        </p:txBody>
      </p:sp>
      <p:sp>
        <p:nvSpPr>
          <p:cNvPr id="6" name="Объект 1"/>
          <p:cNvSpPr txBox="1">
            <a:spLocks/>
          </p:cNvSpPr>
          <p:nvPr/>
        </p:nvSpPr>
        <p:spPr>
          <a:xfrm>
            <a:off x="5806423" y="1624778"/>
            <a:ext cx="6014739" cy="376964"/>
          </a:xfrm>
          <a:prstGeom prst="rect">
            <a:avLst/>
          </a:prstGeom>
        </p:spPr>
        <p:txBody>
          <a:bodyPr lIns="121914" tIns="60957" rIns="121914" bIns="60957"/>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indent="0" algn="ctr">
              <a:buNone/>
            </a:pPr>
            <a:r>
              <a:rPr lang="ru-RU" altLang="ru-RU" sz="2400" b="1" dirty="0">
                <a:solidFill>
                  <a:srgbClr val="002060"/>
                </a:solidFill>
                <a:latin typeface="Arial" panose="020B0604020202020204" pitchFamily="34" charset="0"/>
                <a:cs typeface="Arial" panose="020B0604020202020204" pitchFamily="34" charset="0"/>
              </a:rPr>
              <a:t>Участники:16+</a:t>
            </a:r>
          </a:p>
          <a:p>
            <a:pPr indent="0" algn="ctr">
              <a:buNone/>
            </a:pPr>
            <a:r>
              <a:rPr lang="ru-RU" altLang="ru-RU" sz="2400" b="1" dirty="0">
                <a:solidFill>
                  <a:srgbClr val="002060"/>
                </a:solidFill>
                <a:latin typeface="Arial" panose="020B0604020202020204" pitchFamily="34" charset="0"/>
                <a:cs typeface="Arial" panose="020B0604020202020204" pitchFamily="34" charset="0"/>
              </a:rPr>
              <a:t>Начало семинаров с марта</a:t>
            </a:r>
          </a:p>
          <a:p>
            <a:pPr indent="0" algn="ctr">
              <a:buNone/>
            </a:pPr>
            <a:r>
              <a:rPr lang="ru-RU" sz="2400" b="1" dirty="0">
                <a:latin typeface="Times New Roman" panose="02020603050405020304" pitchFamily="18" charset="0"/>
                <a:cs typeface="Times New Roman" panose="02020603050405020304" pitchFamily="18" charset="0"/>
              </a:rPr>
              <a:t>Заявки на участие на электронную почту: </a:t>
            </a:r>
            <a:r>
              <a:rPr lang="en-US" sz="2400" b="1" dirty="0">
                <a:solidFill>
                  <a:schemeClr val="bg1"/>
                </a:solidFill>
                <a:latin typeface="Times New Roman" panose="02020603050405020304" pitchFamily="18" charset="0"/>
                <a:cs typeface="Times New Roman" panose="02020603050405020304" pitchFamily="18" charset="0"/>
                <a:hlinkClick r:id="rId4"/>
              </a:rPr>
              <a:t>ogu01@mail</a:t>
            </a:r>
            <a:r>
              <a:rPr lang="ru-RU" sz="2400" b="1" dirty="0">
                <a:solidFill>
                  <a:schemeClr val="bg1"/>
                </a:solidFill>
                <a:latin typeface="Times New Roman" panose="02020603050405020304" pitchFamily="18" charset="0"/>
                <a:cs typeface="Times New Roman" panose="02020603050405020304" pitchFamily="18" charset="0"/>
                <a:hlinkClick r:id="rId4"/>
              </a:rPr>
              <a:t>.</a:t>
            </a:r>
            <a:r>
              <a:rPr lang="en-US" sz="2400" b="1" dirty="0" err="1">
                <a:solidFill>
                  <a:schemeClr val="bg1"/>
                </a:solidFill>
                <a:latin typeface="Times New Roman" panose="02020603050405020304" pitchFamily="18" charset="0"/>
                <a:cs typeface="Times New Roman" panose="02020603050405020304" pitchFamily="18" charset="0"/>
                <a:hlinkClick r:id="rId4"/>
              </a:rPr>
              <a:t>ru</a:t>
            </a:r>
            <a:endParaRPr lang="en-US" sz="2400" b="1" dirty="0">
              <a:solidFill>
                <a:schemeClr val="bg1"/>
              </a:solidFill>
              <a:latin typeface="Times New Roman" panose="02020603050405020304" pitchFamily="18" charset="0"/>
              <a:cs typeface="Times New Roman" panose="02020603050405020304" pitchFamily="18" charset="0"/>
            </a:endParaRPr>
          </a:p>
          <a:p>
            <a:pPr indent="0" algn="ctr">
              <a:buNone/>
            </a:pPr>
            <a:r>
              <a:rPr lang="ru-RU" altLang="ru-RU" sz="2400" b="1" dirty="0">
                <a:solidFill>
                  <a:srgbClr val="002060"/>
                </a:solidFill>
                <a:latin typeface="Arial" panose="020B0604020202020204" pitchFamily="34" charset="0"/>
                <a:cs typeface="Arial" panose="020B0604020202020204" pitchFamily="34" charset="0"/>
              </a:rPr>
              <a:t> </a:t>
            </a:r>
          </a:p>
        </p:txBody>
      </p:sp>
      <p:sp>
        <p:nvSpPr>
          <p:cNvPr id="9" name="Номер слайда 3"/>
          <p:cNvSpPr>
            <a:spLocks noGrp="1"/>
          </p:cNvSpPr>
          <p:nvPr>
            <p:ph type="sldNum" sz="quarter" idx="12"/>
          </p:nvPr>
        </p:nvSpPr>
        <p:spPr>
          <a:xfrm>
            <a:off x="10908445" y="34316"/>
            <a:ext cx="1016000" cy="365760"/>
          </a:xfrm>
        </p:spPr>
        <p:txBody>
          <a:bodyPr/>
          <a:lstStyle/>
          <a:p>
            <a:pPr>
              <a:defRPr/>
            </a:pPr>
            <a:r>
              <a:rPr lang="ru-RU" dirty="0" smtClean="0">
                <a:solidFill>
                  <a:schemeClr val="bg1"/>
                </a:solidFill>
              </a:rPr>
              <a:t>8</a:t>
            </a:r>
            <a:endParaRPr lang="ru-RU" dirty="0">
              <a:solidFill>
                <a:schemeClr val="bg1"/>
              </a:solidFill>
            </a:endParaRPr>
          </a:p>
        </p:txBody>
      </p:sp>
    </p:spTree>
    <p:extLst>
      <p:ext uri="{BB962C8B-B14F-4D97-AF65-F5344CB8AC3E}">
        <p14:creationId xmlns:p14="http://schemas.microsoft.com/office/powerpoint/2010/main" val="2653154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4146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2300289" y="376237"/>
            <a:ext cx="9674225" cy="1524000"/>
          </a:xfrm>
        </p:spPr>
        <p:txBody>
          <a:bodyPr/>
          <a:lstStyle/>
          <a:p>
            <a:pPr algn="ctr"/>
            <a:r>
              <a:rPr lang="ru-RU" altLang="ru-RU" sz="3300" b="1" dirty="0">
                <a:latin typeface="Times New Roman" panose="02020603050405020304" pitchFamily="18" charset="0"/>
                <a:cs typeface="Times New Roman" panose="02020603050405020304" pitchFamily="18" charset="0"/>
              </a:rPr>
              <a:t>ПРОЕКТ «КВЕСТ-ПОГРУЖЕНИЕ </a:t>
            </a:r>
            <a:br>
              <a:rPr lang="ru-RU" altLang="ru-RU" sz="3300" b="1" dirty="0">
                <a:latin typeface="Times New Roman" panose="02020603050405020304" pitchFamily="18" charset="0"/>
                <a:cs typeface="Times New Roman" panose="02020603050405020304" pitchFamily="18" charset="0"/>
              </a:rPr>
            </a:br>
            <a:r>
              <a:rPr lang="ru-RU" altLang="ru-RU" sz="3300" b="1" dirty="0">
                <a:latin typeface="Times New Roman" panose="02020603050405020304" pitchFamily="18" charset="0"/>
                <a:cs typeface="Times New Roman" panose="02020603050405020304" pitchFamily="18" charset="0"/>
              </a:rPr>
              <a:t>«ДЕМОНЫ МОЛОДОСТИ: ИСТОРИЯ ОДНОЙ ЗАВИСИМОСТИ»</a:t>
            </a:r>
          </a:p>
        </p:txBody>
      </p:sp>
      <p:sp>
        <p:nvSpPr>
          <p:cNvPr id="32771" name="Номер слайда 4"/>
          <p:cNvSpPr>
            <a:spLocks noGrp="1"/>
          </p:cNvSpPr>
          <p:nvPr>
            <p:ph type="sldNum" sz="quarter" idx="10"/>
          </p:nvPr>
        </p:nvSpPr>
        <p:spPr>
          <a:xfrm>
            <a:off x="11677651" y="-39688"/>
            <a:ext cx="354013" cy="1873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32" indent="-285744">
              <a:defRPr>
                <a:solidFill>
                  <a:schemeClr val="tx1"/>
                </a:solidFill>
                <a:latin typeface="Calibri" panose="020F0502020204030204" pitchFamily="34" charset="0"/>
                <a:cs typeface="Arial" panose="020B0604020202020204" pitchFamily="34" charset="0"/>
              </a:defRPr>
            </a:lvl2pPr>
            <a:lvl3pPr marL="1142971" indent="-228594">
              <a:defRPr>
                <a:solidFill>
                  <a:schemeClr val="tx1"/>
                </a:solidFill>
                <a:latin typeface="Calibri" panose="020F0502020204030204" pitchFamily="34" charset="0"/>
                <a:cs typeface="Arial" panose="020B0604020202020204" pitchFamily="34" charset="0"/>
              </a:defRPr>
            </a:lvl3pPr>
            <a:lvl4pPr marL="1600160" indent="-228594">
              <a:defRPr>
                <a:solidFill>
                  <a:schemeClr val="tx1"/>
                </a:solidFill>
                <a:latin typeface="Calibri" panose="020F0502020204030204" pitchFamily="34" charset="0"/>
                <a:cs typeface="Arial" panose="020B0604020202020204" pitchFamily="34" charset="0"/>
              </a:defRPr>
            </a:lvl4pPr>
            <a:lvl5pPr marL="2057349" indent="-228594">
              <a:defRPr>
                <a:solidFill>
                  <a:schemeClr val="tx1"/>
                </a:solidFill>
                <a:latin typeface="Calibri" panose="020F0502020204030204" pitchFamily="34" charset="0"/>
                <a:cs typeface="Arial" panose="020B0604020202020204" pitchFamily="34" charset="0"/>
              </a:defRPr>
            </a:lvl5pPr>
            <a:lvl6pPr marL="2514537" indent="-22859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726" indent="-22859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8914" indent="-22859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103" indent="-228594"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1900">
                <a:solidFill>
                  <a:schemeClr val="bg2"/>
                </a:solidFill>
                <a:latin typeface="Arial" panose="020B0604020202020204" pitchFamily="34" charset="0"/>
              </a:rPr>
              <a:t>9</a:t>
            </a:r>
          </a:p>
        </p:txBody>
      </p:sp>
      <p:graphicFrame>
        <p:nvGraphicFramePr>
          <p:cNvPr id="10" name="Объект 9"/>
          <p:cNvGraphicFramePr>
            <a:graphicFrameLocks noGrp="1"/>
          </p:cNvGraphicFramePr>
          <p:nvPr>
            <p:ph idx="1"/>
            <p:extLst>
              <p:ext uri="{D42A27DB-BD31-4B8C-83A1-F6EECF244321}">
                <p14:modId xmlns:p14="http://schemas.microsoft.com/office/powerpoint/2010/main" val="4087283749"/>
              </p:ext>
            </p:extLst>
          </p:nvPr>
        </p:nvGraphicFramePr>
        <p:xfrm>
          <a:off x="250827" y="2038223"/>
          <a:ext cx="11723687" cy="3330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Прямоугольник 13"/>
          <p:cNvSpPr>
            <a:spLocks noChangeArrowheads="1"/>
          </p:cNvSpPr>
          <p:nvPr/>
        </p:nvSpPr>
        <p:spPr bwMode="auto">
          <a:xfrm>
            <a:off x="312737" y="5288341"/>
            <a:ext cx="7650163" cy="923328"/>
          </a:xfrm>
          <a:prstGeom prst="rect">
            <a:avLst/>
          </a:prstGeom>
          <a:noFill/>
          <a:ln>
            <a:noFill/>
          </a:ln>
          <a:extLst/>
        </p:spPr>
        <p:txBody>
          <a:bodyPr lIns="91438" tIns="45719" rIns="91438" bIns="45719">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defRPr/>
            </a:pPr>
            <a:r>
              <a:rPr lang="ru-RU" i="1" dirty="0" smtClean="0">
                <a:latin typeface="+mn-lt"/>
              </a:rPr>
              <a:t>Проект стал победителем на Всероссийском  конкурсе молодежных проектов. Организатором конкурса выступило Федеральное агентство по делам молодежи</a:t>
            </a:r>
          </a:p>
        </p:txBody>
      </p:sp>
      <p:pic>
        <p:nvPicPr>
          <p:cNvPr id="32774" name="Рисунок 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62902" y="4718051"/>
            <a:ext cx="27463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Рисунок 6"/>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3351" y="311151"/>
            <a:ext cx="2366963"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23717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1477" y="175235"/>
            <a:ext cx="10515600" cy="567597"/>
          </a:xfrm>
        </p:spPr>
        <p:txBody>
          <a:bodyPr>
            <a:normAutofit fontScale="90000"/>
          </a:bodyPr>
          <a:lstStyle/>
          <a:p>
            <a:pPr algn="ctr"/>
            <a:r>
              <a:rPr lang="ru-RU" dirty="0" smtClean="0">
                <a:latin typeface="Times New Roman" panose="02020603050405020304" pitchFamily="18" charset="0"/>
                <a:cs typeface="Times New Roman" panose="02020603050405020304" pitchFamily="18" charset="0"/>
              </a:rPr>
              <a:t>ВЕБИНАРЫ ДЛЯ СПЕЦИАЛИСТОВ</a:t>
            </a:r>
            <a:endParaRPr lang="ru-RU"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812586584"/>
              </p:ext>
            </p:extLst>
          </p:nvPr>
        </p:nvGraphicFramePr>
        <p:xfrm>
          <a:off x="335362" y="742832"/>
          <a:ext cx="11571716" cy="5873206"/>
        </p:xfrm>
        <a:graphic>
          <a:graphicData uri="http://schemas.openxmlformats.org/drawingml/2006/table">
            <a:tbl>
              <a:tblPr firstRow="1" firstCol="1" bandRow="1">
                <a:tableStyleId>{22838BEF-8BB2-4498-84A7-C5851F593DF1}</a:tableStyleId>
              </a:tblPr>
              <a:tblGrid>
                <a:gridCol w="1728191">
                  <a:extLst>
                    <a:ext uri="{9D8B030D-6E8A-4147-A177-3AD203B41FA5}">
                      <a16:colId xmlns="" xmlns:a16="http://schemas.microsoft.com/office/drawing/2014/main" val="20000"/>
                    </a:ext>
                  </a:extLst>
                </a:gridCol>
                <a:gridCol w="9843525">
                  <a:extLst>
                    <a:ext uri="{9D8B030D-6E8A-4147-A177-3AD203B41FA5}">
                      <a16:colId xmlns="" xmlns:a16="http://schemas.microsoft.com/office/drawing/2014/main" val="20001"/>
                    </a:ext>
                  </a:extLst>
                </a:gridCol>
              </a:tblGrid>
              <a:tr h="410563">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Дата</a:t>
                      </a:r>
                      <a:endParaRPr lang="ru-RU" sz="21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2100" dirty="0">
                          <a:effectLst/>
                          <a:latin typeface="Times New Roman" panose="02020603050405020304" pitchFamily="18" charset="0"/>
                          <a:cs typeface="Times New Roman" panose="02020603050405020304" pitchFamily="18" charset="0"/>
                        </a:rPr>
                        <a:t>Тема вебинаров</a:t>
                      </a:r>
                      <a:endParaRPr lang="ru-RU" sz="2100" dirty="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00"/>
                  </a:ext>
                </a:extLst>
              </a:tr>
              <a:tr h="1300480">
                <a:tc>
                  <a:txBody>
                    <a:bodyPr/>
                    <a:lstStyle/>
                    <a:p>
                      <a:pPr algn="ctr">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Февраль</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00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Организация </a:t>
                      </a:r>
                      <a:r>
                        <a:rPr lang="ru-RU" sz="2100" kern="1200" dirty="0" smtClean="0">
                          <a:solidFill>
                            <a:schemeClr val="dk1"/>
                          </a:solidFill>
                          <a:effectLst/>
                          <a:latin typeface="Times New Roman" panose="02020603050405020304" pitchFamily="18" charset="0"/>
                          <a:ea typeface="+mn-ea"/>
                          <a:cs typeface="Times New Roman" panose="02020603050405020304" pitchFamily="18" charset="0"/>
                        </a:rPr>
                        <a:t>индивидуально-профилактической работы с несовершеннолетними, состоящими на различных видах профилактического учета, замеченных в употреблении психоактивных веществ либо вовлечённых в незаконный оборот наркотиков</a:t>
                      </a:r>
                      <a:r>
                        <a:rPr lang="ru-RU" sz="1800" kern="1200" dirty="0" smtClean="0">
                          <a:solidFill>
                            <a:schemeClr val="dk1"/>
                          </a:solidFill>
                          <a:effectLst/>
                          <a:latin typeface="+mn-lt"/>
                          <a:ea typeface="+mn-ea"/>
                          <a:cs typeface="+mn-cs"/>
                        </a:rPr>
                        <a:t> </a:t>
                      </a:r>
                      <a:r>
                        <a:rPr lang="ru-RU" sz="2100" baseline="0" dirty="0" smtClean="0">
                          <a:effectLst/>
                          <a:latin typeface="Times New Roman" panose="02020603050405020304" pitchFamily="18" charset="0"/>
                          <a:ea typeface="Calibri"/>
                          <a:cs typeface="Times New Roman" panose="02020603050405020304" pitchFamily="18" charset="0"/>
                        </a:rPr>
                        <a:t>(АНК)</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1"/>
                  </a:ext>
                </a:extLst>
              </a:tr>
              <a:tr h="373888">
                <a:tc>
                  <a:txBody>
                    <a:bodyPr/>
                    <a:lstStyle/>
                    <a:p>
                      <a:pPr algn="ctr">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12</a:t>
                      </a:r>
                      <a:r>
                        <a:rPr lang="ru-RU" sz="2100" baseline="0" dirty="0" smtClean="0">
                          <a:effectLst/>
                          <a:latin typeface="Times New Roman" panose="02020603050405020304" pitchFamily="18" charset="0"/>
                          <a:ea typeface="Calibri"/>
                          <a:cs typeface="Times New Roman" panose="02020603050405020304" pitchFamily="18" charset="0"/>
                        </a:rPr>
                        <a:t> февраля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Профилактикам как урок</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2"/>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19 февраля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2100" b="0" i="0" kern="1200" dirty="0" smtClean="0">
                          <a:solidFill>
                            <a:schemeClr val="dk1"/>
                          </a:solidFill>
                          <a:effectLst/>
                          <a:latin typeface="Times New Roman" panose="02020603050405020304" pitchFamily="18" charset="0"/>
                          <a:ea typeface="+mn-ea"/>
                          <a:cs typeface="Times New Roman" panose="02020603050405020304" pitchFamily="18" charset="0"/>
                        </a:rPr>
                        <a:t>Основы работы со сказкой в сфере профилактики наркомании</a:t>
                      </a:r>
                      <a:endParaRPr lang="ru-RU" sz="21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3"/>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25 февраля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О деятельности кабинетов профилактики в ссузах и вузах</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4"/>
                  </a:ext>
                </a:extLst>
              </a:tr>
              <a:tr h="373888">
                <a:tc>
                  <a:txBody>
                    <a:bodyPr/>
                    <a:lstStyle/>
                    <a:p>
                      <a:pPr algn="ctr">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12 марта</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2100" b="0" i="0" kern="1200" dirty="0" smtClean="0">
                          <a:solidFill>
                            <a:schemeClr val="dk1"/>
                          </a:solidFill>
                          <a:effectLst/>
                          <a:latin typeface="Times New Roman" panose="02020603050405020304" pitchFamily="18" charset="0"/>
                          <a:ea typeface="+mn-ea"/>
                          <a:cs typeface="Times New Roman" panose="02020603050405020304" pitchFamily="18" charset="0"/>
                        </a:rPr>
                        <a:t>Терапевтические сюжеты: как можно их использовать в профилактике</a:t>
                      </a:r>
                      <a:endParaRPr lang="ru-RU" sz="21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5"/>
                  </a:ext>
                </a:extLst>
              </a:tr>
              <a:tr h="423283">
                <a:tc>
                  <a:txBody>
                    <a:bodyPr/>
                    <a:lstStyle/>
                    <a:p>
                      <a:pPr algn="ctr">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26 марта</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15000"/>
                        </a:lnSpc>
                        <a:spcAft>
                          <a:spcPts val="0"/>
                        </a:spcAft>
                      </a:pPr>
                      <a:r>
                        <a:rPr lang="ru-RU" sz="2100" b="0" i="0" kern="1200" dirty="0" smtClean="0">
                          <a:solidFill>
                            <a:schemeClr val="dk1"/>
                          </a:solidFill>
                          <a:effectLst/>
                          <a:latin typeface="Times New Roman" panose="02020603050405020304" pitchFamily="18" charset="0"/>
                          <a:ea typeface="+mn-ea"/>
                          <a:cs typeface="Times New Roman" panose="02020603050405020304" pitchFamily="18" charset="0"/>
                        </a:rPr>
                        <a:t>Спектрокарты: диагностика по ассоциациям</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6"/>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7 апреля </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2100" dirty="0" smtClean="0">
                          <a:effectLst/>
                          <a:latin typeface="Times New Roman" panose="02020603050405020304" pitchFamily="18" charset="0"/>
                          <a:ea typeface="Calibri"/>
                          <a:cs typeface="Times New Roman" panose="02020603050405020304" pitchFamily="18" charset="0"/>
                        </a:rPr>
                        <a:t>Психологические</a:t>
                      </a:r>
                      <a:r>
                        <a:rPr lang="ru-RU" sz="2100" baseline="0" dirty="0" smtClean="0">
                          <a:effectLst/>
                          <a:latin typeface="Times New Roman" panose="02020603050405020304" pitchFamily="18" charset="0"/>
                          <a:ea typeface="Calibri"/>
                          <a:cs typeface="Times New Roman" panose="02020603050405020304" pitchFamily="18" charset="0"/>
                        </a:rPr>
                        <a:t> аспекты профилактики наркомании</a:t>
                      </a:r>
                      <a:endParaRPr lang="ru-RU" sz="21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7"/>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31 мая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2100" dirty="0" smtClean="0">
                          <a:effectLst/>
                          <a:latin typeface="Times New Roman" panose="02020603050405020304" pitchFamily="18" charset="0"/>
                          <a:cs typeface="Times New Roman" panose="02020603050405020304" pitchFamily="18" charset="0"/>
                        </a:rPr>
                        <a:t>Трезвость – норма</a:t>
                      </a:r>
                      <a:r>
                        <a:rPr lang="ru-RU" sz="2100" baseline="0" dirty="0" smtClean="0">
                          <a:effectLst/>
                          <a:latin typeface="Times New Roman" panose="02020603050405020304" pitchFamily="18" charset="0"/>
                          <a:cs typeface="Times New Roman" panose="02020603050405020304" pitchFamily="18" charset="0"/>
                        </a:rPr>
                        <a:t> жизни</a:t>
                      </a:r>
                      <a:endParaRPr lang="ru-RU" sz="21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8"/>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25 июня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Правовой</a:t>
                      </a:r>
                      <a:r>
                        <a:rPr lang="ru-RU" sz="2100" baseline="0" dirty="0" smtClean="0">
                          <a:effectLst/>
                          <a:latin typeface="Times New Roman" panose="02020603050405020304" pitchFamily="18" charset="0"/>
                          <a:cs typeface="Times New Roman" panose="02020603050405020304" pitchFamily="18" charset="0"/>
                        </a:rPr>
                        <a:t> урок</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2888533978"/>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10 сентября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Обменная онлайн площадка </a:t>
                      </a:r>
                      <a:r>
                        <a:rPr lang="ru-RU" sz="2100" baseline="0" dirty="0" smtClean="0">
                          <a:effectLst/>
                          <a:latin typeface="Times New Roman" panose="02020603050405020304" pitchFamily="18" charset="0"/>
                          <a:ea typeface="Calibri"/>
                          <a:cs typeface="Times New Roman" panose="02020603050405020304" pitchFamily="18" charset="0"/>
                        </a:rPr>
                        <a:t>(2-3 субъекта РФ)</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3788814069"/>
                  </a:ext>
                </a:extLst>
              </a:tr>
              <a:tr h="373888">
                <a:tc>
                  <a:txBody>
                    <a:bodyPr/>
                    <a:lstStyle/>
                    <a:p>
                      <a:pPr algn="ctr">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октябрь</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Презентация</a:t>
                      </a:r>
                      <a:r>
                        <a:rPr lang="ru-RU" sz="2100" baseline="0" dirty="0" smtClean="0">
                          <a:effectLst/>
                          <a:latin typeface="Times New Roman" panose="02020603050405020304" pitchFamily="18" charset="0"/>
                          <a:ea typeface="Calibri"/>
                          <a:cs typeface="Times New Roman" panose="02020603050405020304" pitchFamily="18" charset="0"/>
                        </a:rPr>
                        <a:t> опыта муниципального образования</a:t>
                      </a:r>
                      <a:endParaRPr lang="ru-RU" sz="2100" dirty="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269211629"/>
                  </a:ext>
                </a:extLst>
              </a:tr>
              <a:tr h="373888">
                <a:tc>
                  <a:txBody>
                    <a:bodyPr/>
                    <a:lstStyle/>
                    <a:p>
                      <a:pPr algn="ctr">
                        <a:lnSpc>
                          <a:spcPct val="115000"/>
                        </a:lnSpc>
                        <a:spcAft>
                          <a:spcPts val="0"/>
                        </a:spcAft>
                      </a:pPr>
                      <a:r>
                        <a:rPr lang="ru-RU" sz="2100" dirty="0" smtClean="0">
                          <a:effectLst/>
                          <a:latin typeface="Times New Roman" panose="02020603050405020304" pitchFamily="18" charset="0"/>
                          <a:cs typeface="Times New Roman" panose="02020603050405020304" pitchFamily="18" charset="0"/>
                        </a:rPr>
                        <a:t>9 ноября </a:t>
                      </a:r>
                      <a:endParaRPr lang="ru-RU" sz="21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just">
                        <a:lnSpc>
                          <a:spcPct val="115000"/>
                        </a:lnSpc>
                        <a:spcAft>
                          <a:spcPts val="0"/>
                        </a:spcAft>
                      </a:pPr>
                      <a:r>
                        <a:rPr lang="ru-RU" sz="2100" dirty="0" smtClean="0">
                          <a:effectLst/>
                          <a:latin typeface="Times New Roman" panose="02020603050405020304" pitchFamily="18" charset="0"/>
                          <a:ea typeface="Calibri"/>
                          <a:cs typeface="Times New Roman" panose="02020603050405020304" pitchFamily="18" charset="0"/>
                        </a:rPr>
                        <a:t>Обзор антинаркотических</a:t>
                      </a:r>
                      <a:r>
                        <a:rPr lang="ru-RU" sz="2100" baseline="0" dirty="0" smtClean="0">
                          <a:effectLst/>
                          <a:latin typeface="Times New Roman" panose="02020603050405020304" pitchFamily="18" charset="0"/>
                          <a:ea typeface="Calibri"/>
                          <a:cs typeface="Times New Roman" panose="02020603050405020304" pitchFamily="18" charset="0"/>
                        </a:rPr>
                        <a:t> </a:t>
                      </a:r>
                      <a:r>
                        <a:rPr lang="ru-RU" sz="2100" dirty="0" smtClean="0">
                          <a:effectLst/>
                          <a:latin typeface="Times New Roman" panose="02020603050405020304" pitchFamily="18" charset="0"/>
                          <a:ea typeface="Calibri"/>
                          <a:cs typeface="Times New Roman" panose="02020603050405020304" pitchFamily="18" charset="0"/>
                        </a:rPr>
                        <a:t>практик</a:t>
                      </a:r>
                      <a:endParaRPr lang="ru-RU" sz="2100" dirty="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2310014293"/>
                  </a:ext>
                </a:extLst>
              </a:tr>
            </a:tbl>
          </a:graphicData>
        </a:graphic>
      </p:graphicFrame>
    </p:spTree>
    <p:extLst>
      <p:ext uri="{BB962C8B-B14F-4D97-AF65-F5344CB8AC3E}">
        <p14:creationId xmlns:p14="http://schemas.microsoft.com/office/powerpoint/2010/main" val="24419349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56659"/>
            <a:ext cx="10515600" cy="567597"/>
          </a:xfrm>
        </p:spPr>
        <p:txBody>
          <a:bodyPr>
            <a:noAutofit/>
          </a:bodyPr>
          <a:lstStyle/>
          <a:p>
            <a:pPr algn="ctr"/>
            <a:r>
              <a:rPr lang="ru-RU" sz="3200" b="1" dirty="0">
                <a:latin typeface="Times New Roman" panose="02020603050405020304" pitchFamily="18" charset="0"/>
                <a:cs typeface="Times New Roman" panose="02020603050405020304" pitchFamily="18" charset="0"/>
              </a:rPr>
              <a:t>ВЫЕЗДНЫЕ МЕРОПРИЯТИЯ  В</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     МУНИЦИПАЛЬНЫЕ ОБРАЗОВАНИЯ</a:t>
            </a:r>
          </a:p>
        </p:txBody>
      </p:sp>
      <p:graphicFrame>
        <p:nvGraphicFramePr>
          <p:cNvPr id="5" name="Объект 4"/>
          <p:cNvGraphicFramePr>
            <a:graphicFrameLocks noGrp="1"/>
          </p:cNvGraphicFramePr>
          <p:nvPr>
            <p:ph idx="1"/>
            <p:extLst>
              <p:ext uri="{D42A27DB-BD31-4B8C-83A1-F6EECF244321}">
                <p14:modId xmlns:p14="http://schemas.microsoft.com/office/powerpoint/2010/main" val="3097552172"/>
              </p:ext>
            </p:extLst>
          </p:nvPr>
        </p:nvGraphicFramePr>
        <p:xfrm>
          <a:off x="335361" y="1124744"/>
          <a:ext cx="11713300" cy="5451640"/>
        </p:xfrm>
        <a:graphic>
          <a:graphicData uri="http://schemas.openxmlformats.org/drawingml/2006/table">
            <a:tbl>
              <a:tblPr firstRow="1" firstCol="1" bandRow="1">
                <a:tableStyleId>{BDBED569-4797-4DF1-A0F4-6AAB3CD982D8}</a:tableStyleId>
              </a:tblPr>
              <a:tblGrid>
                <a:gridCol w="1632181">
                  <a:extLst>
                    <a:ext uri="{9D8B030D-6E8A-4147-A177-3AD203B41FA5}">
                      <a16:colId xmlns="" xmlns:a16="http://schemas.microsoft.com/office/drawing/2014/main" val="20000"/>
                    </a:ext>
                  </a:extLst>
                </a:gridCol>
                <a:gridCol w="2880320">
                  <a:extLst>
                    <a:ext uri="{9D8B030D-6E8A-4147-A177-3AD203B41FA5}">
                      <a16:colId xmlns="" xmlns:a16="http://schemas.microsoft.com/office/drawing/2014/main" val="20001"/>
                    </a:ext>
                  </a:extLst>
                </a:gridCol>
                <a:gridCol w="7200799">
                  <a:extLst>
                    <a:ext uri="{9D8B030D-6E8A-4147-A177-3AD203B41FA5}">
                      <a16:colId xmlns="" xmlns:a16="http://schemas.microsoft.com/office/drawing/2014/main" val="20002"/>
                    </a:ext>
                  </a:extLst>
                </a:gridCol>
              </a:tblGrid>
              <a:tr h="447040">
                <a:tc>
                  <a:txBody>
                    <a:bodyPr/>
                    <a:lstStyle/>
                    <a:p>
                      <a:pPr algn="ctr">
                        <a:lnSpc>
                          <a:spcPct val="115000"/>
                        </a:lnSpc>
                        <a:spcAft>
                          <a:spcPts val="0"/>
                        </a:spcAft>
                      </a:pPr>
                      <a:r>
                        <a:rPr lang="ru-RU" sz="1500" dirty="0" smtClean="0">
                          <a:effectLst/>
                          <a:latin typeface="Times New Roman" panose="02020603050405020304" pitchFamily="18" charset="0"/>
                          <a:cs typeface="Times New Roman" panose="02020603050405020304" pitchFamily="18" charset="0"/>
                        </a:rPr>
                        <a:t>Дата</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Наименование муниципального образования</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mn-ea"/>
                          <a:cs typeface="Times New Roman" panose="02020603050405020304" pitchFamily="18" charset="0"/>
                        </a:rPr>
                        <a:t>Наименование</a:t>
                      </a:r>
                      <a:r>
                        <a:rPr lang="ru-RU" sz="1500" baseline="0" dirty="0" smtClean="0">
                          <a:effectLst/>
                          <a:latin typeface="Times New Roman" panose="02020603050405020304" pitchFamily="18" charset="0"/>
                          <a:ea typeface="+mn-ea"/>
                          <a:cs typeface="Times New Roman" panose="02020603050405020304" pitchFamily="18" charset="0"/>
                        </a:rPr>
                        <a:t> мероприятия</a:t>
                      </a:r>
                      <a:endParaRPr lang="ru-RU" sz="1500" dirty="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00"/>
                  </a:ext>
                </a:extLst>
              </a:tr>
              <a:tr h="281348">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11 февраля </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Баяндаевский</a:t>
                      </a:r>
                      <a:r>
                        <a:rPr lang="ru-RU" sz="1500" baseline="0" dirty="0" smtClean="0">
                          <a:effectLst/>
                          <a:latin typeface="Times New Roman" panose="02020603050405020304" pitchFamily="18" charset="0"/>
                          <a:ea typeface="Calibri"/>
                          <a:cs typeface="Times New Roman" panose="02020603050405020304" pitchFamily="18" charset="0"/>
                        </a:rPr>
                        <a:t>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txBody>
                  <a:tcPr marT="0" marB="0" anchor="ctr"/>
                </a:tc>
                <a:extLst>
                  <a:ext uri="{0D108BD9-81ED-4DB2-BD59-A6C34878D82A}">
                    <a16:rowId xmlns="" xmlns:a16="http://schemas.microsoft.com/office/drawing/2014/main" val="10001"/>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25-26 февраля</a:t>
                      </a:r>
                      <a:endParaRPr lang="ru-RU" sz="1500" baseline="0" dirty="0" smtClean="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Город Черемхово</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2"/>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1-3 марта </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Заларинский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3"/>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23-25 марта</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Город Братск</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4"/>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9 апреля</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Зиминский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nchor="ctr"/>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nchor="ctr"/>
                </a:tc>
                <a:extLst>
                  <a:ext uri="{0D108BD9-81ED-4DB2-BD59-A6C34878D82A}">
                    <a16:rowId xmlns="" xmlns:a16="http://schemas.microsoft.com/office/drawing/2014/main" val="10005"/>
                  </a:ext>
                </a:extLst>
              </a:tr>
              <a:tr h="390101">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20 апреля</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Город Усолье-Сибирское</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06"/>
                  </a:ext>
                </a:extLst>
              </a:tr>
              <a:tr h="384043">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11</a:t>
                      </a:r>
                      <a:r>
                        <a:rPr lang="ru-RU" sz="1500" baseline="0" dirty="0" smtClean="0">
                          <a:effectLst/>
                          <a:latin typeface="Times New Roman" panose="02020603050405020304" pitchFamily="18" charset="0"/>
                          <a:ea typeface="Calibri"/>
                          <a:cs typeface="Times New Roman" panose="02020603050405020304" pitchFamily="18" charset="0"/>
                        </a:rPr>
                        <a:t> </a:t>
                      </a:r>
                      <a:r>
                        <a:rPr lang="ru-RU" sz="1500" dirty="0" smtClean="0">
                          <a:effectLst/>
                          <a:latin typeface="Times New Roman" panose="02020603050405020304" pitchFamily="18" charset="0"/>
                          <a:ea typeface="Calibri"/>
                          <a:cs typeface="Times New Roman" panose="02020603050405020304" pitchFamily="18" charset="0"/>
                        </a:rPr>
                        <a:t> мая</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Ангарский городской</a:t>
                      </a:r>
                      <a:r>
                        <a:rPr lang="ru-RU" sz="1500" baseline="0" dirty="0" smtClean="0">
                          <a:effectLst/>
                          <a:latin typeface="Times New Roman" panose="02020603050405020304" pitchFamily="18" charset="0"/>
                          <a:ea typeface="Calibri"/>
                          <a:cs typeface="Times New Roman" panose="02020603050405020304" pitchFamily="18" charset="0"/>
                        </a:rPr>
                        <a:t> </a:t>
                      </a:r>
                      <a:r>
                        <a:rPr lang="ru-RU" sz="1500" dirty="0" smtClean="0">
                          <a:effectLst/>
                          <a:latin typeface="Times New Roman" panose="02020603050405020304" pitchFamily="18" charset="0"/>
                          <a:ea typeface="Calibri"/>
                          <a:cs typeface="Times New Roman" panose="02020603050405020304" pitchFamily="18" charset="0"/>
                        </a:rPr>
                        <a:t>округ</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07"/>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13-14</a:t>
                      </a:r>
                      <a:r>
                        <a:rPr lang="ru-RU" sz="1500" baseline="0" dirty="0" smtClean="0">
                          <a:effectLst/>
                          <a:latin typeface="Times New Roman" panose="02020603050405020304" pitchFamily="18" charset="0"/>
                          <a:ea typeface="Calibri"/>
                          <a:cs typeface="Times New Roman" panose="02020603050405020304" pitchFamily="18" charset="0"/>
                        </a:rPr>
                        <a:t> мая</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Ольхонский</a:t>
                      </a:r>
                      <a:r>
                        <a:rPr lang="ru-RU" sz="1500" baseline="0" dirty="0" smtClean="0">
                          <a:effectLst/>
                          <a:latin typeface="Times New Roman" panose="02020603050405020304" pitchFamily="18" charset="0"/>
                          <a:ea typeface="Calibri"/>
                          <a:cs typeface="Times New Roman" panose="02020603050405020304" pitchFamily="18" charset="0"/>
                        </a:rPr>
                        <a:t>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08"/>
                  </a:ext>
                </a:extLst>
              </a:tr>
              <a:tr h="281348">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23 сентября </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Шелеховский</a:t>
                      </a:r>
                      <a:r>
                        <a:rPr lang="ru-RU" sz="1500" baseline="0" dirty="0" smtClean="0">
                          <a:effectLst/>
                          <a:latin typeface="Times New Roman" panose="02020603050405020304" pitchFamily="18" charset="0"/>
                          <a:ea typeface="Calibri"/>
                          <a:cs typeface="Times New Roman" panose="02020603050405020304" pitchFamily="18" charset="0"/>
                        </a:rPr>
                        <a:t>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marL="0" marR="0" indent="0" algn="just" defTabSz="685800" rtl="0" eaLnBrk="1" fontAlgn="auto" latinLnBrk="0" hangingPunct="1">
                        <a:lnSpc>
                          <a:spcPct val="115000"/>
                        </a:lnSpc>
                        <a:spcBef>
                          <a:spcPts val="0"/>
                        </a:spcBef>
                        <a:spcAft>
                          <a:spcPts val="0"/>
                        </a:spcAft>
                        <a:buClrTx/>
                        <a:buSzTx/>
                        <a:buFontTx/>
                        <a:buNone/>
                        <a:tabLst/>
                        <a:defRPr/>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09"/>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13-15 сентября</a:t>
                      </a:r>
                      <a:r>
                        <a:rPr lang="ru-RU" sz="1500" baseline="0" dirty="0" smtClean="0">
                          <a:effectLst/>
                          <a:latin typeface="Times New Roman" panose="02020603050405020304" pitchFamily="18" charset="0"/>
                          <a:ea typeface="Calibri"/>
                          <a:cs typeface="Times New Roman" panose="02020603050405020304" pitchFamily="18" charset="0"/>
                        </a:rPr>
                        <a:t> </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Город Бодайбо и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10010"/>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4 октября</a:t>
                      </a: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Иркутский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973795755"/>
                  </a:ext>
                </a:extLst>
              </a:tr>
              <a:tr h="447040">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18-19 ноября</a:t>
                      </a:r>
                    </a:p>
                  </a:txBody>
                  <a:tcPr marT="0" marB="0"/>
                </a:tc>
                <a:tc>
                  <a:txBody>
                    <a:bodyPr/>
                    <a:lstStyle/>
                    <a:p>
                      <a:pPr algn="ctr">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Баланский</a:t>
                      </a:r>
                      <a:r>
                        <a:rPr lang="ru-RU" sz="1500" baseline="0" dirty="0" smtClean="0">
                          <a:effectLst/>
                          <a:latin typeface="Times New Roman" panose="02020603050405020304" pitchFamily="18" charset="0"/>
                          <a:ea typeface="Calibri"/>
                          <a:cs typeface="Times New Roman" panose="02020603050405020304" pitchFamily="18" charset="0"/>
                        </a:rPr>
                        <a:t> район</a:t>
                      </a:r>
                      <a:endParaRPr lang="ru-RU" sz="1500" dirty="0">
                        <a:effectLst/>
                        <a:latin typeface="Times New Roman" panose="02020603050405020304" pitchFamily="18" charset="0"/>
                        <a:ea typeface="Calibri"/>
                        <a:cs typeface="Times New Roman" panose="02020603050405020304" pitchFamily="18" charset="0"/>
                      </a:endParaRPr>
                    </a:p>
                  </a:txBody>
                  <a:tcPr marT="0" marB="0"/>
                </a:tc>
                <a:tc>
                  <a:txBody>
                    <a:bodyPr/>
                    <a:lstStyle/>
                    <a:p>
                      <a:pPr algn="just">
                        <a:lnSpc>
                          <a:spcPct val="100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Семинар для специалистов «Технологии организации</a:t>
                      </a:r>
                      <a:r>
                        <a:rPr lang="ru-RU" sz="1500" baseline="0" dirty="0" smtClean="0">
                          <a:effectLst/>
                          <a:latin typeface="Times New Roman" panose="02020603050405020304" pitchFamily="18" charset="0"/>
                          <a:ea typeface="Calibri"/>
                          <a:cs typeface="Times New Roman" panose="02020603050405020304" pitchFamily="18" charset="0"/>
                        </a:rPr>
                        <a:t> профилактической работы»</a:t>
                      </a:r>
                    </a:p>
                    <a:p>
                      <a:pPr algn="just">
                        <a:lnSpc>
                          <a:spcPct val="100000"/>
                        </a:lnSpc>
                        <a:spcAft>
                          <a:spcPts val="0"/>
                        </a:spcAft>
                      </a:pPr>
                      <a:r>
                        <a:rPr lang="ru-RU" sz="1500" kern="1200" dirty="0" smtClean="0">
                          <a:solidFill>
                            <a:schemeClr val="tx1"/>
                          </a:solidFill>
                          <a:effectLst/>
                          <a:latin typeface="Times New Roman" panose="02020603050405020304" pitchFamily="18" charset="0"/>
                          <a:ea typeface="+mn-ea"/>
                          <a:cs typeface="Times New Roman" panose="02020603050405020304" pitchFamily="18" charset="0"/>
                        </a:rPr>
                        <a:t>«Школа подготовки волонтеров АВД»</a:t>
                      </a:r>
                      <a:endParaRPr lang="ru-RU" sz="1500" dirty="0" smtClean="0">
                        <a:effectLst/>
                        <a:latin typeface="Times New Roman" panose="02020603050405020304" pitchFamily="18" charset="0"/>
                        <a:ea typeface="Calibri"/>
                        <a:cs typeface="Times New Roman" panose="02020603050405020304" pitchFamily="18" charset="0"/>
                      </a:endParaRPr>
                    </a:p>
                  </a:txBody>
                  <a:tcPr marT="0" marB="0"/>
                </a:tc>
                <a:extLst>
                  <a:ext uri="{0D108BD9-81ED-4DB2-BD59-A6C34878D82A}">
                    <a16:rowId xmlns="" xmlns:a16="http://schemas.microsoft.com/office/drawing/2014/main" val="77158569"/>
                  </a:ext>
                </a:extLst>
              </a:tr>
            </a:tbl>
          </a:graphicData>
        </a:graphic>
      </p:graphicFrame>
    </p:spTree>
    <p:extLst>
      <p:ext uri="{BB962C8B-B14F-4D97-AF65-F5344CB8AC3E}">
        <p14:creationId xmlns:p14="http://schemas.microsoft.com/office/powerpoint/2010/main" val="3605769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99989" y="2660915"/>
            <a:ext cx="6048672" cy="855629"/>
          </a:xfrm>
        </p:spPr>
        <p:txBody>
          <a:bodyPr>
            <a:noAutofit/>
          </a:bodyPr>
          <a:lstStyle/>
          <a:p>
            <a:pPr algn="ctr"/>
            <a:r>
              <a:rPr lang="ru-RU" sz="4800" b="1" dirty="0">
                <a:latin typeface="Times New Roman" panose="02020603050405020304" pitchFamily="18" charset="0"/>
                <a:cs typeface="Times New Roman" panose="02020603050405020304" pitchFamily="18" charset="0"/>
              </a:rPr>
              <a:t>Областной антинаркотический квиз «Сеть»</a:t>
            </a:r>
            <a:br>
              <a:rPr lang="ru-RU" sz="4800" b="1" dirty="0">
                <a:latin typeface="Times New Roman" panose="02020603050405020304" pitchFamily="18" charset="0"/>
                <a:cs typeface="Times New Roman" panose="02020603050405020304" pitchFamily="18" charset="0"/>
              </a:rPr>
            </a:br>
            <a:r>
              <a:rPr lang="ru-RU" sz="4800" b="1" dirty="0">
                <a:latin typeface="Times New Roman" panose="02020603050405020304" pitchFamily="18" charset="0"/>
                <a:cs typeface="Times New Roman" panose="02020603050405020304" pitchFamily="18" charset="0"/>
              </a:rPr>
              <a:t/>
            </a:r>
            <a:br>
              <a:rPr lang="ru-RU" sz="4800" b="1" dirty="0">
                <a:latin typeface="Times New Roman" panose="02020603050405020304" pitchFamily="18" charset="0"/>
                <a:cs typeface="Times New Roman" panose="02020603050405020304" pitchFamily="18" charset="0"/>
              </a:rPr>
            </a:br>
            <a:r>
              <a:rPr lang="ru-RU" altLang="ru-RU" sz="2700" b="1" dirty="0">
                <a:latin typeface="Times New Roman" panose="02020603050405020304" pitchFamily="18" charset="0"/>
                <a:cs typeface="Times New Roman" panose="02020603050405020304" pitchFamily="18" charset="0"/>
              </a:rPr>
              <a:t>платформа </a:t>
            </a:r>
            <a:r>
              <a:rPr lang="ru-RU" sz="2700" b="1" dirty="0">
                <a:latin typeface="Times New Roman" panose="02020603050405020304" pitchFamily="18" charset="0"/>
                <a:cs typeface="Times New Roman" panose="02020603050405020304" pitchFamily="18" charset="0"/>
              </a:rPr>
              <a:t>«YouTub</a:t>
            </a:r>
            <a:r>
              <a:rPr lang="en-US" sz="2700" b="1" dirty="0">
                <a:latin typeface="Times New Roman" panose="02020603050405020304" pitchFamily="18" charset="0"/>
                <a:cs typeface="Times New Roman" panose="02020603050405020304" pitchFamily="18" charset="0"/>
              </a:rPr>
              <a:t>e</a:t>
            </a:r>
            <a:r>
              <a:rPr lang="ru-RU" sz="2700" b="1" dirty="0">
                <a:latin typeface="Times New Roman" panose="02020603050405020304" pitchFamily="18" charset="0"/>
                <a:cs typeface="Times New Roman" panose="02020603050405020304" pitchFamily="18" charset="0"/>
              </a:rPr>
              <a:t>»</a:t>
            </a:r>
            <a:br>
              <a:rPr lang="ru-RU" sz="2700" b="1" dirty="0">
                <a:latin typeface="Times New Roman" panose="02020603050405020304" pitchFamily="18" charset="0"/>
                <a:cs typeface="Times New Roman" panose="02020603050405020304" pitchFamily="18" charset="0"/>
              </a:rPr>
            </a:br>
            <a:r>
              <a:rPr lang="ru-RU" sz="2700" b="1" dirty="0">
                <a:latin typeface="Times New Roman" panose="02020603050405020304" pitchFamily="18" charset="0"/>
                <a:cs typeface="Times New Roman" panose="02020603050405020304" pitchFamily="18" charset="0"/>
              </a:rPr>
              <a:t/>
            </a:r>
            <a:br>
              <a:rPr lang="ru-RU" sz="2700" b="1" dirty="0">
                <a:latin typeface="Times New Roman" panose="02020603050405020304" pitchFamily="18" charset="0"/>
                <a:cs typeface="Times New Roman" panose="02020603050405020304" pitchFamily="18" charset="0"/>
              </a:rPr>
            </a:br>
            <a:r>
              <a:rPr lang="ru-RU" sz="2700" b="1" dirty="0">
                <a:latin typeface="Times New Roman" panose="02020603050405020304" pitchFamily="18" charset="0"/>
                <a:cs typeface="Times New Roman" panose="02020603050405020304" pitchFamily="18" charset="0"/>
              </a:rPr>
              <a:t>команда  6-8 человек</a:t>
            </a:r>
          </a:p>
        </p:txBody>
      </p:sp>
      <p:sp>
        <p:nvSpPr>
          <p:cNvPr id="5" name="Заголовок 1"/>
          <p:cNvSpPr txBox="1">
            <a:spLocks/>
          </p:cNvSpPr>
          <p:nvPr/>
        </p:nvSpPr>
        <p:spPr>
          <a:xfrm>
            <a:off x="792399" y="1215286"/>
            <a:ext cx="4608512" cy="855629"/>
          </a:xfrm>
          <a:prstGeom prst="rect">
            <a:avLst/>
          </a:prstGeom>
        </p:spPr>
        <p:txBody>
          <a:bodyPr vert="horz" lIns="121917" tIns="60958" rIns="121917" bIns="60958" rtlCol="0" anchor="ctr">
            <a:normAutofit fontScale="25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ru-RU" sz="12800" b="1" dirty="0">
              <a:latin typeface="Times New Roman" panose="02020603050405020304" pitchFamily="18" charset="0"/>
              <a:cs typeface="Times New Roman" panose="02020603050405020304" pitchFamily="18" charset="0"/>
            </a:endParaRPr>
          </a:p>
          <a:p>
            <a:pPr algn="ctr"/>
            <a:r>
              <a:rPr lang="ru-RU" sz="12800" b="1" dirty="0">
                <a:latin typeface="Times New Roman" panose="02020603050405020304" pitchFamily="18" charset="0"/>
                <a:cs typeface="Times New Roman" panose="02020603050405020304" pitchFamily="18" charset="0"/>
              </a:rPr>
              <a:t>31 МАЯ</a:t>
            </a:r>
          </a:p>
          <a:p>
            <a:pPr algn="ctr"/>
            <a:endParaRPr lang="ru-RU" sz="12800" b="1" dirty="0">
              <a:latin typeface="Times New Roman" panose="02020603050405020304" pitchFamily="18" charset="0"/>
              <a:cs typeface="Times New Roman" panose="02020603050405020304" pitchFamily="18" charset="0"/>
            </a:endParaRPr>
          </a:p>
          <a:p>
            <a:pPr algn="ctr"/>
            <a:r>
              <a:rPr lang="ru-RU" sz="12800" b="1" dirty="0">
                <a:latin typeface="Times New Roman" panose="02020603050405020304" pitchFamily="18" charset="0"/>
                <a:cs typeface="Times New Roman" panose="02020603050405020304" pitchFamily="18" charset="0"/>
              </a:rPr>
              <a:t>25 ИЮНЯ</a:t>
            </a:r>
          </a:p>
          <a:p>
            <a:pPr algn="ctr"/>
            <a:endParaRPr lang="ru-RU" sz="12800" b="1" dirty="0">
              <a:latin typeface="Times New Roman" panose="02020603050405020304" pitchFamily="18" charset="0"/>
              <a:cs typeface="Times New Roman" panose="02020603050405020304" pitchFamily="18" charset="0"/>
            </a:endParaRPr>
          </a:p>
          <a:p>
            <a:pPr algn="ctr"/>
            <a:r>
              <a:rPr lang="ru-RU" sz="12800" b="1" dirty="0">
                <a:latin typeface="Times New Roman" panose="02020603050405020304" pitchFamily="18" charset="0"/>
                <a:cs typeface="Times New Roman" panose="02020603050405020304" pitchFamily="18" charset="0"/>
              </a:rPr>
              <a:t>10  СЕНТЯБРЯ</a:t>
            </a:r>
          </a:p>
          <a:p>
            <a:pPr algn="ctr"/>
            <a:endParaRPr lang="ru-RU" sz="12800" b="1"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3075" name="Picture 3" descr="D:\Раб.стол\shablon-calendaria-2021-ves-a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4660" y="2591804"/>
            <a:ext cx="4343989" cy="3072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734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90207" y="2372883"/>
            <a:ext cx="6816757" cy="2991261"/>
          </a:xfrm>
        </p:spPr>
        <p:txBody>
          <a:bodyPr>
            <a:normAutofit fontScale="90000"/>
          </a:bodyPr>
          <a:lstStyle/>
          <a:p>
            <a:pPr algn="ctr"/>
            <a:r>
              <a:rPr lang="ru-RU" dirty="0">
                <a:solidFill>
                  <a:schemeClr val="tx1"/>
                </a:solidFill>
                <a:latin typeface="Times New Roman" panose="02020603050405020304" pitchFamily="18" charset="0"/>
                <a:cs typeface="Times New Roman" panose="02020603050405020304" pitchFamily="18" charset="0"/>
              </a:rPr>
              <a:t>Областной конкурс кабинетов  профилактики социально-негативных </a:t>
            </a:r>
            <a:r>
              <a:rPr lang="ru-RU" dirty="0" smtClean="0">
                <a:solidFill>
                  <a:schemeClr val="tx1"/>
                </a:solidFill>
                <a:latin typeface="Times New Roman" panose="02020603050405020304" pitchFamily="18" charset="0"/>
                <a:cs typeface="Times New Roman" panose="02020603050405020304" pitchFamily="18" charset="0"/>
              </a:rPr>
              <a:t>явлений профессиональных и высших образовательных организаций</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1371" y="740702"/>
            <a:ext cx="4023784" cy="4791869"/>
          </a:xfrm>
        </p:spPr>
      </p:pic>
      <p:sp>
        <p:nvSpPr>
          <p:cNvPr id="5" name="Заголовок 1"/>
          <p:cNvSpPr txBox="1">
            <a:spLocks/>
          </p:cNvSpPr>
          <p:nvPr/>
        </p:nvSpPr>
        <p:spPr>
          <a:xfrm>
            <a:off x="4559829" y="644691"/>
            <a:ext cx="6816757" cy="797945"/>
          </a:xfrm>
          <a:prstGeom prst="rect">
            <a:avLst/>
          </a:prstGeom>
        </p:spPr>
        <p:txBody>
          <a:bodyPr vert="horz" lIns="121917" tIns="60958" rIns="121917" bIns="60958" rtlCol="0" anchor="b">
            <a:normAutofit/>
          </a:bodyPr>
          <a:lstStyle>
            <a:lvl1pPr marL="0"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a:lstStyle>
          <a:p>
            <a:pPr algn="ctr"/>
            <a:r>
              <a:rPr lang="ru-RU" dirty="0" smtClean="0">
                <a:solidFill>
                  <a:schemeClr val="tx1"/>
                </a:solidFill>
                <a:latin typeface="Times New Roman" panose="02020603050405020304" pitchFamily="18" charset="0"/>
                <a:cs typeface="Times New Roman" panose="02020603050405020304" pitchFamily="18" charset="0"/>
              </a:rPr>
              <a:t>С 1 марта по 30 апреля</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0160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46123" y="2852936"/>
            <a:ext cx="6048672" cy="855629"/>
          </a:xfrm>
        </p:spPr>
        <p:txBody>
          <a:bodyPr>
            <a:noAutofit/>
          </a:bodyPr>
          <a:lstStyle/>
          <a:p>
            <a:pPr algn="ctr"/>
            <a:r>
              <a:rPr lang="ru-RU" sz="3700" b="1" dirty="0">
                <a:latin typeface="Times New Roman" panose="02020603050405020304" pitchFamily="18" charset="0"/>
                <a:cs typeface="Times New Roman" panose="02020603050405020304" pitchFamily="18" charset="0"/>
              </a:rPr>
              <a:t>Месячник антинаркотической направленности и популяризации здорового образа жизни на территории Иркутской области </a:t>
            </a:r>
            <a:r>
              <a:rPr lang="ru-RU" sz="2700" b="1" i="1" dirty="0">
                <a:latin typeface="Times New Roman" panose="02020603050405020304" pitchFamily="18" charset="0"/>
                <a:cs typeface="Times New Roman" panose="02020603050405020304" pitchFamily="18" charset="0"/>
              </a:rPr>
              <a:t>(по отдельному плану)</a:t>
            </a:r>
            <a:r>
              <a:rPr lang="ru-RU" sz="4800" dirty="0">
                <a:latin typeface="Times New Roman" panose="02020603050405020304" pitchFamily="18" charset="0"/>
                <a:cs typeface="Times New Roman" panose="02020603050405020304" pitchFamily="18" charset="0"/>
              </a:rPr>
              <a:t/>
            </a:r>
            <a:br>
              <a:rPr lang="ru-RU" sz="4800" dirty="0">
                <a:latin typeface="Times New Roman" panose="02020603050405020304" pitchFamily="18" charset="0"/>
                <a:cs typeface="Times New Roman" panose="02020603050405020304" pitchFamily="18" charset="0"/>
              </a:rPr>
            </a:br>
            <a:r>
              <a:rPr lang="ru-RU" sz="4800" dirty="0">
                <a:latin typeface="Times New Roman" panose="02020603050405020304" pitchFamily="18" charset="0"/>
                <a:cs typeface="Times New Roman" panose="02020603050405020304" pitchFamily="18" charset="0"/>
              </a:rPr>
              <a:t/>
            </a:r>
            <a:br>
              <a:rPr lang="ru-RU" sz="4800" dirty="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a:t>
            </a:r>
            <a:r>
              <a:rPr lang="ru-RU" sz="3200" i="1" dirty="0">
                <a:latin typeface="Times New Roman" panose="02020603050405020304" pitchFamily="18" charset="0"/>
                <a:cs typeface="Times New Roman" panose="02020603050405020304" pitchFamily="18" charset="0"/>
              </a:rPr>
              <a:t>во исполнения решения ГАК</a:t>
            </a:r>
            <a:r>
              <a:rPr lang="ru-RU" sz="3200" dirty="0">
                <a:latin typeface="Times New Roman" panose="02020603050405020304" pitchFamily="18" charset="0"/>
                <a:cs typeface="Times New Roman" panose="02020603050405020304" pitchFamily="18" charset="0"/>
              </a:rPr>
              <a:t>)</a:t>
            </a:r>
            <a:endParaRPr lang="ru-RU" sz="3200" b="1" dirty="0">
              <a:latin typeface="Times New Roman" panose="02020603050405020304" pitchFamily="18" charset="0"/>
              <a:cs typeface="Times New Roman" panose="02020603050405020304" pitchFamily="18" charset="0"/>
            </a:endParaRPr>
          </a:p>
        </p:txBody>
      </p:sp>
      <p:sp>
        <p:nvSpPr>
          <p:cNvPr id="5" name="Заголовок 1"/>
          <p:cNvSpPr txBox="1">
            <a:spLocks/>
          </p:cNvSpPr>
          <p:nvPr/>
        </p:nvSpPr>
        <p:spPr>
          <a:xfrm>
            <a:off x="431371" y="1028734"/>
            <a:ext cx="5472608" cy="855629"/>
          </a:xfrm>
          <a:prstGeom prst="rect">
            <a:avLst/>
          </a:prstGeom>
        </p:spPr>
        <p:txBody>
          <a:bodyPr vert="horz" lIns="121917" tIns="60958" rIns="121917" bIns="60958"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ru-RU" sz="4300" b="1" dirty="0">
                <a:latin typeface="Times New Roman" panose="02020603050405020304" pitchFamily="18" charset="0"/>
                <a:cs typeface="Times New Roman" panose="02020603050405020304" pitchFamily="18" charset="0"/>
              </a:rPr>
              <a:t>С 26 мая по 26 июня </a:t>
            </a:r>
          </a:p>
        </p:txBody>
      </p:sp>
      <p:pic>
        <p:nvPicPr>
          <p:cNvPr id="3074" name="Picture 2" descr="D:\Раб.стол\iun-20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875" y="1884363"/>
            <a:ext cx="4631599" cy="3274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7106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72064" y="3621022"/>
            <a:ext cx="5424768" cy="1450757"/>
          </a:xfrm>
        </p:spPr>
        <p:txBody>
          <a:bodyPr>
            <a:normAutofit fontScale="90000"/>
          </a:bodyPr>
          <a:lstStyle/>
          <a:p>
            <a:pPr algn="ctr"/>
            <a:r>
              <a:rPr lang="ru-RU" dirty="0" smtClean="0">
                <a:latin typeface="Times New Roman" panose="02020603050405020304" pitchFamily="18" charset="0"/>
                <a:cs typeface="Times New Roman" panose="02020603050405020304" pitchFamily="18" charset="0"/>
              </a:rPr>
              <a:t>Международный День </a:t>
            </a:r>
            <a:r>
              <a:rPr lang="ru-RU" dirty="0">
                <a:latin typeface="Times New Roman" panose="02020603050405020304" pitchFamily="18" charset="0"/>
                <a:cs typeface="Times New Roman" panose="02020603050405020304" pitchFamily="18" charset="0"/>
              </a:rPr>
              <a:t>борьбы с наркоманией </a:t>
            </a:r>
            <a:r>
              <a:rPr lang="ru-RU" dirty="0" smtClean="0">
                <a:latin typeface="Times New Roman" panose="02020603050405020304" pitchFamily="18" charset="0"/>
                <a:cs typeface="Times New Roman" panose="02020603050405020304" pitchFamily="18" charset="0"/>
              </a:rPr>
              <a:t>и незаконным оборотом наркотиков</a:t>
            </a:r>
            <a:endParaRPr lang="ru-RU" dirty="0">
              <a:latin typeface="Times New Roman" panose="02020603050405020304" pitchFamily="18" charset="0"/>
              <a:cs typeface="Times New Roman" panose="02020603050405020304" pitchFamily="18" charset="0"/>
            </a:endParaRPr>
          </a:p>
        </p:txBody>
      </p:sp>
      <p:sp>
        <p:nvSpPr>
          <p:cNvPr id="12" name="Заголовок 1"/>
          <p:cNvSpPr txBox="1">
            <a:spLocks/>
          </p:cNvSpPr>
          <p:nvPr/>
        </p:nvSpPr>
        <p:spPr>
          <a:xfrm>
            <a:off x="5519936" y="932724"/>
            <a:ext cx="6816757" cy="797945"/>
          </a:xfrm>
          <a:prstGeom prst="rect">
            <a:avLst/>
          </a:prstGeom>
        </p:spPr>
        <p:txBody>
          <a:bodyPr vert="horz" lIns="121917" tIns="60958" rIns="121917" bIns="60958" rtlCol="0" anchor="b">
            <a:noAutofit/>
          </a:bodyPr>
          <a:lstStyle>
            <a:lvl1pPr marL="0"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a:lstStyle>
          <a:p>
            <a:pPr algn="ctr"/>
            <a:r>
              <a:rPr lang="ru-RU" sz="5900" dirty="0">
                <a:latin typeface="Times New Roman" panose="02020603050405020304" pitchFamily="18" charset="0"/>
                <a:cs typeface="Times New Roman" panose="02020603050405020304" pitchFamily="18" charset="0"/>
              </a:rPr>
              <a:t>26 июня</a:t>
            </a:r>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8950" y="1892829"/>
            <a:ext cx="6563245" cy="3744416"/>
          </a:xfrm>
        </p:spPr>
      </p:pic>
    </p:spTree>
    <p:extLst>
      <p:ext uri="{BB962C8B-B14F-4D97-AF65-F5344CB8AC3E}">
        <p14:creationId xmlns:p14="http://schemas.microsoft.com/office/powerpoint/2010/main" val="31952463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99989" y="2660915"/>
            <a:ext cx="6048672" cy="855629"/>
          </a:xfrm>
        </p:spPr>
        <p:txBody>
          <a:bodyPr>
            <a:noAutofit/>
          </a:bodyPr>
          <a:lstStyle/>
          <a:p>
            <a:pPr algn="ctr"/>
            <a:r>
              <a:rPr lang="ru-RU" sz="4800" b="1" dirty="0">
                <a:latin typeface="Times New Roman" panose="02020603050405020304" pitchFamily="18" charset="0"/>
                <a:cs typeface="Times New Roman" panose="02020603050405020304" pitchFamily="18" charset="0"/>
              </a:rPr>
              <a:t>Областной антинаркотический диктант для населения Иркутской области</a:t>
            </a:r>
            <a:br>
              <a:rPr lang="ru-RU" sz="4800" b="1" dirty="0">
                <a:latin typeface="Times New Roman" panose="02020603050405020304" pitchFamily="18" charset="0"/>
                <a:cs typeface="Times New Roman" panose="02020603050405020304" pitchFamily="18" charset="0"/>
              </a:rPr>
            </a:br>
            <a:endParaRPr lang="ru-RU" sz="2700" b="1" dirty="0">
              <a:latin typeface="Times New Roman" panose="02020603050405020304" pitchFamily="18" charset="0"/>
              <a:cs typeface="Times New Roman" panose="02020603050405020304" pitchFamily="18" charset="0"/>
            </a:endParaRPr>
          </a:p>
        </p:txBody>
      </p:sp>
      <p:sp>
        <p:nvSpPr>
          <p:cNvPr id="5" name="Заголовок 1"/>
          <p:cNvSpPr txBox="1">
            <a:spLocks/>
          </p:cNvSpPr>
          <p:nvPr/>
        </p:nvSpPr>
        <p:spPr>
          <a:xfrm>
            <a:off x="914539" y="1028734"/>
            <a:ext cx="4608512" cy="855629"/>
          </a:xfrm>
          <a:prstGeom prst="rect">
            <a:avLst/>
          </a:prstGeom>
        </p:spPr>
        <p:txBody>
          <a:bodyPr vert="horz" lIns="121917" tIns="60958" rIns="121917" bIns="60958"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ru-RU" dirty="0" smtClean="0">
                <a:latin typeface="Times New Roman" panose="02020603050405020304" pitchFamily="18" charset="0"/>
                <a:cs typeface="Times New Roman" panose="02020603050405020304" pitchFamily="18" charset="0"/>
              </a:rPr>
              <a:t>28 СЕНТЯБРЯ</a:t>
            </a:r>
            <a:endParaRPr lang="ru-RU" dirty="0">
              <a:latin typeface="Times New Roman" panose="02020603050405020304" pitchFamily="18" charset="0"/>
              <a:cs typeface="Times New Roman" panose="02020603050405020304" pitchFamily="18" charset="0"/>
            </a:endParaRPr>
          </a:p>
        </p:txBody>
      </p:sp>
      <p:pic>
        <p:nvPicPr>
          <p:cNvPr id="8194" name="Picture 2" descr="D:\Раб.стол\sentiabr-20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707" y="1988841"/>
            <a:ext cx="5114155" cy="3615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49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5947" y="2276872"/>
            <a:ext cx="6336704" cy="855629"/>
          </a:xfrm>
        </p:spPr>
        <p:txBody>
          <a:bodyPr>
            <a:noAutofit/>
          </a:bodyPr>
          <a:lstStyle/>
          <a:p>
            <a:pPr algn="ctr"/>
            <a:r>
              <a:rPr lang="ru-RU" sz="4500" b="1" dirty="0">
                <a:latin typeface="Times New Roman" panose="02020603050405020304" pitchFamily="18" charset="0"/>
                <a:cs typeface="Times New Roman" panose="02020603050405020304" pitchFamily="18" charset="0"/>
              </a:rPr>
              <a:t>Курсы повышения квалификации специалистов в области профилактики</a:t>
            </a:r>
          </a:p>
        </p:txBody>
      </p:sp>
      <p:sp>
        <p:nvSpPr>
          <p:cNvPr id="5" name="Заголовок 1"/>
          <p:cNvSpPr txBox="1">
            <a:spLocks/>
          </p:cNvSpPr>
          <p:nvPr/>
        </p:nvSpPr>
        <p:spPr>
          <a:xfrm>
            <a:off x="914539" y="1028734"/>
            <a:ext cx="4608512" cy="855629"/>
          </a:xfrm>
          <a:prstGeom prst="rect">
            <a:avLst/>
          </a:prstGeom>
        </p:spPr>
        <p:txBody>
          <a:bodyPr vert="horz" lIns="121917" tIns="60958" rIns="121917" bIns="60958"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ru-RU" dirty="0" smtClean="0">
                <a:latin typeface="Times New Roman" panose="02020603050405020304" pitchFamily="18" charset="0"/>
                <a:cs typeface="Times New Roman" panose="02020603050405020304" pitchFamily="18" charset="0"/>
              </a:rPr>
              <a:t>НОЯБРЬ</a:t>
            </a:r>
            <a:endParaRPr lang="ru-RU" dirty="0">
              <a:latin typeface="Times New Roman" panose="02020603050405020304" pitchFamily="18" charset="0"/>
              <a:cs typeface="Times New Roman" panose="02020603050405020304" pitchFamily="18" charset="0"/>
            </a:endParaRPr>
          </a:p>
        </p:txBody>
      </p:sp>
      <p:pic>
        <p:nvPicPr>
          <p:cNvPr id="11266" name="Picture 2" descr="D:\Раб.стол\191103_nov19_BI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804" y="1988841"/>
            <a:ext cx="4201981" cy="2971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761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39" y="1124745"/>
            <a:ext cx="11905323" cy="742129"/>
          </a:xfrm>
        </p:spPr>
        <p:txBody>
          <a:bodyPr>
            <a:normAutofit fontScale="90000"/>
          </a:bodyPr>
          <a:lstStyle/>
          <a:p>
            <a:pPr algn="ctr"/>
            <a:r>
              <a:rPr lang="ru-RU" dirty="0" smtClean="0">
                <a:latin typeface="Times New Roman" panose="02020603050405020304" pitchFamily="18" charset="0"/>
                <a:cs typeface="Times New Roman" panose="02020603050405020304" pitchFamily="18" charset="0"/>
              </a:rPr>
              <a:t>По заявке от образовательной организации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ОГКУ «Центр профилактики наркомании» проводятся:</a:t>
            </a:r>
            <a:endParaRPr lang="ru-RU"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106730763"/>
              </p:ext>
            </p:extLst>
          </p:nvPr>
        </p:nvGraphicFramePr>
        <p:xfrm>
          <a:off x="911424" y="2084852"/>
          <a:ext cx="10058400" cy="3977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7897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82844" y="445168"/>
            <a:ext cx="9950116" cy="6340197"/>
          </a:xfrm>
          <a:prstGeom prst="rect">
            <a:avLst/>
          </a:prstGeom>
        </p:spPr>
        <p:txBody>
          <a:bodyPr wrap="square">
            <a:spAutoFit/>
          </a:bodyPr>
          <a:lstStyle/>
          <a:p>
            <a:pPr algn="just"/>
            <a:r>
              <a:rPr lang="ru-RU" sz="3600" b="1" dirty="0" smtClean="0"/>
              <a:t>Согласно статьи </a:t>
            </a:r>
            <a:r>
              <a:rPr lang="ru-RU" sz="3600" b="1" dirty="0"/>
              <a:t>25</a:t>
            </a:r>
            <a:r>
              <a:rPr lang="ru-RU" sz="3600" b="1" baseline="30000" dirty="0"/>
              <a:t>1</a:t>
            </a:r>
            <a:r>
              <a:rPr lang="ru-RU" sz="3600" b="1" dirty="0"/>
              <a:t> Закона Иркутской области от 7 октября 2009 </a:t>
            </a:r>
            <a:r>
              <a:rPr lang="ru-RU" sz="3600" b="1" dirty="0" smtClean="0"/>
              <a:t>года № </a:t>
            </a:r>
            <a:r>
              <a:rPr lang="ru-RU" sz="3600" b="1" dirty="0"/>
              <a:t>62/28-оз </a:t>
            </a:r>
            <a:r>
              <a:rPr lang="ru-RU" sz="3600" b="1" dirty="0" smtClean="0"/>
              <a:t/>
            </a:r>
            <a:br>
              <a:rPr lang="ru-RU" sz="3600" b="1" dirty="0" smtClean="0"/>
            </a:br>
            <a:r>
              <a:rPr lang="ru-RU" sz="3600" b="1" dirty="0" smtClean="0"/>
              <a:t>«</a:t>
            </a:r>
            <a:r>
              <a:rPr lang="ru-RU" sz="3600" b="1" dirty="0"/>
              <a:t>О профилактике незаконного потребления наркотических средств и психотропных веществ, наркомании и токсикомании в Иркутской области</a:t>
            </a:r>
            <a:r>
              <a:rPr lang="ru-RU" sz="3600" b="1" dirty="0" smtClean="0"/>
              <a:t>» в СУЗАХ И ВУЗАХ          </a:t>
            </a:r>
            <a:r>
              <a:rPr lang="ru-RU" sz="3600" b="1" u="sng" dirty="0" smtClean="0"/>
              <a:t>функционируют </a:t>
            </a:r>
            <a:r>
              <a:rPr lang="ru-RU" sz="3600" b="1" dirty="0" smtClean="0"/>
              <a:t>Кабинеты профилактики            следовательно в нормативно-правовых документах по деятельности кабинета профилактики должна использоваться единая терминология</a:t>
            </a:r>
          </a:p>
          <a:p>
            <a:pPr algn="just"/>
            <a:endParaRPr lang="ru-RU" b="1" u="sng" dirty="0">
              <a:solidFill>
                <a:schemeClr val="bg1">
                  <a:lumMod val="50000"/>
                </a:schemeClr>
              </a:solidFill>
              <a:ea typeface="Titillium" charset="0"/>
              <a:cs typeface="Titillium" charset="0"/>
            </a:endParaRPr>
          </a:p>
          <a:p>
            <a:pPr algn="just"/>
            <a:r>
              <a:rPr lang="ru-RU" sz="2800" b="1" i="1" dirty="0" smtClean="0">
                <a:ea typeface="Titillium" charset="0"/>
                <a:cs typeface="Titillium" charset="0"/>
              </a:rPr>
              <a:t>Примечание: понятие наркопост используется в школах.</a:t>
            </a:r>
            <a:endParaRPr lang="en-US" sz="2800" b="1" i="1" dirty="0">
              <a:ea typeface="Titillium" charset="0"/>
              <a:cs typeface="Titillium" charset="0"/>
            </a:endParaRPr>
          </a:p>
        </p:txBody>
      </p:sp>
      <p:sp>
        <p:nvSpPr>
          <p:cNvPr id="4" name="Стрелка вправо 3"/>
          <p:cNvSpPr/>
          <p:nvPr/>
        </p:nvSpPr>
        <p:spPr>
          <a:xfrm>
            <a:off x="6665493" y="332071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6288664" y="390193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743408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Прямоугольник 16"/>
          <p:cNvSpPr>
            <a:spLocks noChangeArrowheads="1"/>
          </p:cNvSpPr>
          <p:nvPr/>
        </p:nvSpPr>
        <p:spPr bwMode="auto">
          <a:xfrm>
            <a:off x="1023938" y="-192088"/>
            <a:ext cx="8845551" cy="183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ts val="1000"/>
              </a:spcBef>
              <a:buClr>
                <a:srgbClr val="9297CF"/>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9297CF"/>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9297CF"/>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9pPr>
          </a:lstStyle>
          <a:p>
            <a:pPr algn="ctr">
              <a:spcBef>
                <a:spcPct val="0"/>
              </a:spcBef>
              <a:buClrTx/>
              <a:buSzTx/>
              <a:buFontTx/>
              <a:buNone/>
            </a:pPr>
            <a:endParaRPr lang="ru-RU" altLang="ru-RU" sz="3600" b="1">
              <a:solidFill>
                <a:srgbClr val="002060"/>
              </a:solidFill>
              <a:latin typeface="Arial" pitchFamily="34" charset="0"/>
            </a:endParaRPr>
          </a:p>
          <a:p>
            <a:pPr algn="ctr">
              <a:spcBef>
                <a:spcPct val="0"/>
              </a:spcBef>
              <a:buClrTx/>
              <a:buSzTx/>
              <a:buFontTx/>
              <a:buNone/>
            </a:pPr>
            <a:r>
              <a:rPr lang="ru-RU" altLang="ru-RU" sz="3600" b="1">
                <a:latin typeface="Arial" pitchFamily="34" charset="0"/>
              </a:rPr>
              <a:t>ПРОЕКТ «ПРОФИЛАКТИКА ОНЛАЙН»</a:t>
            </a:r>
          </a:p>
          <a:p>
            <a:pPr algn="just">
              <a:spcBef>
                <a:spcPct val="0"/>
              </a:spcBef>
              <a:buClrTx/>
              <a:buSzTx/>
              <a:buFontTx/>
              <a:buNone/>
            </a:pPr>
            <a:endParaRPr lang="ru-RU" altLang="ru-RU" sz="2300" b="1">
              <a:latin typeface="Arial" pitchFamily="34" charset="0"/>
            </a:endParaRPr>
          </a:p>
          <a:p>
            <a:pPr algn="just">
              <a:spcBef>
                <a:spcPct val="0"/>
              </a:spcBef>
              <a:buClrTx/>
              <a:buSzTx/>
              <a:buFontTx/>
              <a:buNone/>
            </a:pPr>
            <a:endParaRPr lang="ru-RU" altLang="ru-RU" sz="1900" b="1">
              <a:latin typeface="Arial Narrow" pitchFamily="34" charset="0"/>
              <a:ea typeface="Calibri" pitchFamily="34" charset="0"/>
              <a:cs typeface="Times New Roman" pitchFamily="18" charset="0"/>
            </a:endParaRPr>
          </a:p>
        </p:txBody>
      </p:sp>
      <p:pic>
        <p:nvPicPr>
          <p:cNvPr id="34819" name="Рисунок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289" y="1514475"/>
            <a:ext cx="1612900"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Прямоугольник 9"/>
          <p:cNvSpPr>
            <a:spLocks noChangeArrowheads="1"/>
          </p:cNvSpPr>
          <p:nvPr/>
        </p:nvSpPr>
        <p:spPr bwMode="auto">
          <a:xfrm>
            <a:off x="1970088" y="2149475"/>
            <a:ext cx="38862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ts val="1000"/>
              </a:spcBef>
              <a:buClr>
                <a:srgbClr val="9297CF"/>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9297CF"/>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9297CF"/>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9pPr>
          </a:lstStyle>
          <a:p>
            <a:pPr algn="ctr">
              <a:spcBef>
                <a:spcPct val="0"/>
              </a:spcBef>
              <a:buClrTx/>
              <a:buSzTx/>
              <a:buFontTx/>
              <a:buNone/>
            </a:pPr>
            <a:r>
              <a:rPr lang="ru-RU" altLang="ru-RU" sz="2800">
                <a:latin typeface="Arial" pitchFamily="34" charset="0"/>
                <a:cs typeface="Times New Roman" pitchFamily="18" charset="0"/>
              </a:rPr>
              <a:t>instagram.com/avd_irk</a:t>
            </a:r>
            <a:endParaRPr lang="ru-RU" altLang="ru-RU" sz="2800">
              <a:latin typeface="Calibri" pitchFamily="34" charset="0"/>
            </a:endParaRPr>
          </a:p>
        </p:txBody>
      </p:sp>
      <p:pic>
        <p:nvPicPr>
          <p:cNvPr id="34821" name="Рисунок 1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389" y="3336925"/>
            <a:ext cx="12827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Прямоугольник 13"/>
          <p:cNvSpPr>
            <a:spLocks noChangeArrowheads="1"/>
          </p:cNvSpPr>
          <p:nvPr/>
        </p:nvSpPr>
        <p:spPr bwMode="auto">
          <a:xfrm>
            <a:off x="2292351" y="3697289"/>
            <a:ext cx="3952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ts val="1000"/>
              </a:spcBef>
              <a:buClr>
                <a:srgbClr val="9297CF"/>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9297CF"/>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9297CF"/>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9pPr>
          </a:lstStyle>
          <a:p>
            <a:pPr>
              <a:spcBef>
                <a:spcPct val="0"/>
              </a:spcBef>
              <a:buClrTx/>
              <a:buSzTx/>
              <a:buFontTx/>
              <a:buNone/>
            </a:pPr>
            <a:r>
              <a:rPr lang="ru-RU" altLang="ru-RU" sz="2800">
                <a:latin typeface="Arial" pitchFamily="34" charset="0"/>
              </a:rPr>
              <a:t>vk.com/avd_irk</a:t>
            </a:r>
          </a:p>
        </p:txBody>
      </p:sp>
      <p:sp>
        <p:nvSpPr>
          <p:cNvPr id="2" name="Прямоугольник 1"/>
          <p:cNvSpPr/>
          <p:nvPr/>
        </p:nvSpPr>
        <p:spPr>
          <a:xfrm>
            <a:off x="8869363" y="2162176"/>
            <a:ext cx="2508251" cy="523875"/>
          </a:xfrm>
          <a:prstGeom prst="rect">
            <a:avLst/>
          </a:prstGeom>
        </p:spPr>
        <p:txBody>
          <a:bodyPr lIns="91438" tIns="45719" rIns="91438" bIns="45719">
            <a:spAutoFit/>
          </a:bodyPr>
          <a:lstStyle/>
          <a:p>
            <a:pPr>
              <a:defRPr/>
            </a:pPr>
            <a:r>
              <a:rPr lang="en-US" sz="2800" dirty="0">
                <a:ea typeface="Times New Roman" panose="02020603050405020304" pitchFamily="18" charset="0"/>
              </a:rPr>
              <a:t>t</a:t>
            </a:r>
            <a:r>
              <a:rPr lang="ru-RU" sz="2800" dirty="0">
                <a:ea typeface="Times New Roman" panose="02020603050405020304" pitchFamily="18" charset="0"/>
              </a:rPr>
              <a:t>.</a:t>
            </a:r>
            <a:r>
              <a:rPr lang="en-US" sz="2800" dirty="0">
                <a:ea typeface="Times New Roman" panose="02020603050405020304" pitchFamily="18" charset="0"/>
              </a:rPr>
              <a:t>me</a:t>
            </a:r>
            <a:r>
              <a:rPr lang="ru-RU" sz="2800" dirty="0">
                <a:ea typeface="Times New Roman" panose="02020603050405020304" pitchFamily="18" charset="0"/>
              </a:rPr>
              <a:t>/</a:t>
            </a:r>
            <a:r>
              <a:rPr lang="en-US" sz="2800" dirty="0" err="1">
                <a:ea typeface="Times New Roman" panose="02020603050405020304" pitchFamily="18" charset="0"/>
              </a:rPr>
              <a:t>ogu</a:t>
            </a:r>
            <a:r>
              <a:rPr lang="ru-RU" sz="2800" dirty="0">
                <a:ea typeface="Times New Roman" panose="02020603050405020304" pitchFamily="18" charset="0"/>
              </a:rPr>
              <a:t>01</a:t>
            </a:r>
            <a:endParaRPr lang="ru-RU" sz="2800" dirty="0"/>
          </a:p>
        </p:txBody>
      </p:sp>
      <p:pic>
        <p:nvPicPr>
          <p:cNvPr id="34824" name="Рисунок 14" descr="D:\Раб.стол\telegra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1225" y="1839913"/>
            <a:ext cx="1289051" cy="1289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Рисунок 15" descr="D:\Раб.стол\Screen-Shot-2017-08-29-at-1.06.36-PM.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3341688"/>
            <a:ext cx="1644651"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Рисунок 16" descr="D:\Раб.стол\s120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7388" y="5126039"/>
            <a:ext cx="1447800"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7724776" y="3394077"/>
            <a:ext cx="4291013" cy="646329"/>
          </a:xfrm>
          <a:prstGeom prst="rect">
            <a:avLst/>
          </a:prstGeom>
        </p:spPr>
        <p:txBody>
          <a:bodyPr lIns="91438" tIns="45719" rIns="91438" bIns="45719">
            <a:spAutoFit/>
          </a:bodyPr>
          <a:lstStyle/>
          <a:p>
            <a:pPr algn="ctr">
              <a:defRPr/>
            </a:pPr>
            <a:r>
              <a:rPr lang="ru-RU" dirty="0">
                <a:solidFill>
                  <a:schemeClr val="tx1">
                    <a:lumMod val="95000"/>
                    <a:lumOff val="5000"/>
                  </a:schemeClr>
                </a:solidFill>
                <a:latin typeface="+mn-lt"/>
                <a:ea typeface="Times New Roman" panose="02020603050405020304" pitchFamily="18" charset="0"/>
                <a:cs typeface="Times New Roman" panose="02020603050405020304" pitchFamily="18" charset="0"/>
              </a:rPr>
              <a:t>www.youtube.com/channel/UCyoiyxd2THXjNuptxOKpUqA</a:t>
            </a:r>
            <a:endParaRPr lang="ru-RU" dirty="0">
              <a:solidFill>
                <a:schemeClr val="tx1">
                  <a:lumMod val="95000"/>
                  <a:lumOff val="5000"/>
                </a:schemeClr>
              </a:solidFill>
              <a:latin typeface="+mn-lt"/>
            </a:endParaRPr>
          </a:p>
        </p:txBody>
      </p:sp>
      <p:sp>
        <p:nvSpPr>
          <p:cNvPr id="4" name="Прямоугольник 3"/>
          <p:cNvSpPr/>
          <p:nvPr/>
        </p:nvSpPr>
        <p:spPr>
          <a:xfrm>
            <a:off x="2292351" y="5551489"/>
            <a:ext cx="3646488" cy="523875"/>
          </a:xfrm>
          <a:prstGeom prst="rect">
            <a:avLst/>
          </a:prstGeom>
        </p:spPr>
        <p:txBody>
          <a:bodyPr lIns="91438" tIns="45719" rIns="91438" bIns="45719">
            <a:spAutoFit/>
          </a:bodyPr>
          <a:lstStyle/>
          <a:p>
            <a:pPr>
              <a:defRPr/>
            </a:pPr>
            <a:r>
              <a:rPr lang="ru-RU" sz="2800" dirty="0">
                <a:ea typeface="Times New Roman" panose="02020603050405020304" pitchFamily="18" charset="0"/>
                <a:cs typeface="Times New Roman" panose="02020603050405020304" pitchFamily="18" charset="0"/>
              </a:rPr>
              <a:t>profile/576021271112</a:t>
            </a:r>
            <a:endParaRPr lang="ru-RU" sz="2800" dirty="0"/>
          </a:p>
        </p:txBody>
      </p:sp>
      <p:sp>
        <p:nvSpPr>
          <p:cNvPr id="34829" name="Прямоугольник 13"/>
          <p:cNvSpPr>
            <a:spLocks noChangeArrowheads="1"/>
          </p:cNvSpPr>
          <p:nvPr/>
        </p:nvSpPr>
        <p:spPr bwMode="auto">
          <a:xfrm>
            <a:off x="2292351" y="1219202"/>
            <a:ext cx="7810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ts val="1000"/>
              </a:spcBef>
              <a:buClr>
                <a:srgbClr val="9297CF"/>
              </a:buClr>
              <a:buSzPct val="80000"/>
              <a:buFont typeface="Wingdings 3" pitchFamily="18" charset="2"/>
              <a:buChar char=""/>
              <a:defRPr sz="2000">
                <a:solidFill>
                  <a:schemeClr val="tx1"/>
                </a:solidFill>
                <a:latin typeface="Century Gothic" pitchFamily="34" charset="0"/>
              </a:defRPr>
            </a:lvl1pPr>
            <a:lvl2pPr marL="742950" indent="-285750">
              <a:spcBef>
                <a:spcPts val="1000"/>
              </a:spcBef>
              <a:buClr>
                <a:srgbClr val="9297CF"/>
              </a:buClr>
              <a:buSzPct val="80000"/>
              <a:buFont typeface="Wingdings 3" pitchFamily="18" charset="2"/>
              <a:buChar char=""/>
              <a:defRPr>
                <a:solidFill>
                  <a:schemeClr val="tx1"/>
                </a:solidFill>
                <a:latin typeface="Century Gothic" pitchFamily="34" charset="0"/>
              </a:defRPr>
            </a:lvl2pPr>
            <a:lvl3pPr marL="1143000" indent="-228600">
              <a:spcBef>
                <a:spcPts val="1000"/>
              </a:spcBef>
              <a:buClr>
                <a:srgbClr val="9297CF"/>
              </a:buClr>
              <a:buSzPct val="80000"/>
              <a:buFont typeface="Wingdings 3" pitchFamily="18" charset="2"/>
              <a:buChar char=""/>
              <a:defRPr sz="1600">
                <a:solidFill>
                  <a:schemeClr val="tx1"/>
                </a:solidFill>
                <a:latin typeface="Century Gothic" pitchFamily="34" charset="0"/>
              </a:defRPr>
            </a:lvl3pPr>
            <a:lvl4pPr marL="16002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4pPr>
            <a:lvl5pPr marL="2057400" indent="-228600">
              <a:spcBef>
                <a:spcPts val="1000"/>
              </a:spcBef>
              <a:buClr>
                <a:srgbClr val="9297CF"/>
              </a:buClr>
              <a:buSzPct val="80000"/>
              <a:buFont typeface="Wingdings 3" pitchFamily="18" charset="2"/>
              <a:buChar char=""/>
              <a:defRPr sz="1400">
                <a:solidFill>
                  <a:schemeClr val="tx1"/>
                </a:solidFill>
                <a:latin typeface="Century Gothic" pitchFamily="34" charset="0"/>
              </a:defRPr>
            </a:lvl5pPr>
            <a:lvl6pPr marL="25146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6pPr>
            <a:lvl7pPr marL="29718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7pPr>
            <a:lvl8pPr marL="34290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8pPr>
            <a:lvl9pPr marL="3886200" indent="-228600" eaLnBrk="0" fontAlgn="base" hangingPunct="0">
              <a:spcBef>
                <a:spcPts val="1000"/>
              </a:spcBef>
              <a:spcAft>
                <a:spcPct val="0"/>
              </a:spcAft>
              <a:buClr>
                <a:srgbClr val="9297CF"/>
              </a:buClr>
              <a:buSzPct val="80000"/>
              <a:buFont typeface="Wingdings 3" pitchFamily="18" charset="2"/>
              <a:buChar char=""/>
              <a:defRPr sz="1400">
                <a:solidFill>
                  <a:schemeClr val="tx1"/>
                </a:solidFill>
                <a:latin typeface="Century Gothic" pitchFamily="34" charset="0"/>
              </a:defRPr>
            </a:lvl9pPr>
          </a:lstStyle>
          <a:p>
            <a:pPr algn="ctr">
              <a:spcBef>
                <a:spcPct val="0"/>
              </a:spcBef>
              <a:buClrTx/>
              <a:buSzTx/>
              <a:buFontTx/>
              <a:buNone/>
            </a:pPr>
            <a:r>
              <a:rPr lang="ru-RU" altLang="ru-RU" sz="2400" b="1">
                <a:latin typeface="Arial" pitchFamily="34" charset="0"/>
                <a:cs typeface="Times New Roman" pitchFamily="18" charset="0"/>
              </a:rPr>
              <a:t>Антинаркотические аккаунты</a:t>
            </a:r>
            <a:endParaRPr lang="ru-RU" altLang="ru-RU" sz="2400" b="1">
              <a:latin typeface="Arial" pitchFamily="34" charset="0"/>
            </a:endParaRPr>
          </a:p>
        </p:txBody>
      </p:sp>
      <p:pic>
        <p:nvPicPr>
          <p:cNvPr id="34830" name="Рисунок 14"/>
          <p:cNvPicPr>
            <a:picLocks noChangeAspect="1" noChangeArrowheads="1"/>
          </p:cNvPicPr>
          <p:nvPr/>
        </p:nvPicPr>
        <p:blipFill>
          <a:blip r:embed="rId8" cstate="print">
            <a:extLst>
              <a:ext uri="{28A0092B-C50C-407E-A947-70E740481C1C}">
                <a14:useLocalDpi xmlns:a14="http://schemas.microsoft.com/office/drawing/2010/main" val="0"/>
              </a:ext>
            </a:extLst>
          </a:blip>
          <a:srcRect t="10468" r="1137" b="4407"/>
          <a:stretch>
            <a:fillRect/>
          </a:stretch>
        </p:blipFill>
        <p:spPr bwMode="auto">
          <a:xfrm>
            <a:off x="6096002" y="4483101"/>
            <a:ext cx="5935663"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6138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5327" t="-4425" r="5186" b="4425"/>
          <a:stretch/>
        </p:blipFill>
        <p:spPr>
          <a:xfrm>
            <a:off x="239350" y="356659"/>
            <a:ext cx="4140721" cy="5438275"/>
          </a:xfrm>
        </p:spPr>
      </p:pic>
      <p:sp>
        <p:nvSpPr>
          <p:cNvPr id="5" name="Прямоугольник 4"/>
          <p:cNvSpPr/>
          <p:nvPr/>
        </p:nvSpPr>
        <p:spPr>
          <a:xfrm>
            <a:off x="4673600" y="356659"/>
            <a:ext cx="6763657" cy="2677656"/>
          </a:xfrm>
          <a:prstGeom prst="rect">
            <a:avLst/>
          </a:prstGeom>
        </p:spPr>
        <p:txBody>
          <a:bodyPr wrap="square" lIns="91438" tIns="45719" rIns="91438" bIns="45719">
            <a:spAutoFit/>
          </a:bodyPr>
          <a:lstStyle/>
          <a:p>
            <a:pPr algn="ctr"/>
            <a:r>
              <a:rPr lang="ru-RU" altLang="ru-RU" sz="2800" b="1" dirty="0">
                <a:solidFill>
                  <a:srgbClr val="002060"/>
                </a:solidFill>
                <a:latin typeface="Arial" panose="020B0604020202020204" pitchFamily="34" charset="0"/>
              </a:rPr>
              <a:t>На сайте: </a:t>
            </a:r>
          </a:p>
          <a:p>
            <a:pPr algn="ctr"/>
            <a:r>
              <a:rPr lang="ru-RU" altLang="ru-RU" sz="2800" b="1" dirty="0">
                <a:solidFill>
                  <a:srgbClr val="002060"/>
                </a:solidFill>
                <a:latin typeface="Arial" panose="020B0604020202020204" pitchFamily="34" charset="0"/>
              </a:rPr>
              <a:t>Прибайкалье против наркотиков </a:t>
            </a:r>
            <a:r>
              <a:rPr lang="en-US" altLang="ru-RU" sz="2800" b="1" dirty="0">
                <a:solidFill>
                  <a:srgbClr val="002060"/>
                </a:solidFill>
                <a:latin typeface="Arial" panose="020B0604020202020204" pitchFamily="34" charset="0"/>
              </a:rPr>
              <a:t>http://narkostop.irkutsk.ru/</a:t>
            </a:r>
            <a:endParaRPr lang="ru-RU" altLang="ru-RU" sz="2800" b="1" dirty="0">
              <a:solidFill>
                <a:srgbClr val="002060"/>
              </a:solidFill>
              <a:latin typeface="Arial" panose="020B0604020202020204" pitchFamily="34" charset="0"/>
            </a:endParaRPr>
          </a:p>
          <a:p>
            <a:pPr algn="ctr"/>
            <a:r>
              <a:rPr lang="ru-RU" altLang="ru-RU" sz="2800" b="1" dirty="0">
                <a:solidFill>
                  <a:srgbClr val="002060"/>
                </a:solidFill>
                <a:latin typeface="Arial" panose="020B0604020202020204" pitchFamily="34" charset="0"/>
              </a:rPr>
              <a:t>раздел «Региональная образовательная платформа </a:t>
            </a:r>
          </a:p>
          <a:p>
            <a:pPr algn="ctr"/>
            <a:endParaRPr lang="ru-RU" altLang="ru-RU" sz="2800" b="1" dirty="0">
              <a:solidFill>
                <a:srgbClr val="002060"/>
              </a:solidFill>
              <a:latin typeface="Arial" panose="020B0604020202020204" pitchFamily="34" charset="0"/>
            </a:endParaRPr>
          </a:p>
        </p:txBody>
      </p:sp>
      <p:pic>
        <p:nvPicPr>
          <p:cNvPr id="307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033" r="22605" b="4690"/>
          <a:stretch/>
        </p:blipFill>
        <p:spPr bwMode="auto">
          <a:xfrm>
            <a:off x="4461272" y="2756925"/>
            <a:ext cx="6975984" cy="366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62841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7381" y="356659"/>
            <a:ext cx="11329259" cy="850064"/>
          </a:xfrm>
        </p:spPr>
        <p:txBody>
          <a:bodyPr>
            <a:normAutofit fontScale="90000"/>
          </a:bodyPr>
          <a:lstStyle/>
          <a:p>
            <a:pPr algn="ctr">
              <a:lnSpc>
                <a:spcPct val="100000"/>
              </a:lnSpc>
            </a:pPr>
            <a:r>
              <a:rPr lang="ru-RU" sz="3700" b="1" dirty="0">
                <a:latin typeface="Arial" panose="020B0604020202020204" pitchFamily="34" charset="0"/>
                <a:cs typeface="Arial" panose="020B0604020202020204" pitchFamily="34" charset="0"/>
              </a:rPr>
              <a:t>ОГКУ ЦПН выдает  полиграфическую продукцию</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1215191"/>
            <a:ext cx="10579768" cy="5453096"/>
          </a:xfrm>
          <a:prstGeom prst="rect">
            <a:avLst/>
          </a:prstGeom>
        </p:spPr>
      </p:pic>
    </p:spTree>
    <p:extLst>
      <p:ext uri="{BB962C8B-B14F-4D97-AF65-F5344CB8AC3E}">
        <p14:creationId xmlns:p14="http://schemas.microsoft.com/office/powerpoint/2010/main" val="3446510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962" y="0"/>
            <a:ext cx="4852103" cy="685800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3609" y="0"/>
            <a:ext cx="4851185" cy="6858000"/>
          </a:xfrm>
          <a:prstGeom prst="rect">
            <a:avLst/>
          </a:prstGeom>
        </p:spPr>
      </p:pic>
    </p:spTree>
    <p:extLst>
      <p:ext uri="{BB962C8B-B14F-4D97-AF65-F5344CB8AC3E}">
        <p14:creationId xmlns:p14="http://schemas.microsoft.com/office/powerpoint/2010/main" val="1035792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5413" y="740701"/>
            <a:ext cx="10515600" cy="4351339"/>
          </a:xfrm>
        </p:spPr>
        <p:txBody>
          <a:bodyPr>
            <a:normAutofit/>
          </a:bodyPr>
          <a:lstStyle/>
          <a:p>
            <a:pPr marL="0" indent="0" algn="ctr">
              <a:buNone/>
            </a:pPr>
            <a:r>
              <a:rPr lang="ru-RU" sz="5333" b="1" dirty="0">
                <a:latin typeface="Times New Roman" panose="02020603050405020304" pitchFamily="18" charset="0"/>
                <a:cs typeface="Times New Roman" panose="02020603050405020304" pitchFamily="18" charset="0"/>
              </a:rPr>
              <a:t>О деятельности антинаркотического волонтерского движения на территории Иркутской области </a:t>
            </a:r>
            <a:br>
              <a:rPr lang="ru-RU" sz="5333" b="1" dirty="0">
                <a:latin typeface="Times New Roman" panose="02020603050405020304" pitchFamily="18" charset="0"/>
                <a:cs typeface="Times New Roman" panose="02020603050405020304" pitchFamily="18" charset="0"/>
              </a:rPr>
            </a:br>
            <a:r>
              <a:rPr lang="ru-RU" sz="5333" b="1" dirty="0">
                <a:latin typeface="Times New Roman" panose="02020603050405020304" pitchFamily="18" charset="0"/>
                <a:cs typeface="Times New Roman" panose="02020603050405020304" pitchFamily="18" charset="0"/>
              </a:rPr>
              <a:t>в 2021 году</a:t>
            </a:r>
            <a:endParaRPr lang="ru-RU" sz="5333"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754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638230" y="1325865"/>
            <a:ext cx="3684815" cy="1477328"/>
          </a:xfrm>
          <a:prstGeom prst="rect">
            <a:avLst/>
          </a:prstGeom>
          <a:noFill/>
        </p:spPr>
        <p:txBody>
          <a:bodyPr wrap="square" lIns="0" tIns="0" rIns="0" bIns="0" rtlCol="0">
            <a:spAutoFit/>
          </a:bodyPr>
          <a:lstStyle/>
          <a:p>
            <a:r>
              <a:rPr lang="ru-RU" sz="3200" dirty="0">
                <a:latin typeface="Titillium Light" charset="0"/>
                <a:ea typeface="Titillium Light" charset="0"/>
                <a:cs typeface="Titillium Light" charset="0"/>
              </a:rPr>
              <a:t>КТО ТАКИЕ ВОЛОНТЕРЫ АВД?</a:t>
            </a:r>
            <a:endParaRPr lang="en-US" sz="3200" dirty="0">
              <a:latin typeface="Titillium Light" charset="0"/>
              <a:ea typeface="Titillium Light" charset="0"/>
              <a:cs typeface="Titillium Light" charset="0"/>
            </a:endParaRPr>
          </a:p>
        </p:txBody>
      </p:sp>
      <p:sp>
        <p:nvSpPr>
          <p:cNvPr id="12" name="TextBox 11"/>
          <p:cNvSpPr txBox="1"/>
          <p:nvPr/>
        </p:nvSpPr>
        <p:spPr>
          <a:xfrm>
            <a:off x="3503712" y="4634974"/>
            <a:ext cx="3264363" cy="1477328"/>
          </a:xfrm>
          <a:prstGeom prst="rect">
            <a:avLst/>
          </a:prstGeom>
          <a:noFill/>
        </p:spPr>
        <p:txBody>
          <a:bodyPr wrap="square" lIns="0" tIns="0" rIns="91440" bIns="0" rtlCol="0">
            <a:spAutoFit/>
          </a:bodyPr>
          <a:lstStyle/>
          <a:p>
            <a:pPr>
              <a:lnSpc>
                <a:spcPct val="120000"/>
              </a:lnSpc>
            </a:pPr>
            <a:r>
              <a:rPr lang="ru-RU" sz="1600" dirty="0">
                <a:latin typeface="+mj-lt"/>
              </a:rPr>
              <a:t>По мнению психологов, наилучший эффект от профилактики достигается с участием волонтеров, организация работы по принципу «равный – равному»</a:t>
            </a:r>
            <a:endParaRPr lang="en-US" sz="1600" dirty="0">
              <a:solidFill>
                <a:schemeClr val="tx1">
                  <a:alpha val="60000"/>
                </a:schemeClr>
              </a:solidFill>
              <a:latin typeface="+mj-lt"/>
              <a:ea typeface="Titillium" charset="0"/>
              <a:cs typeface="Titillium" charset="0"/>
            </a:endParaRPr>
          </a:p>
        </p:txBody>
      </p:sp>
      <p:cxnSp>
        <p:nvCxnSpPr>
          <p:cNvPr id="13" name="Straight Connector 12"/>
          <p:cNvCxnSpPr/>
          <p:nvPr/>
        </p:nvCxnSpPr>
        <p:spPr>
          <a:xfrm>
            <a:off x="3802958" y="4546764"/>
            <a:ext cx="2198628" cy="0"/>
          </a:xfrm>
          <a:prstGeom prst="line">
            <a:avLst/>
          </a:prstGeom>
          <a:ln w="25400">
            <a:solidFill>
              <a:srgbClr val="4ED0E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537961" y="1492626"/>
            <a:ext cx="2738795" cy="196977"/>
          </a:xfrm>
          <a:prstGeom prst="rect">
            <a:avLst/>
          </a:prstGeom>
          <a:noFill/>
        </p:spPr>
        <p:txBody>
          <a:bodyPr wrap="square" lIns="0" tIns="0" rIns="0" bIns="0" rtlCol="0">
            <a:spAutoFit/>
          </a:bodyPr>
          <a:lstStyle/>
          <a:p>
            <a:pPr>
              <a:lnSpc>
                <a:spcPct val="80000"/>
              </a:lnSpc>
            </a:pPr>
            <a:r>
              <a:rPr lang="ru-RU" sz="1600" b="1" spc="200" dirty="0">
                <a:latin typeface="Titillium" charset="0"/>
                <a:ea typeface="Titillium" charset="0"/>
                <a:cs typeface="Titillium" charset="0"/>
              </a:rPr>
              <a:t>ИДЕОЛОГИ</a:t>
            </a:r>
            <a:endParaRPr lang="en-US" sz="1600" b="1" spc="200" dirty="0">
              <a:latin typeface="Titillium" charset="0"/>
              <a:ea typeface="Titillium" charset="0"/>
              <a:cs typeface="Titillium" charset="0"/>
            </a:endParaRPr>
          </a:p>
        </p:txBody>
      </p:sp>
      <p:sp>
        <p:nvSpPr>
          <p:cNvPr id="17" name="TextBox 16"/>
          <p:cNvSpPr txBox="1"/>
          <p:nvPr/>
        </p:nvSpPr>
        <p:spPr>
          <a:xfrm>
            <a:off x="7537962" y="1739172"/>
            <a:ext cx="3301447" cy="738664"/>
          </a:xfrm>
          <a:prstGeom prst="rect">
            <a:avLst/>
          </a:prstGeom>
          <a:noFill/>
        </p:spPr>
        <p:txBody>
          <a:bodyPr wrap="square" lIns="0" tIns="0" rIns="91440" bIns="0" rtlCol="0">
            <a:spAutoFit/>
          </a:bodyPr>
          <a:lstStyle/>
          <a:p>
            <a:r>
              <a:rPr lang="ru-RU" sz="1600" dirty="0">
                <a:solidFill>
                  <a:schemeClr val="bg1">
                    <a:lumMod val="50000"/>
                  </a:schemeClr>
                </a:solidFill>
                <a:latin typeface="+mj-lt"/>
              </a:rPr>
              <a:t>Формирование правильной идеологии знаний, общественного иммунитета</a:t>
            </a:r>
            <a:endParaRPr lang="en-US" sz="1600" dirty="0">
              <a:solidFill>
                <a:schemeClr val="bg1">
                  <a:lumMod val="50000"/>
                </a:schemeClr>
              </a:solidFill>
              <a:latin typeface="+mj-lt"/>
              <a:ea typeface="Titillium" charset="0"/>
              <a:cs typeface="Titillium" charset="0"/>
            </a:endParaRPr>
          </a:p>
        </p:txBody>
      </p:sp>
      <p:sp>
        <p:nvSpPr>
          <p:cNvPr id="18" name="TextBox 17"/>
          <p:cNvSpPr txBox="1"/>
          <p:nvPr/>
        </p:nvSpPr>
        <p:spPr>
          <a:xfrm>
            <a:off x="7537961" y="2714208"/>
            <a:ext cx="2801067" cy="196977"/>
          </a:xfrm>
          <a:prstGeom prst="rect">
            <a:avLst/>
          </a:prstGeom>
          <a:noFill/>
        </p:spPr>
        <p:txBody>
          <a:bodyPr wrap="square" lIns="0" tIns="0" rIns="0" bIns="0" rtlCol="0">
            <a:spAutoFit/>
          </a:bodyPr>
          <a:lstStyle/>
          <a:p>
            <a:pPr>
              <a:lnSpc>
                <a:spcPct val="80000"/>
              </a:lnSpc>
            </a:pPr>
            <a:r>
              <a:rPr lang="ru-RU" sz="1600" b="1" spc="200" dirty="0">
                <a:latin typeface="Titillium" charset="0"/>
                <a:ea typeface="Titillium" charset="0"/>
                <a:cs typeface="Titillium" charset="0"/>
              </a:rPr>
              <a:t>ГЕНЕРАТОРЫ НОВОГО</a:t>
            </a:r>
            <a:endParaRPr lang="en-US" sz="1600" b="1" spc="200" dirty="0">
              <a:latin typeface="Titillium" charset="0"/>
              <a:ea typeface="Titillium" charset="0"/>
              <a:cs typeface="Titillium" charset="0"/>
            </a:endParaRPr>
          </a:p>
        </p:txBody>
      </p:sp>
      <p:sp>
        <p:nvSpPr>
          <p:cNvPr id="19" name="TextBox 18"/>
          <p:cNvSpPr txBox="1"/>
          <p:nvPr/>
        </p:nvSpPr>
        <p:spPr>
          <a:xfrm>
            <a:off x="7565186" y="3040688"/>
            <a:ext cx="3301447" cy="984885"/>
          </a:xfrm>
          <a:prstGeom prst="rect">
            <a:avLst/>
          </a:prstGeom>
          <a:noFill/>
        </p:spPr>
        <p:txBody>
          <a:bodyPr wrap="square" lIns="0" tIns="0" rIns="91440" bIns="0" rtlCol="0">
            <a:spAutoFit/>
          </a:bodyPr>
          <a:lstStyle/>
          <a:p>
            <a:r>
              <a:rPr lang="ru-RU" sz="1600" dirty="0">
                <a:solidFill>
                  <a:schemeClr val="tx1">
                    <a:alpha val="60000"/>
                  </a:schemeClr>
                </a:solidFill>
                <a:latin typeface="+mj-lt"/>
                <a:ea typeface="Titillium" charset="0"/>
                <a:cs typeface="Titillium" charset="0"/>
              </a:rPr>
              <a:t>Кроме мыслительной деятельности подключается эмоциональная сфера, из чего рождается новое, современное</a:t>
            </a:r>
            <a:r>
              <a:rPr lang="ru-RU" sz="1467" dirty="0">
                <a:solidFill>
                  <a:schemeClr val="tx1">
                    <a:alpha val="60000"/>
                  </a:schemeClr>
                </a:solidFill>
                <a:latin typeface="+mj-lt"/>
                <a:ea typeface="Titillium" charset="0"/>
                <a:cs typeface="Titillium" charset="0"/>
              </a:rPr>
              <a:t>. </a:t>
            </a:r>
            <a:endParaRPr lang="en-US" sz="1467" dirty="0">
              <a:solidFill>
                <a:schemeClr val="tx1">
                  <a:alpha val="60000"/>
                </a:schemeClr>
              </a:solidFill>
              <a:latin typeface="+mj-lt"/>
              <a:ea typeface="Titillium" charset="0"/>
              <a:cs typeface="Titillium" charset="0"/>
            </a:endParaRPr>
          </a:p>
        </p:txBody>
      </p:sp>
      <p:sp>
        <p:nvSpPr>
          <p:cNvPr id="20" name="TextBox 19"/>
          <p:cNvSpPr txBox="1"/>
          <p:nvPr/>
        </p:nvSpPr>
        <p:spPr>
          <a:xfrm>
            <a:off x="7565186" y="4229314"/>
            <a:ext cx="3697687" cy="180627"/>
          </a:xfrm>
          <a:prstGeom prst="rect">
            <a:avLst/>
          </a:prstGeom>
          <a:noFill/>
        </p:spPr>
        <p:txBody>
          <a:bodyPr wrap="square" lIns="0" tIns="0" rIns="0" bIns="0" rtlCol="0">
            <a:spAutoFit/>
          </a:bodyPr>
          <a:lstStyle/>
          <a:p>
            <a:pPr>
              <a:lnSpc>
                <a:spcPct val="80000"/>
              </a:lnSpc>
            </a:pPr>
            <a:r>
              <a:rPr lang="ru-RU" sz="1467" b="1" spc="200" dirty="0">
                <a:latin typeface="Titillium" charset="0"/>
                <a:ea typeface="Titillium" charset="0"/>
                <a:cs typeface="Titillium" charset="0"/>
              </a:rPr>
              <a:t>ПРОВОДНИКИ ИНФОРМАЦИИ</a:t>
            </a:r>
            <a:endParaRPr lang="en-US" sz="1467" b="1" spc="200" dirty="0">
              <a:latin typeface="Titillium" charset="0"/>
              <a:ea typeface="Titillium" charset="0"/>
              <a:cs typeface="Titillium" charset="0"/>
            </a:endParaRPr>
          </a:p>
        </p:txBody>
      </p:sp>
      <p:sp>
        <p:nvSpPr>
          <p:cNvPr id="21" name="TextBox 20"/>
          <p:cNvSpPr txBox="1"/>
          <p:nvPr/>
        </p:nvSpPr>
        <p:spPr>
          <a:xfrm>
            <a:off x="7565186" y="4563631"/>
            <a:ext cx="3697687" cy="492443"/>
          </a:xfrm>
          <a:prstGeom prst="rect">
            <a:avLst/>
          </a:prstGeom>
          <a:noFill/>
        </p:spPr>
        <p:txBody>
          <a:bodyPr wrap="square" lIns="0" tIns="0" rIns="91440" bIns="0" rtlCol="0">
            <a:spAutoFit/>
          </a:bodyPr>
          <a:lstStyle/>
          <a:p>
            <a:r>
              <a:rPr lang="ru-RU" sz="1600" dirty="0">
                <a:solidFill>
                  <a:schemeClr val="bg1">
                    <a:lumMod val="50000"/>
                  </a:schemeClr>
                </a:solidFill>
                <a:latin typeface="+mj-lt"/>
              </a:rPr>
              <a:t>Возможность обмена знаниями, решениями, мнениями, взглядами.</a:t>
            </a:r>
            <a:endParaRPr lang="en-US" sz="1467" dirty="0">
              <a:solidFill>
                <a:schemeClr val="bg1">
                  <a:lumMod val="50000"/>
                </a:schemeClr>
              </a:solidFill>
              <a:latin typeface="+mj-lt"/>
              <a:ea typeface="Titillium" charset="0"/>
              <a:cs typeface="Titillium" charset="0"/>
            </a:endParaRPr>
          </a:p>
        </p:txBody>
      </p:sp>
      <p:sp>
        <p:nvSpPr>
          <p:cNvPr id="22" name="TextBox 21"/>
          <p:cNvSpPr txBox="1"/>
          <p:nvPr/>
        </p:nvSpPr>
        <p:spPr>
          <a:xfrm>
            <a:off x="7565186" y="5311607"/>
            <a:ext cx="3627591" cy="196977"/>
          </a:xfrm>
          <a:prstGeom prst="rect">
            <a:avLst/>
          </a:prstGeom>
          <a:noFill/>
        </p:spPr>
        <p:txBody>
          <a:bodyPr wrap="square" lIns="0" tIns="0" rIns="0" bIns="0" rtlCol="0">
            <a:spAutoFit/>
          </a:bodyPr>
          <a:lstStyle/>
          <a:p>
            <a:pPr>
              <a:lnSpc>
                <a:spcPct val="80000"/>
              </a:lnSpc>
            </a:pPr>
            <a:r>
              <a:rPr lang="ru-RU" sz="1600" b="1" spc="200" dirty="0">
                <a:latin typeface="Titillium" charset="0"/>
                <a:ea typeface="Titillium" charset="0"/>
                <a:cs typeface="Titillium" charset="0"/>
              </a:rPr>
              <a:t>СОЗИДАТЕЛИ</a:t>
            </a:r>
            <a:endParaRPr lang="en-US" sz="1600" b="1" spc="200" dirty="0">
              <a:latin typeface="Titillium" charset="0"/>
              <a:ea typeface="Titillium" charset="0"/>
              <a:cs typeface="Titillium" charset="0"/>
            </a:endParaRPr>
          </a:p>
        </p:txBody>
      </p:sp>
      <p:cxnSp>
        <p:nvCxnSpPr>
          <p:cNvPr id="25" name="Straight Connector 24"/>
          <p:cNvCxnSpPr/>
          <p:nvPr/>
        </p:nvCxnSpPr>
        <p:spPr>
          <a:xfrm>
            <a:off x="6988628" y="1492625"/>
            <a:ext cx="0" cy="4200603"/>
          </a:xfrm>
          <a:prstGeom prst="line">
            <a:avLst/>
          </a:prstGeom>
          <a:ln w="635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pic>
        <p:nvPicPr>
          <p:cNvPr id="4" name="Рисунок 3"/>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27" b="27"/>
          <a:stretch>
            <a:fillRect/>
          </a:stretch>
        </p:blipFill>
        <p:spPr>
          <a:xfrm>
            <a:off x="1" y="1"/>
            <a:ext cx="3361039" cy="6857999"/>
          </a:xfrm>
        </p:spPr>
      </p:pic>
    </p:spTree>
    <p:extLst>
      <p:ext uri="{BB962C8B-B14F-4D97-AF65-F5344CB8AC3E}">
        <p14:creationId xmlns:p14="http://schemas.microsoft.com/office/powerpoint/2010/main" val="29209792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D:\Раб.стол\111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0594" y="1321027"/>
            <a:ext cx="3384551"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10" descr="D:\Раб.стол\11100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2820" y="1251971"/>
            <a:ext cx="37433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2"/>
          <p:cNvSpPr>
            <a:spLocks noGrp="1"/>
          </p:cNvSpPr>
          <p:nvPr>
            <p:ph idx="1"/>
          </p:nvPr>
        </p:nvSpPr>
        <p:spPr>
          <a:xfrm>
            <a:off x="769259" y="435205"/>
            <a:ext cx="10914741" cy="1081087"/>
          </a:xfrm>
        </p:spPr>
        <p:txBody>
          <a:bodyPr>
            <a:normAutofit fontScale="92500"/>
          </a:bodyPr>
          <a:lstStyle/>
          <a:p>
            <a:pPr marL="0" indent="0" algn="just">
              <a:buNone/>
              <a:defRPr/>
            </a:pPr>
            <a:r>
              <a:rPr lang="ru-RU" sz="2400" b="1" dirty="0">
                <a:solidFill>
                  <a:srgbClr val="002060"/>
                </a:solidFill>
              </a:rPr>
              <a:t>С целью развития волонтерского антинаркотического движения распоряжением  Губернатора Иркутской области от 30 марта  2018 года № 40-р утверждена Концепция развития волонтерской антинаркотической деятельности в Иркутской области</a:t>
            </a:r>
          </a:p>
          <a:p>
            <a:pPr>
              <a:defRPr/>
            </a:pPr>
            <a:endParaRPr lang="ru-RU" dirty="0">
              <a:solidFill>
                <a:srgbClr val="002060"/>
              </a:solidFill>
            </a:endParaRPr>
          </a:p>
        </p:txBody>
      </p:sp>
    </p:spTree>
    <p:extLst>
      <p:ext uri="{BB962C8B-B14F-4D97-AF65-F5344CB8AC3E}">
        <p14:creationId xmlns:p14="http://schemas.microsoft.com/office/powerpoint/2010/main" val="2565562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5791" y="87213"/>
            <a:ext cx="10515600" cy="1325563"/>
          </a:xfrm>
        </p:spPr>
        <p:txBody>
          <a:bodyPr/>
          <a:lstStyle/>
          <a:p>
            <a:r>
              <a:rPr lang="ru-RU" b="1" dirty="0" smtClean="0">
                <a:latin typeface="Times New Roman" panose="02020603050405020304" pitchFamily="18" charset="0"/>
                <a:cs typeface="Times New Roman" panose="02020603050405020304" pitchFamily="18" charset="0"/>
              </a:rPr>
              <a:t>Необходимо</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412776"/>
            <a:ext cx="10922429" cy="4351339"/>
          </a:xfrm>
        </p:spPr>
        <p:txBody>
          <a:bodyPr>
            <a:normAutofit fontScale="92500" lnSpcReduction="20000"/>
          </a:bodyPr>
          <a:lstStyle/>
          <a:p>
            <a:pPr marL="0" indent="0" algn="just" fontAlgn="base">
              <a:buNone/>
            </a:pPr>
            <a:r>
              <a:rPr lang="ru-RU" sz="3200" dirty="0">
                <a:latin typeface="Times New Roman" panose="02020603050405020304" pitchFamily="18" charset="0"/>
                <a:cs typeface="Times New Roman" panose="02020603050405020304" pitchFamily="18" charset="0"/>
              </a:rPr>
              <a:t>1) создание условий для устойчивого и планомерного развития волонтерского антинаркотического движения в Иркутской области, способствующих формированию активной гражданской позиции и ответственности у подростков и молодежи;</a:t>
            </a:r>
          </a:p>
          <a:p>
            <a:pPr marL="0" indent="0" algn="just" fontAlgn="base">
              <a:buNone/>
            </a:pP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2) вовлечение все большего количества подростков и молодежи в антинаркотическую деятельность;</a:t>
            </a:r>
          </a:p>
          <a:p>
            <a:pPr marL="0" indent="0" algn="just" fontAlgn="base">
              <a:buNone/>
            </a:pP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200" dirty="0">
                <a:latin typeface="Times New Roman" panose="02020603050405020304" pitchFamily="18" charset="0"/>
                <a:cs typeface="Times New Roman" panose="02020603050405020304" pitchFamily="18" charset="0"/>
              </a:rPr>
              <a:t>3) повышение уровня общественной активности населения Иркутской области, вовлеченности граждан в решение социальных задач.</a:t>
            </a:r>
          </a:p>
          <a:p>
            <a:endParaRPr lang="ru-RU" dirty="0"/>
          </a:p>
        </p:txBody>
      </p:sp>
    </p:spTree>
    <p:extLst>
      <p:ext uri="{BB962C8B-B14F-4D97-AF65-F5344CB8AC3E}">
        <p14:creationId xmlns:p14="http://schemas.microsoft.com/office/powerpoint/2010/main" val="4176211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7435" y="836712"/>
            <a:ext cx="10515600" cy="1325563"/>
          </a:xfrm>
        </p:spPr>
        <p:txBody>
          <a:bodyPr>
            <a:normAutofit fontScale="90000"/>
          </a:bodyPr>
          <a:lstStyle/>
          <a:p>
            <a:pPr algn="ctr" fontAlgn="base"/>
            <a:r>
              <a:rPr lang="ru-RU" sz="2667" b="1" dirty="0">
                <a:latin typeface="Times New Roman" panose="02020603050405020304" pitchFamily="18" charset="0"/>
                <a:cs typeface="Times New Roman" panose="02020603050405020304" pitchFamily="18" charset="0"/>
              </a:rPr>
              <a:t>РЕГИОНАЛЬНЫЙ ПЛАН </a:t>
            </a:r>
            <a:r>
              <a:rPr lang="ru-RU" sz="2667" dirty="0">
                <a:latin typeface="Times New Roman" panose="02020603050405020304" pitchFamily="18" charset="0"/>
                <a:cs typeface="Times New Roman" panose="02020603050405020304" pitchFamily="18" charset="0"/>
              </a:rPr>
              <a:t/>
            </a:r>
            <a:br>
              <a:rPr lang="ru-RU" sz="2667" dirty="0">
                <a:latin typeface="Times New Roman" panose="02020603050405020304" pitchFamily="18" charset="0"/>
                <a:cs typeface="Times New Roman" panose="02020603050405020304" pitchFamily="18" charset="0"/>
              </a:rPr>
            </a:br>
            <a:r>
              <a:rPr lang="ru-RU" sz="2667" b="1" dirty="0">
                <a:latin typeface="Times New Roman" panose="02020603050405020304" pitchFamily="18" charset="0"/>
                <a:cs typeface="Times New Roman" panose="02020603050405020304" pitchFamily="18" charset="0"/>
              </a:rPr>
              <a:t>МЕРОПРИЯТИЙ ПО РАЗВИТИЮ АНТИНАРКОТИЧЕСКОГО ДВИЖЕНИЯ НА ТЕРРИТОРИИ МУНИЦИПАЛЬНЫХ ОБРАЗОВАНИЙ ИРКУТСКОЙ ОБЛАСТИ НА 2021-2023 ГОДЫ</a:t>
            </a:r>
            <a:r>
              <a:rPr lang="ru-RU" b="1" dirty="0"/>
              <a:t/>
            </a:r>
            <a:br>
              <a:rPr lang="ru-RU" b="1" dirty="0"/>
            </a:br>
            <a:r>
              <a:rPr lang="ru-RU" dirty="0"/>
              <a:t/>
            </a:r>
            <a:br>
              <a:rPr lang="ru-RU" dirty="0"/>
            </a:br>
            <a:endParaRPr lang="ru-RU" dirty="0"/>
          </a:p>
        </p:txBody>
      </p:sp>
      <p:pic>
        <p:nvPicPr>
          <p:cNvPr id="1331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2762" t="16866" r="22146" b="25954"/>
          <a:stretch/>
        </p:blipFill>
        <p:spPr bwMode="auto">
          <a:xfrm>
            <a:off x="7440149" y="1988840"/>
            <a:ext cx="4416491" cy="3918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Схема 5"/>
          <p:cNvGraphicFramePr/>
          <p:nvPr>
            <p:extLst>
              <p:ext uri="{D42A27DB-BD31-4B8C-83A1-F6EECF244321}">
                <p14:modId xmlns:p14="http://schemas.microsoft.com/office/powerpoint/2010/main" val="4063390122"/>
              </p:ext>
            </p:extLst>
          </p:nvPr>
        </p:nvGraphicFramePr>
        <p:xfrm>
          <a:off x="335360" y="1988840"/>
          <a:ext cx="6944320" cy="41284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15006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119670" y="249675"/>
            <a:ext cx="5689828" cy="1219200"/>
          </a:xfrm>
          <a:prstGeom prst="rect">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133" dirty="0"/>
              <a:t>На  региональном уровне </a:t>
            </a:r>
          </a:p>
          <a:p>
            <a:pPr algn="ctr"/>
            <a:r>
              <a:rPr lang="ru-RU" sz="2133" dirty="0"/>
              <a:t>закреплен куратор движения, из числа сотрудников ОГКУ «ЦПН»</a:t>
            </a:r>
          </a:p>
        </p:txBody>
      </p:sp>
      <p:sp>
        <p:nvSpPr>
          <p:cNvPr id="9" name="Прямоугольник с двумя скругленными противолежащими углами 8"/>
          <p:cNvSpPr/>
          <p:nvPr/>
        </p:nvSpPr>
        <p:spPr>
          <a:xfrm>
            <a:off x="4155024" y="1890967"/>
            <a:ext cx="4056317" cy="1536171"/>
          </a:xfrm>
          <a:prstGeom prst="round2Diag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667" b="1" dirty="0">
                <a:solidFill>
                  <a:srgbClr val="002060"/>
                </a:solidFill>
                <a:latin typeface="Book Antiqua" panose="02040602050305030304" pitchFamily="18" charset="0"/>
              </a:rPr>
              <a:t>Модель антинаркотического движения</a:t>
            </a:r>
          </a:p>
        </p:txBody>
      </p:sp>
      <p:sp>
        <p:nvSpPr>
          <p:cNvPr id="11" name="Прямоугольник 10"/>
          <p:cNvSpPr/>
          <p:nvPr/>
        </p:nvSpPr>
        <p:spPr>
          <a:xfrm>
            <a:off x="32599" y="1890967"/>
            <a:ext cx="3905405" cy="1385271"/>
          </a:xfrm>
          <a:prstGeom prst="rect">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133" dirty="0"/>
              <a:t>Разработана специальная программа подготовки волонтеров </a:t>
            </a:r>
          </a:p>
        </p:txBody>
      </p:sp>
      <p:sp>
        <p:nvSpPr>
          <p:cNvPr id="12" name="Прямоугольник 11"/>
          <p:cNvSpPr/>
          <p:nvPr/>
        </p:nvSpPr>
        <p:spPr>
          <a:xfrm>
            <a:off x="239349" y="3927100"/>
            <a:ext cx="4992555" cy="1219200"/>
          </a:xfrm>
          <a:prstGeom prst="rect">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133" dirty="0"/>
              <a:t>В МО  работа проводится  специалистами региональной системы  </a:t>
            </a:r>
          </a:p>
        </p:txBody>
      </p:sp>
      <p:sp>
        <p:nvSpPr>
          <p:cNvPr id="13" name="Прямоугольник 12"/>
          <p:cNvSpPr/>
          <p:nvPr/>
        </p:nvSpPr>
        <p:spPr>
          <a:xfrm>
            <a:off x="7152118" y="3892127"/>
            <a:ext cx="4800533" cy="1219200"/>
          </a:xfrm>
          <a:prstGeom prst="rect">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133" dirty="0"/>
              <a:t>В сузах, вузах  работа проводится кураторами кабинетов профилактики</a:t>
            </a:r>
          </a:p>
        </p:txBody>
      </p:sp>
      <p:sp>
        <p:nvSpPr>
          <p:cNvPr id="14" name="Прямоугольник 13"/>
          <p:cNvSpPr/>
          <p:nvPr/>
        </p:nvSpPr>
        <p:spPr>
          <a:xfrm>
            <a:off x="8428362" y="1926907"/>
            <a:ext cx="3624519" cy="1219200"/>
          </a:xfrm>
          <a:prstGeom prst="rect">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133" dirty="0"/>
              <a:t>Разработан логотип, фирменный стиль, свой Гимн движения</a:t>
            </a:r>
          </a:p>
        </p:txBody>
      </p:sp>
      <p:sp>
        <p:nvSpPr>
          <p:cNvPr id="15" name="Номер слайда 4"/>
          <p:cNvSpPr>
            <a:spLocks noGrp="1"/>
          </p:cNvSpPr>
          <p:nvPr>
            <p:ph type="sldNum" sz="quarter" idx="12"/>
          </p:nvPr>
        </p:nvSpPr>
        <p:spPr>
          <a:xfrm>
            <a:off x="11580864" y="6343057"/>
            <a:ext cx="472017" cy="37041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990575" indent="-380990">
              <a:defRPr>
                <a:solidFill>
                  <a:schemeClr val="tx1"/>
                </a:solidFill>
                <a:latin typeface="Calibri" panose="020F0502020204030204" pitchFamily="34" charset="0"/>
                <a:cs typeface="Arial" panose="020B0604020202020204" pitchFamily="34" charset="0"/>
              </a:defRPr>
            </a:lvl2pPr>
            <a:lvl3pPr marL="1523962" indent="-304792">
              <a:defRPr>
                <a:solidFill>
                  <a:schemeClr val="tx1"/>
                </a:solidFill>
                <a:latin typeface="Calibri" panose="020F0502020204030204" pitchFamily="34" charset="0"/>
                <a:cs typeface="Arial" panose="020B0604020202020204" pitchFamily="34" charset="0"/>
              </a:defRPr>
            </a:lvl3pPr>
            <a:lvl4pPr marL="2133547" indent="-304792">
              <a:defRPr>
                <a:solidFill>
                  <a:schemeClr val="tx1"/>
                </a:solidFill>
                <a:latin typeface="Calibri" panose="020F0502020204030204" pitchFamily="34" charset="0"/>
                <a:cs typeface="Arial" panose="020B0604020202020204" pitchFamily="34" charset="0"/>
              </a:defRPr>
            </a:lvl4pPr>
            <a:lvl5pPr marL="2743131" indent="-304792">
              <a:defRPr>
                <a:solidFill>
                  <a:schemeClr val="tx1"/>
                </a:solidFill>
                <a:latin typeface="Calibri" panose="020F0502020204030204" pitchFamily="34" charset="0"/>
                <a:cs typeface="Arial" panose="020B0604020202020204" pitchFamily="34" charset="0"/>
              </a:defRPr>
            </a:lvl5pPr>
            <a:lvl6pPr marL="3352716"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962301"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4571886"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5181470"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2400" dirty="0">
                <a:solidFill>
                  <a:srgbClr val="FFFFFF"/>
                </a:solidFill>
                <a:latin typeface="Arial" panose="020B0604020202020204" pitchFamily="34" charset="0"/>
              </a:rPr>
              <a:t>3</a:t>
            </a:r>
          </a:p>
        </p:txBody>
      </p:sp>
      <p:sp>
        <p:nvSpPr>
          <p:cNvPr id="17" name="Прямоугольник 16"/>
          <p:cNvSpPr/>
          <p:nvPr/>
        </p:nvSpPr>
        <p:spPr>
          <a:xfrm>
            <a:off x="4152323" y="5494273"/>
            <a:ext cx="3624519" cy="1219200"/>
          </a:xfrm>
          <a:prstGeom prst="rect">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7" dirty="0">
              <a:latin typeface="Book Antiqua" panose="02040602050305030304" pitchFamily="18" charset="0"/>
              <a:cs typeface="Times New Roman" pitchFamily="18" charset="0"/>
            </a:endParaRPr>
          </a:p>
          <a:p>
            <a:pPr algn="ctr"/>
            <a:r>
              <a:rPr lang="en-US" sz="2667" dirty="0">
                <a:latin typeface="Book Antiqua" panose="02040602050305030304" pitchFamily="18" charset="0"/>
                <a:cs typeface="Times New Roman" pitchFamily="18" charset="0"/>
              </a:rPr>
              <a:t>avd_irk</a:t>
            </a:r>
            <a:endParaRPr lang="ru-RU" sz="2667" dirty="0">
              <a:latin typeface="Book Antiqua" panose="02040602050305030304" pitchFamily="18" charset="0"/>
              <a:cs typeface="Times New Roman" pitchFamily="18" charset="0"/>
            </a:endParaRPr>
          </a:p>
          <a:p>
            <a:pPr algn="ctr"/>
            <a:endParaRPr lang="ru-RU" sz="2133" dirty="0"/>
          </a:p>
        </p:txBody>
      </p:sp>
      <p:pic>
        <p:nvPicPr>
          <p:cNvPr id="18" name="Picture 2" descr="ВК логотип на прозрачном фоне (пнг)– ВК логотип png"/>
          <p:cNvPicPr>
            <a:picLocks noChangeAspect="1" noChangeArrowheads="1"/>
          </p:cNvPicPr>
          <p:nvPr/>
        </p:nvPicPr>
        <p:blipFill>
          <a:blip r:embed="rId2" cstate="print"/>
          <a:srcRect/>
          <a:stretch>
            <a:fillRect/>
          </a:stretch>
        </p:blipFill>
        <p:spPr bwMode="auto">
          <a:xfrm>
            <a:off x="4463819" y="5599177"/>
            <a:ext cx="507648" cy="507649"/>
          </a:xfrm>
          <a:prstGeom prst="rect">
            <a:avLst/>
          </a:prstGeom>
          <a:noFill/>
        </p:spPr>
      </p:pic>
      <p:pic>
        <p:nvPicPr>
          <p:cNvPr id="19" name="Picture 4" descr="Instagram, логотип, социальной, СМИ бесплатно значок из Social Media Logos"/>
          <p:cNvPicPr>
            <a:picLocks noChangeAspect="1" noChangeArrowheads="1"/>
          </p:cNvPicPr>
          <p:nvPr/>
        </p:nvPicPr>
        <p:blipFill>
          <a:blip r:embed="rId3" cstate="print"/>
          <a:srcRect/>
          <a:stretch>
            <a:fillRect/>
          </a:stretch>
        </p:blipFill>
        <p:spPr bwMode="auto">
          <a:xfrm>
            <a:off x="4431207" y="6153074"/>
            <a:ext cx="540260" cy="540260"/>
          </a:xfrm>
          <a:prstGeom prst="rect">
            <a:avLst/>
          </a:prstGeom>
          <a:noFill/>
        </p:spPr>
      </p:pic>
    </p:spTree>
    <p:extLst>
      <p:ext uri="{BB962C8B-B14F-4D97-AF65-F5344CB8AC3E}">
        <p14:creationId xmlns:p14="http://schemas.microsoft.com/office/powerpoint/2010/main" val="3776734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66266" y="437397"/>
            <a:ext cx="8518357" cy="369332"/>
          </a:xfrm>
          <a:prstGeom prst="rect">
            <a:avLst/>
          </a:prstGeom>
          <a:noFill/>
        </p:spPr>
        <p:txBody>
          <a:bodyPr wrap="square" lIns="0" tIns="0" rIns="0" bIns="0" rtlCol="0">
            <a:spAutoFit/>
          </a:bodyPr>
          <a:lstStyle/>
          <a:p>
            <a:pPr algn="ctr"/>
            <a:r>
              <a:rPr lang="ru-RU" sz="2400" b="1" dirty="0" smtClean="0">
                <a:latin typeface="Titillium Light" charset="0"/>
                <a:ea typeface="Titillium Light" charset="0"/>
                <a:cs typeface="Titillium Light" charset="0"/>
              </a:rPr>
              <a:t>ДЛЯ ЧЕГО СОЗДАН КАБИНЕТ ПРОФИЛАКТИКИ?</a:t>
            </a:r>
            <a:endParaRPr lang="en-US" sz="2400" b="1" dirty="0">
              <a:latin typeface="Titillium Light" charset="0"/>
              <a:ea typeface="Titillium Light" charset="0"/>
              <a:cs typeface="Titillium Light" charset="0"/>
            </a:endParaRPr>
          </a:p>
        </p:txBody>
      </p:sp>
      <p:sp>
        <p:nvSpPr>
          <p:cNvPr id="12" name="TextBox 11"/>
          <p:cNvSpPr txBox="1"/>
          <p:nvPr/>
        </p:nvSpPr>
        <p:spPr>
          <a:xfrm>
            <a:off x="372980" y="1442563"/>
            <a:ext cx="6591586" cy="4062651"/>
          </a:xfrm>
          <a:prstGeom prst="rect">
            <a:avLst/>
          </a:prstGeom>
          <a:noFill/>
        </p:spPr>
        <p:txBody>
          <a:bodyPr wrap="square" lIns="0" tIns="0" rIns="91440" bIns="0" rtlCol="0">
            <a:spAutoFit/>
          </a:bodyPr>
          <a:lstStyle/>
          <a:p>
            <a:pPr algn="just">
              <a:lnSpc>
                <a:spcPct val="120000"/>
              </a:lnSpc>
            </a:pPr>
            <a:r>
              <a:rPr lang="ru-RU" sz="2800" b="1" dirty="0" smtClean="0">
                <a:solidFill>
                  <a:srgbClr val="00B0F0"/>
                </a:solidFill>
              </a:rPr>
              <a:t>Целью организации деятельности</a:t>
            </a:r>
            <a:r>
              <a:rPr lang="ru-RU" sz="2400" b="1" dirty="0" smtClean="0">
                <a:solidFill>
                  <a:srgbClr val="00B0F0"/>
                </a:solidFill>
              </a:rPr>
              <a:t> </a:t>
            </a:r>
            <a:r>
              <a:rPr lang="ru-RU" sz="2400" b="1" dirty="0" smtClean="0"/>
              <a:t>кабинетов профилактики </a:t>
            </a:r>
            <a:r>
              <a:rPr lang="ru-RU" sz="2400" b="1" dirty="0"/>
              <a:t>является создание </a:t>
            </a:r>
            <a:r>
              <a:rPr lang="ru-RU" sz="2400" b="1" dirty="0" smtClean="0"/>
              <a:t>эффективной </a:t>
            </a:r>
            <a:r>
              <a:rPr lang="ru-RU" sz="2400" b="1" dirty="0"/>
              <a:t>постоянно действующей системы наблюдения и контроля за распространением наркомании и других социально-негативных </a:t>
            </a:r>
            <a:r>
              <a:rPr lang="ru-RU" sz="2400" b="1" dirty="0" smtClean="0"/>
              <a:t>явлений, </a:t>
            </a:r>
            <a:r>
              <a:rPr lang="ru-RU" sz="2400" b="1" dirty="0"/>
              <a:t>минимизация фактов немедицинского потребления наркотических средств и психотропных веществ и участия в незаконном обороте обучающихся </a:t>
            </a:r>
            <a:endParaRPr lang="en-US" sz="2400" b="1" dirty="0">
              <a:solidFill>
                <a:schemeClr val="tx1">
                  <a:alpha val="60000"/>
                </a:schemeClr>
              </a:solidFill>
              <a:latin typeface="+mj-lt"/>
              <a:ea typeface="Titillium" charset="0"/>
              <a:cs typeface="Titillium" charset="0"/>
            </a:endParaRPr>
          </a:p>
        </p:txBody>
      </p:sp>
      <p:cxnSp>
        <p:nvCxnSpPr>
          <p:cNvPr id="13" name="Straight Connector 12"/>
          <p:cNvCxnSpPr/>
          <p:nvPr/>
        </p:nvCxnSpPr>
        <p:spPr>
          <a:xfrm flipV="1">
            <a:off x="2337565" y="986589"/>
            <a:ext cx="7143319" cy="45772"/>
          </a:xfrm>
          <a:prstGeom prst="line">
            <a:avLst/>
          </a:prstGeom>
          <a:ln w="25400">
            <a:solidFill>
              <a:srgbClr val="4ED0E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445829" y="1492624"/>
            <a:ext cx="2738794" cy="295466"/>
          </a:xfrm>
          <a:prstGeom prst="rect">
            <a:avLst/>
          </a:prstGeom>
          <a:noFill/>
        </p:spPr>
        <p:txBody>
          <a:bodyPr wrap="square" lIns="0" tIns="0" rIns="0" bIns="0" rtlCol="0">
            <a:spAutoFit/>
          </a:bodyPr>
          <a:lstStyle/>
          <a:p>
            <a:pPr>
              <a:lnSpc>
                <a:spcPct val="80000"/>
              </a:lnSpc>
            </a:pPr>
            <a:r>
              <a:rPr lang="ru-RU" sz="2400" b="1" spc="200" dirty="0" smtClean="0">
                <a:latin typeface="Titillium" charset="0"/>
                <a:ea typeface="Titillium" charset="0"/>
                <a:cs typeface="Titillium" charset="0"/>
              </a:rPr>
              <a:t>ЗАДАЧИ:</a:t>
            </a:r>
            <a:endParaRPr lang="en-US" sz="2400" b="1" spc="200" dirty="0">
              <a:latin typeface="Titillium" charset="0"/>
              <a:ea typeface="Titillium" charset="0"/>
              <a:cs typeface="Titillium" charset="0"/>
            </a:endParaRPr>
          </a:p>
        </p:txBody>
      </p:sp>
      <p:sp>
        <p:nvSpPr>
          <p:cNvPr id="17" name="TextBox 16"/>
          <p:cNvSpPr txBox="1"/>
          <p:nvPr/>
        </p:nvSpPr>
        <p:spPr>
          <a:xfrm>
            <a:off x="7445829" y="1657285"/>
            <a:ext cx="4573717" cy="1646605"/>
          </a:xfrm>
          <a:prstGeom prst="rect">
            <a:avLst/>
          </a:prstGeom>
          <a:noFill/>
        </p:spPr>
        <p:txBody>
          <a:bodyPr wrap="square" lIns="0" tIns="0" rIns="91440" bIns="0" rtlCol="0">
            <a:spAutoFit/>
          </a:bodyPr>
          <a:lstStyle/>
          <a:p>
            <a:pPr algn="just"/>
            <a:r>
              <a:rPr lang="ru-RU" sz="1700" dirty="0" smtClean="0"/>
              <a:t/>
            </a:r>
            <a:br>
              <a:rPr lang="ru-RU" sz="1700" dirty="0" smtClean="0"/>
            </a:br>
            <a:r>
              <a:rPr lang="ru-RU" i="1" dirty="0" smtClean="0"/>
              <a:t>1) принятие </a:t>
            </a:r>
            <a:r>
              <a:rPr lang="ru-RU" i="1" dirty="0"/>
              <a:t>мер, направленных на выявление обучающихся, </a:t>
            </a:r>
            <a:r>
              <a:rPr lang="ru-RU" i="1" dirty="0" smtClean="0"/>
              <a:t>употребляющих наркотические </a:t>
            </a:r>
            <a:r>
              <a:rPr lang="ru-RU" i="1" dirty="0"/>
              <a:t>средства, а также обучающихся, относящихся к «группе риска»;</a:t>
            </a:r>
            <a:endParaRPr lang="en-US" i="1" dirty="0">
              <a:solidFill>
                <a:schemeClr val="bg1">
                  <a:lumMod val="50000"/>
                </a:schemeClr>
              </a:solidFill>
              <a:latin typeface="+mj-lt"/>
              <a:ea typeface="Titillium" charset="0"/>
              <a:cs typeface="Titillium" charset="0"/>
            </a:endParaRPr>
          </a:p>
        </p:txBody>
      </p:sp>
      <p:sp>
        <p:nvSpPr>
          <p:cNvPr id="19" name="TextBox 18"/>
          <p:cNvSpPr txBox="1"/>
          <p:nvPr/>
        </p:nvSpPr>
        <p:spPr>
          <a:xfrm>
            <a:off x="7445827" y="3498237"/>
            <a:ext cx="4477467" cy="1384995"/>
          </a:xfrm>
          <a:prstGeom prst="rect">
            <a:avLst/>
          </a:prstGeom>
          <a:noFill/>
        </p:spPr>
        <p:txBody>
          <a:bodyPr wrap="square" lIns="0" tIns="0" rIns="91440" bIns="0" rtlCol="0">
            <a:spAutoFit/>
          </a:bodyPr>
          <a:lstStyle/>
          <a:p>
            <a:pPr algn="just"/>
            <a:r>
              <a:rPr lang="ru-RU" i="1" dirty="0" smtClean="0"/>
              <a:t>2) выявление </a:t>
            </a:r>
            <a:r>
              <a:rPr lang="ru-RU" i="1" dirty="0"/>
              <a:t>и принятие мер по устранению условий, способствующих возникновению и распространению наркомании и токсикомании среди обучающихся; </a:t>
            </a:r>
            <a:endParaRPr lang="en-US" i="1" dirty="0">
              <a:solidFill>
                <a:schemeClr val="tx1">
                  <a:alpha val="60000"/>
                </a:schemeClr>
              </a:solidFill>
              <a:latin typeface="+mj-lt"/>
              <a:ea typeface="Titillium" charset="0"/>
              <a:cs typeface="Titillium" charset="0"/>
            </a:endParaRPr>
          </a:p>
        </p:txBody>
      </p:sp>
      <p:sp>
        <p:nvSpPr>
          <p:cNvPr id="21" name="TextBox 20"/>
          <p:cNvSpPr txBox="1"/>
          <p:nvPr/>
        </p:nvSpPr>
        <p:spPr>
          <a:xfrm>
            <a:off x="7445827" y="4883232"/>
            <a:ext cx="4477467" cy="1384995"/>
          </a:xfrm>
          <a:prstGeom prst="rect">
            <a:avLst/>
          </a:prstGeom>
          <a:noFill/>
        </p:spPr>
        <p:txBody>
          <a:bodyPr wrap="square" lIns="0" tIns="0" rIns="91440" bIns="0" rtlCol="0">
            <a:spAutoFit/>
          </a:bodyPr>
          <a:lstStyle/>
          <a:p>
            <a:pPr algn="just"/>
            <a:r>
              <a:rPr lang="ru-RU" i="1" dirty="0" smtClean="0"/>
              <a:t/>
            </a:r>
            <a:br>
              <a:rPr lang="ru-RU" i="1" dirty="0" smtClean="0"/>
            </a:br>
            <a:r>
              <a:rPr lang="ru-RU" i="1" dirty="0" smtClean="0"/>
              <a:t>3) организация </a:t>
            </a:r>
            <a:r>
              <a:rPr lang="ru-RU" i="1" dirty="0"/>
              <a:t>и проведение информационно-просветительской работы профилактического характера среди </a:t>
            </a:r>
            <a:r>
              <a:rPr lang="ru-RU" i="1" dirty="0" smtClean="0"/>
              <a:t>обучающихся</a:t>
            </a:r>
            <a:endParaRPr lang="en-US" i="1" dirty="0">
              <a:solidFill>
                <a:schemeClr val="bg1">
                  <a:lumMod val="50000"/>
                </a:schemeClr>
              </a:solidFill>
              <a:latin typeface="+mj-lt"/>
              <a:ea typeface="Titillium" charset="0"/>
              <a:cs typeface="Titillium" charset="0"/>
            </a:endParaRPr>
          </a:p>
        </p:txBody>
      </p:sp>
      <p:cxnSp>
        <p:nvCxnSpPr>
          <p:cNvPr id="25" name="Straight Connector 24"/>
          <p:cNvCxnSpPr/>
          <p:nvPr/>
        </p:nvCxnSpPr>
        <p:spPr>
          <a:xfrm>
            <a:off x="7060818" y="1336654"/>
            <a:ext cx="0" cy="4200603"/>
          </a:xfrm>
          <a:prstGeom prst="line">
            <a:avLst/>
          </a:prstGeom>
          <a:ln w="635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8961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495550" y="164638"/>
            <a:ext cx="10941181" cy="1632181"/>
          </a:xfrm>
        </p:spPr>
        <p:txBody>
          <a:bodyPr>
            <a:normAutofit/>
          </a:bodyPr>
          <a:lstStyle/>
          <a:p>
            <a:pPr algn="ctr">
              <a:spcBef>
                <a:spcPts val="0"/>
              </a:spcBef>
            </a:pPr>
            <a:r>
              <a:rPr lang="ru-RU" sz="3200" b="1" dirty="0"/>
              <a:t>ОСНОВНЫЕ НАПРАВЛЕНИЯ ВОЛОНТЕРСКОЙ АНТИНАРКОТИЧЕСКОЙ ДЕЯТЕЛЬНОСТИ </a:t>
            </a:r>
          </a:p>
        </p:txBody>
      </p:sp>
      <p:sp>
        <p:nvSpPr>
          <p:cNvPr id="13" name="Номер слайда 4"/>
          <p:cNvSpPr>
            <a:spLocks noGrp="1"/>
          </p:cNvSpPr>
          <p:nvPr>
            <p:ph type="sldNum" sz="quarter" idx="12"/>
          </p:nvPr>
        </p:nvSpPr>
        <p:spPr>
          <a:xfrm>
            <a:off x="11580864" y="6343057"/>
            <a:ext cx="472017" cy="37041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990575" indent="-380990">
              <a:defRPr>
                <a:solidFill>
                  <a:schemeClr val="tx1"/>
                </a:solidFill>
                <a:latin typeface="Calibri" panose="020F0502020204030204" pitchFamily="34" charset="0"/>
                <a:cs typeface="Arial" panose="020B0604020202020204" pitchFamily="34" charset="0"/>
              </a:defRPr>
            </a:lvl2pPr>
            <a:lvl3pPr marL="1523962" indent="-304792">
              <a:defRPr>
                <a:solidFill>
                  <a:schemeClr val="tx1"/>
                </a:solidFill>
                <a:latin typeface="Calibri" panose="020F0502020204030204" pitchFamily="34" charset="0"/>
                <a:cs typeface="Arial" panose="020B0604020202020204" pitchFamily="34" charset="0"/>
              </a:defRPr>
            </a:lvl3pPr>
            <a:lvl4pPr marL="2133547" indent="-304792">
              <a:defRPr>
                <a:solidFill>
                  <a:schemeClr val="tx1"/>
                </a:solidFill>
                <a:latin typeface="Calibri" panose="020F0502020204030204" pitchFamily="34" charset="0"/>
                <a:cs typeface="Arial" panose="020B0604020202020204" pitchFamily="34" charset="0"/>
              </a:defRPr>
            </a:lvl4pPr>
            <a:lvl5pPr marL="2743131" indent="-304792">
              <a:defRPr>
                <a:solidFill>
                  <a:schemeClr val="tx1"/>
                </a:solidFill>
                <a:latin typeface="Calibri" panose="020F0502020204030204" pitchFamily="34" charset="0"/>
                <a:cs typeface="Arial" panose="020B0604020202020204" pitchFamily="34" charset="0"/>
              </a:defRPr>
            </a:lvl5pPr>
            <a:lvl6pPr marL="3352716"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962301"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4571886"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5181470" indent="-3047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2400" dirty="0">
                <a:solidFill>
                  <a:srgbClr val="FFFFFF"/>
                </a:solidFill>
                <a:latin typeface="Arial" panose="020B0604020202020204" pitchFamily="34" charset="0"/>
              </a:rPr>
              <a:t>2</a:t>
            </a:r>
          </a:p>
        </p:txBody>
      </p:sp>
      <p:graphicFrame>
        <p:nvGraphicFramePr>
          <p:cNvPr id="3" name="Схема 2"/>
          <p:cNvGraphicFramePr/>
          <p:nvPr>
            <p:extLst/>
          </p:nvPr>
        </p:nvGraphicFramePr>
        <p:xfrm>
          <a:off x="31949" y="117274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Схема 8"/>
          <p:cNvGraphicFramePr/>
          <p:nvPr>
            <p:extLst/>
          </p:nvPr>
        </p:nvGraphicFramePr>
        <p:xfrm>
          <a:off x="335360" y="1316766"/>
          <a:ext cx="10797960" cy="53967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Текст 3"/>
          <p:cNvSpPr txBox="1">
            <a:spLocks/>
          </p:cNvSpPr>
          <p:nvPr/>
        </p:nvSpPr>
        <p:spPr>
          <a:xfrm>
            <a:off x="8400256" y="1604798"/>
            <a:ext cx="3622277" cy="3947343"/>
          </a:xfrm>
          <a:prstGeom prst="rect">
            <a:avLst/>
          </a:prstGeom>
        </p:spPr>
        <p:txBody>
          <a:bodyPr vert="horz" lIns="91440" tIns="45720" rIns="91440" bIns="45720" rtlCol="0">
            <a:noAutofit/>
          </a:bodyPr>
          <a:lstStyle>
            <a:lvl1pPr marL="0" indent="0" algn="l" defTabSz="342900" rtl="0" eaLnBrk="1" latinLnBrk="0" hangingPunct="1">
              <a:spcBef>
                <a:spcPts val="750"/>
              </a:spcBef>
              <a:spcAft>
                <a:spcPts val="0"/>
              </a:spcAft>
              <a:buClr>
                <a:schemeClr val="accent1"/>
              </a:buClr>
              <a:buSzPct val="80000"/>
              <a:buFont typeface="Wingdings 3" charset="2"/>
              <a:buNone/>
              <a:defRPr sz="1100" b="0" i="0" kern="1200">
                <a:solidFill>
                  <a:schemeClr val="tx1"/>
                </a:solidFill>
                <a:latin typeface="+mj-lt"/>
                <a:ea typeface="+mj-ea"/>
                <a:cs typeface="+mj-cs"/>
              </a:defRPr>
            </a:lvl1pPr>
            <a:lvl2pPr marL="342900" indent="0" algn="l" defTabSz="342900" rtl="0" eaLnBrk="1" latinLnBrk="0" hangingPunct="1">
              <a:spcBef>
                <a:spcPts val="750"/>
              </a:spcBef>
              <a:spcAft>
                <a:spcPts val="0"/>
              </a:spcAft>
              <a:buClr>
                <a:schemeClr val="accent1"/>
              </a:buClr>
              <a:buSzPct val="80000"/>
              <a:buFont typeface="Wingdings 3" charset="2"/>
              <a:buNone/>
              <a:defRPr sz="900" b="0" i="0" kern="1200">
                <a:solidFill>
                  <a:schemeClr val="tx1"/>
                </a:solidFill>
                <a:latin typeface="+mj-lt"/>
                <a:ea typeface="+mj-ea"/>
                <a:cs typeface="+mj-cs"/>
              </a:defRPr>
            </a:lvl2pPr>
            <a:lvl3pPr marL="685800" indent="0" algn="l" defTabSz="342900" rtl="0" eaLnBrk="1" latinLnBrk="0" hangingPunct="1">
              <a:spcBef>
                <a:spcPts val="750"/>
              </a:spcBef>
              <a:spcAft>
                <a:spcPts val="0"/>
              </a:spcAft>
              <a:buClr>
                <a:schemeClr val="accent1"/>
              </a:buClr>
              <a:buSzPct val="80000"/>
              <a:buFont typeface="Wingdings 3" charset="2"/>
              <a:buNone/>
              <a:defRPr sz="800" b="0" i="0" kern="1200">
                <a:solidFill>
                  <a:schemeClr val="tx1"/>
                </a:solidFill>
                <a:latin typeface="+mj-lt"/>
                <a:ea typeface="+mj-ea"/>
                <a:cs typeface="+mj-cs"/>
              </a:defRPr>
            </a:lvl3pPr>
            <a:lvl4pPr marL="1028700" indent="0" algn="l" defTabSz="342900" rtl="0" eaLnBrk="1" latinLnBrk="0" hangingPunct="1">
              <a:spcBef>
                <a:spcPts val="750"/>
              </a:spcBef>
              <a:spcAft>
                <a:spcPts val="0"/>
              </a:spcAft>
              <a:buClr>
                <a:schemeClr val="accent1"/>
              </a:buClr>
              <a:buSzPct val="80000"/>
              <a:buFont typeface="Wingdings 3" charset="2"/>
              <a:buNone/>
              <a:defRPr sz="700" b="0" i="0" kern="1200">
                <a:solidFill>
                  <a:schemeClr val="tx1"/>
                </a:solidFill>
                <a:latin typeface="+mj-lt"/>
                <a:ea typeface="+mj-ea"/>
                <a:cs typeface="+mj-cs"/>
              </a:defRPr>
            </a:lvl4pPr>
            <a:lvl5pPr marL="1371600" indent="0" algn="l" defTabSz="342900" rtl="0" eaLnBrk="1" latinLnBrk="0" hangingPunct="1">
              <a:spcBef>
                <a:spcPts val="750"/>
              </a:spcBef>
              <a:spcAft>
                <a:spcPts val="0"/>
              </a:spcAft>
              <a:buClr>
                <a:schemeClr val="accent1"/>
              </a:buClr>
              <a:buSzPct val="80000"/>
              <a:buFont typeface="Wingdings 3" charset="2"/>
              <a:buNone/>
              <a:defRPr sz="700" b="0" i="0" kern="1200">
                <a:solidFill>
                  <a:schemeClr val="tx1"/>
                </a:solidFill>
                <a:latin typeface="+mj-lt"/>
                <a:ea typeface="+mj-ea"/>
                <a:cs typeface="+mj-cs"/>
              </a:defRPr>
            </a:lvl5pPr>
            <a:lvl6pPr marL="1714500" indent="0" algn="l" defTabSz="342900" rtl="0" eaLnBrk="1" latinLnBrk="0" hangingPunct="1">
              <a:spcBef>
                <a:spcPts val="750"/>
              </a:spcBef>
              <a:spcAft>
                <a:spcPts val="0"/>
              </a:spcAft>
              <a:buClr>
                <a:schemeClr val="accent1"/>
              </a:buClr>
              <a:buSzPct val="80000"/>
              <a:buFont typeface="Wingdings 3" charset="2"/>
              <a:buNone/>
              <a:defRPr sz="700" b="0" i="0" kern="1200">
                <a:solidFill>
                  <a:schemeClr val="tx1"/>
                </a:solidFill>
                <a:latin typeface="+mj-lt"/>
                <a:ea typeface="+mj-ea"/>
                <a:cs typeface="+mj-cs"/>
              </a:defRPr>
            </a:lvl6pPr>
            <a:lvl7pPr marL="2057400" indent="0" algn="l" defTabSz="342900" rtl="0" eaLnBrk="1" latinLnBrk="0" hangingPunct="1">
              <a:spcBef>
                <a:spcPts val="750"/>
              </a:spcBef>
              <a:spcAft>
                <a:spcPts val="0"/>
              </a:spcAft>
              <a:buClr>
                <a:schemeClr val="accent1"/>
              </a:buClr>
              <a:buSzPct val="80000"/>
              <a:buFont typeface="Wingdings 3" charset="2"/>
              <a:buNone/>
              <a:defRPr sz="700" b="0" i="0" kern="1200">
                <a:solidFill>
                  <a:schemeClr val="tx1"/>
                </a:solidFill>
                <a:latin typeface="+mj-lt"/>
                <a:ea typeface="+mj-ea"/>
                <a:cs typeface="+mj-cs"/>
              </a:defRPr>
            </a:lvl7pPr>
            <a:lvl8pPr marL="2400300" indent="0" algn="l" defTabSz="342900" rtl="0" eaLnBrk="1" latinLnBrk="0" hangingPunct="1">
              <a:spcBef>
                <a:spcPts val="750"/>
              </a:spcBef>
              <a:spcAft>
                <a:spcPts val="0"/>
              </a:spcAft>
              <a:buClr>
                <a:schemeClr val="accent1"/>
              </a:buClr>
              <a:buSzPct val="80000"/>
              <a:buFont typeface="Wingdings 3" charset="2"/>
              <a:buNone/>
              <a:defRPr sz="700" b="0" i="0" kern="1200">
                <a:solidFill>
                  <a:schemeClr val="tx1"/>
                </a:solidFill>
                <a:latin typeface="+mj-lt"/>
                <a:ea typeface="+mj-ea"/>
                <a:cs typeface="+mj-cs"/>
              </a:defRPr>
            </a:lvl8pPr>
            <a:lvl9pPr marL="2743200" indent="0" algn="l" defTabSz="342900" rtl="0" eaLnBrk="1" latinLnBrk="0" hangingPunct="1">
              <a:spcBef>
                <a:spcPts val="750"/>
              </a:spcBef>
              <a:spcAft>
                <a:spcPts val="0"/>
              </a:spcAft>
              <a:buClr>
                <a:schemeClr val="accent1"/>
              </a:buClr>
              <a:buSzPct val="80000"/>
              <a:buFont typeface="Wingdings 3" charset="2"/>
              <a:buNone/>
              <a:defRPr sz="700" b="0" i="0" kern="1200">
                <a:solidFill>
                  <a:schemeClr val="tx1"/>
                </a:solidFill>
                <a:latin typeface="+mj-lt"/>
                <a:ea typeface="+mj-ea"/>
                <a:cs typeface="+mj-cs"/>
              </a:defRPr>
            </a:lvl9pPr>
          </a:lstStyle>
          <a:p>
            <a:pPr algn="ctr">
              <a:spcBef>
                <a:spcPts val="0"/>
              </a:spcBef>
            </a:pPr>
            <a:endParaRPr lang="ru-RU" sz="2133" b="1" dirty="0">
              <a:latin typeface="Book Antiqua" panose="02040602050305030304" pitchFamily="18" charset="0"/>
            </a:endParaRPr>
          </a:p>
        </p:txBody>
      </p:sp>
    </p:spTree>
    <p:extLst>
      <p:ext uri="{BB962C8B-B14F-4D97-AF65-F5344CB8AC3E}">
        <p14:creationId xmlns:p14="http://schemas.microsoft.com/office/powerpoint/2010/main" val="505845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58429" y="1412777"/>
            <a:ext cx="3358179" cy="943976"/>
          </a:xfrm>
          <a:prstGeom prst="rect">
            <a:avLst/>
          </a:prstGeom>
          <a:noFill/>
        </p:spPr>
        <p:txBody>
          <a:bodyPr wrap="square" lIns="0" tIns="0" rIns="0" bIns="0" rtlCol="0">
            <a:spAutoFit/>
          </a:bodyPr>
          <a:lstStyle/>
          <a:p>
            <a:pPr algn="ctr" defTabSz="538669">
              <a:defRPr/>
            </a:pPr>
            <a:r>
              <a:rPr lang="ru-RU" sz="3067" dirty="0"/>
              <a:t>«Школа подготовки волонтеров АВД»</a:t>
            </a:r>
          </a:p>
        </p:txBody>
      </p:sp>
      <p:cxnSp>
        <p:nvCxnSpPr>
          <p:cNvPr id="13" name="Straight Connector 12"/>
          <p:cNvCxnSpPr/>
          <p:nvPr/>
        </p:nvCxnSpPr>
        <p:spPr>
          <a:xfrm>
            <a:off x="4453780" y="3327909"/>
            <a:ext cx="2715987" cy="28903"/>
          </a:xfrm>
          <a:prstGeom prst="line">
            <a:avLst/>
          </a:prstGeom>
          <a:ln w="25400">
            <a:solidFill>
              <a:srgbClr val="4ED0E2"/>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886738" y="604546"/>
            <a:ext cx="2122887" cy="246221"/>
          </a:xfrm>
          <a:prstGeom prst="rect">
            <a:avLst/>
          </a:prstGeom>
          <a:noFill/>
        </p:spPr>
        <p:txBody>
          <a:bodyPr wrap="square" lIns="0" tIns="0" rIns="0" bIns="0" rtlCol="0">
            <a:spAutoFit/>
          </a:bodyPr>
          <a:lstStyle/>
          <a:p>
            <a:pPr>
              <a:lnSpc>
                <a:spcPct val="80000"/>
              </a:lnSpc>
            </a:pPr>
            <a:r>
              <a:rPr lang="ru-RU" sz="2000" b="1" spc="200" dirty="0">
                <a:latin typeface="Titillium" charset="0"/>
                <a:ea typeface="Titillium" charset="0"/>
                <a:cs typeface="Titillium" charset="0"/>
              </a:rPr>
              <a:t>ОБУЧЕНИЕ</a:t>
            </a:r>
            <a:endParaRPr lang="en-US" sz="2000" b="1" spc="200" dirty="0">
              <a:latin typeface="Titillium" charset="0"/>
              <a:ea typeface="Titillium" charset="0"/>
              <a:cs typeface="Titillium" charset="0"/>
            </a:endParaRPr>
          </a:p>
        </p:txBody>
      </p:sp>
      <p:sp>
        <p:nvSpPr>
          <p:cNvPr id="17" name="TextBox 16"/>
          <p:cNvSpPr txBox="1"/>
          <p:nvPr/>
        </p:nvSpPr>
        <p:spPr>
          <a:xfrm>
            <a:off x="7909418" y="1256689"/>
            <a:ext cx="3301447" cy="984885"/>
          </a:xfrm>
          <a:prstGeom prst="rect">
            <a:avLst/>
          </a:prstGeom>
          <a:noFill/>
        </p:spPr>
        <p:txBody>
          <a:bodyPr wrap="square" lIns="0" tIns="0" rIns="91440" bIns="0" rtlCol="0">
            <a:spAutoFit/>
          </a:bodyPr>
          <a:lstStyle/>
          <a:p>
            <a:pPr algn="just"/>
            <a:r>
              <a:rPr lang="ru-RU" sz="1600" b="1" dirty="0">
                <a:solidFill>
                  <a:srgbClr val="666666"/>
                </a:solidFill>
                <a:latin typeface="+mj-lt"/>
              </a:rPr>
              <a:t>Специальная программа подготовки волонтеров в сфере профилактики</a:t>
            </a:r>
            <a:r>
              <a:rPr lang="ru-RU" sz="1600" dirty="0">
                <a:solidFill>
                  <a:srgbClr val="666666"/>
                </a:solidFill>
                <a:latin typeface="+mj-lt"/>
              </a:rPr>
              <a:t>: «То, что нужно знать», «То, что нужно уметь».</a:t>
            </a:r>
            <a:endParaRPr lang="en-US" sz="1600" dirty="0">
              <a:solidFill>
                <a:srgbClr val="666666"/>
              </a:solidFill>
              <a:latin typeface="+mj-lt"/>
              <a:ea typeface="Titillium" charset="0"/>
              <a:cs typeface="Titillium" charset="0"/>
            </a:endParaRPr>
          </a:p>
        </p:txBody>
      </p:sp>
      <p:sp>
        <p:nvSpPr>
          <p:cNvPr id="18" name="TextBox 17"/>
          <p:cNvSpPr txBox="1"/>
          <p:nvPr/>
        </p:nvSpPr>
        <p:spPr>
          <a:xfrm>
            <a:off x="7914276" y="2515285"/>
            <a:ext cx="3432725" cy="393954"/>
          </a:xfrm>
          <a:prstGeom prst="rect">
            <a:avLst/>
          </a:prstGeom>
          <a:noFill/>
        </p:spPr>
        <p:txBody>
          <a:bodyPr wrap="square" lIns="0" tIns="0" rIns="0" bIns="0" rtlCol="0">
            <a:spAutoFit/>
          </a:bodyPr>
          <a:lstStyle/>
          <a:p>
            <a:pPr>
              <a:lnSpc>
                <a:spcPct val="80000"/>
              </a:lnSpc>
            </a:pPr>
            <a:r>
              <a:rPr lang="ru-RU" sz="1600" b="1" spc="200" dirty="0">
                <a:latin typeface="Titillium" charset="0"/>
                <a:ea typeface="Titillium" charset="0"/>
                <a:cs typeface="Titillium" charset="0"/>
              </a:rPr>
              <a:t>Выполнение зачетного задания</a:t>
            </a:r>
            <a:endParaRPr lang="en-US" sz="1600" b="1" spc="200" dirty="0">
              <a:latin typeface="Titillium" charset="0"/>
              <a:ea typeface="Titillium" charset="0"/>
              <a:cs typeface="Titillium" charset="0"/>
            </a:endParaRPr>
          </a:p>
        </p:txBody>
      </p:sp>
      <p:sp>
        <p:nvSpPr>
          <p:cNvPr id="19" name="TextBox 18"/>
          <p:cNvSpPr txBox="1"/>
          <p:nvPr/>
        </p:nvSpPr>
        <p:spPr>
          <a:xfrm>
            <a:off x="7909419" y="3025668"/>
            <a:ext cx="3371944" cy="492443"/>
          </a:xfrm>
          <a:prstGeom prst="rect">
            <a:avLst/>
          </a:prstGeom>
          <a:noFill/>
        </p:spPr>
        <p:txBody>
          <a:bodyPr wrap="square" lIns="0" tIns="0" rIns="91440" bIns="0" rtlCol="0">
            <a:spAutoFit/>
          </a:bodyPr>
          <a:lstStyle/>
          <a:p>
            <a:r>
              <a:rPr lang="ru-RU" sz="1600" dirty="0">
                <a:solidFill>
                  <a:srgbClr val="666666"/>
                </a:solidFill>
                <a:latin typeface="+mj-lt"/>
                <a:ea typeface="Titillium" charset="0"/>
                <a:cs typeface="Titillium" charset="0"/>
              </a:rPr>
              <a:t>Получение сертификата инструктора, личной книжки волонтера</a:t>
            </a:r>
            <a:endParaRPr lang="en-US" sz="1600" dirty="0">
              <a:solidFill>
                <a:srgbClr val="666666"/>
              </a:solidFill>
              <a:latin typeface="+mj-lt"/>
              <a:ea typeface="Titillium" charset="0"/>
              <a:cs typeface="Titillium" charset="0"/>
            </a:endParaRPr>
          </a:p>
        </p:txBody>
      </p:sp>
      <p:sp>
        <p:nvSpPr>
          <p:cNvPr id="20" name="TextBox 19"/>
          <p:cNvSpPr txBox="1"/>
          <p:nvPr/>
        </p:nvSpPr>
        <p:spPr>
          <a:xfrm>
            <a:off x="7886739" y="3818121"/>
            <a:ext cx="3394624" cy="196977"/>
          </a:xfrm>
          <a:prstGeom prst="rect">
            <a:avLst/>
          </a:prstGeom>
          <a:noFill/>
        </p:spPr>
        <p:txBody>
          <a:bodyPr wrap="square" lIns="0" tIns="0" rIns="0" bIns="0" rtlCol="0">
            <a:spAutoFit/>
          </a:bodyPr>
          <a:lstStyle/>
          <a:p>
            <a:pPr>
              <a:lnSpc>
                <a:spcPct val="80000"/>
              </a:lnSpc>
            </a:pPr>
            <a:r>
              <a:rPr lang="ru-RU" sz="1600" b="1" spc="200" dirty="0">
                <a:latin typeface="Titillium" charset="0"/>
                <a:ea typeface="Titillium" charset="0"/>
                <a:cs typeface="Titillium" charset="0"/>
              </a:rPr>
              <a:t>Длительность обучения</a:t>
            </a:r>
            <a:endParaRPr lang="en-US" sz="1600" b="1" spc="200" dirty="0">
              <a:latin typeface="Titillium" charset="0"/>
              <a:ea typeface="Titillium" charset="0"/>
              <a:cs typeface="Titillium" charset="0"/>
            </a:endParaRPr>
          </a:p>
        </p:txBody>
      </p:sp>
      <p:sp>
        <p:nvSpPr>
          <p:cNvPr id="21" name="TextBox 20"/>
          <p:cNvSpPr txBox="1"/>
          <p:nvPr/>
        </p:nvSpPr>
        <p:spPr>
          <a:xfrm>
            <a:off x="7909418" y="4139536"/>
            <a:ext cx="3697687" cy="492443"/>
          </a:xfrm>
          <a:prstGeom prst="rect">
            <a:avLst/>
          </a:prstGeom>
          <a:noFill/>
        </p:spPr>
        <p:txBody>
          <a:bodyPr wrap="square" lIns="0" tIns="0" rIns="91440" bIns="0" rtlCol="0">
            <a:spAutoFit/>
          </a:bodyPr>
          <a:lstStyle/>
          <a:p>
            <a:r>
              <a:rPr lang="ru-RU" sz="1600" dirty="0">
                <a:solidFill>
                  <a:srgbClr val="666666"/>
                </a:solidFill>
                <a:latin typeface="+mj-lt"/>
              </a:rPr>
              <a:t>3 дня по 3 часа (город Иркутск) или 2 полных дня (выездная Школа)</a:t>
            </a:r>
            <a:endParaRPr lang="en-US" sz="1600" dirty="0">
              <a:solidFill>
                <a:srgbClr val="666666"/>
              </a:solidFill>
              <a:latin typeface="+mj-lt"/>
              <a:ea typeface="Titillium" charset="0"/>
              <a:cs typeface="Titillium" charset="0"/>
            </a:endParaRPr>
          </a:p>
        </p:txBody>
      </p:sp>
      <p:sp>
        <p:nvSpPr>
          <p:cNvPr id="22" name="TextBox 21"/>
          <p:cNvSpPr txBox="1"/>
          <p:nvPr/>
        </p:nvSpPr>
        <p:spPr>
          <a:xfrm>
            <a:off x="7886737" y="4751840"/>
            <a:ext cx="2801067" cy="196977"/>
          </a:xfrm>
          <a:prstGeom prst="rect">
            <a:avLst/>
          </a:prstGeom>
          <a:noFill/>
        </p:spPr>
        <p:txBody>
          <a:bodyPr wrap="square" lIns="0" tIns="0" rIns="0" bIns="0" rtlCol="0">
            <a:spAutoFit/>
          </a:bodyPr>
          <a:lstStyle/>
          <a:p>
            <a:pPr>
              <a:lnSpc>
                <a:spcPct val="80000"/>
              </a:lnSpc>
            </a:pPr>
            <a:r>
              <a:rPr lang="ru-RU" sz="1600" b="1" spc="200" dirty="0">
                <a:latin typeface="Titillium" charset="0"/>
                <a:ea typeface="Titillium" charset="0"/>
                <a:cs typeface="Titillium" charset="0"/>
              </a:rPr>
              <a:t>Онлайн-площадка  </a:t>
            </a:r>
            <a:endParaRPr lang="en-US" sz="1600" b="1" spc="200" dirty="0">
              <a:latin typeface="Titillium" charset="0"/>
              <a:ea typeface="Titillium" charset="0"/>
              <a:cs typeface="Titillium" charset="0"/>
            </a:endParaRPr>
          </a:p>
        </p:txBody>
      </p:sp>
      <p:sp>
        <p:nvSpPr>
          <p:cNvPr id="23" name="TextBox 22"/>
          <p:cNvSpPr txBox="1"/>
          <p:nvPr/>
        </p:nvSpPr>
        <p:spPr>
          <a:xfrm>
            <a:off x="7902985" y="5037901"/>
            <a:ext cx="3948120" cy="738664"/>
          </a:xfrm>
          <a:prstGeom prst="rect">
            <a:avLst/>
          </a:prstGeom>
          <a:noFill/>
        </p:spPr>
        <p:txBody>
          <a:bodyPr wrap="square" lIns="0" tIns="0" rIns="91440" bIns="0" rtlCol="0">
            <a:spAutoFit/>
          </a:bodyPr>
          <a:lstStyle/>
          <a:p>
            <a:r>
              <a:rPr lang="ru-RU" sz="1600" dirty="0">
                <a:solidFill>
                  <a:schemeClr val="tx1">
                    <a:lumMod val="75000"/>
                    <a:lumOff val="25000"/>
                  </a:schemeClr>
                </a:solidFill>
                <a:latin typeface="+mj-lt"/>
                <a:ea typeface="Titillium" charset="0"/>
                <a:cs typeface="Titillium" charset="0"/>
              </a:rPr>
              <a:t>Для координации деятельности волонтеров и оказания им методической помощи созданы аккаунты  </a:t>
            </a:r>
            <a:r>
              <a:rPr lang="en-US" sz="1600" b="1" dirty="0">
                <a:solidFill>
                  <a:schemeClr val="tx1">
                    <a:lumMod val="75000"/>
                    <a:lumOff val="25000"/>
                  </a:schemeClr>
                </a:solidFill>
                <a:latin typeface="+mj-lt"/>
                <a:ea typeface="Titillium" charset="0"/>
                <a:cs typeface="Titillium" charset="0"/>
              </a:rPr>
              <a:t>avd_irk</a:t>
            </a:r>
          </a:p>
        </p:txBody>
      </p:sp>
      <p:cxnSp>
        <p:nvCxnSpPr>
          <p:cNvPr id="25" name="Straight Connector 24"/>
          <p:cNvCxnSpPr/>
          <p:nvPr/>
        </p:nvCxnSpPr>
        <p:spPr>
          <a:xfrm flipH="1">
            <a:off x="7397702" y="794084"/>
            <a:ext cx="37815" cy="5125453"/>
          </a:xfrm>
          <a:prstGeom prst="line">
            <a:avLst/>
          </a:prstGeom>
          <a:ln w="635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pic>
        <p:nvPicPr>
          <p:cNvPr id="6" name="Рисунок 5"/>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37521" t="5614" r="16036" b="180"/>
          <a:stretch/>
        </p:blipFill>
        <p:spPr>
          <a:xfrm>
            <a:off x="1" y="0"/>
            <a:ext cx="4084920" cy="6858000"/>
          </a:xfrm>
        </p:spPr>
      </p:pic>
      <p:pic>
        <p:nvPicPr>
          <p:cNvPr id="27" name="Picture 2" descr="Иконка instagram - Png картинки и иконки без фона"/>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2372" y="5919537"/>
            <a:ext cx="672851" cy="67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 descr="Значок вк (вконтакте) в png формате"/>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28377" y="5847395"/>
            <a:ext cx="767015" cy="76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 descr="Значок телеграмма - Png картинки и иконки без фон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58261" y="5864192"/>
            <a:ext cx="810571" cy="81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9152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802744" y="419069"/>
            <a:ext cx="7541819" cy="3857531"/>
          </a:xfrm>
          <a:prstGeom prst="rect">
            <a:avLst/>
          </a:prstGeom>
          <a:noFill/>
        </p:spPr>
        <p:txBody>
          <a:bodyPr wrap="square" lIns="0" tIns="0" rIns="0" bIns="0" rtlCol="0">
            <a:spAutoFit/>
          </a:bodyPr>
          <a:lstStyle/>
          <a:p>
            <a:pPr algn="ctr"/>
            <a:r>
              <a:rPr lang="ru-RU" altLang="ru-RU" sz="2800" b="1" dirty="0"/>
              <a:t>Обучающая онлайн-школа для добровольцев «</a:t>
            </a:r>
            <a:r>
              <a:rPr lang="en-US" altLang="ru-RU" sz="2800" b="1" dirty="0"/>
              <a:t>#</a:t>
            </a:r>
            <a:r>
              <a:rPr lang="ru-RU" altLang="ru-RU" sz="2800" b="1" dirty="0"/>
              <a:t>БУДЬВТЕМЕ»</a:t>
            </a:r>
          </a:p>
          <a:p>
            <a:pPr algn="just"/>
            <a:endParaRPr lang="ru-RU" altLang="ru-RU" sz="2667" b="1" dirty="0"/>
          </a:p>
          <a:p>
            <a:pPr algn="just"/>
            <a:endParaRPr lang="ru-RU" altLang="ru-RU" sz="2400" b="1" dirty="0"/>
          </a:p>
          <a:p>
            <a:pPr algn="just"/>
            <a:r>
              <a:rPr lang="ru-RU" sz="2400" dirty="0"/>
              <a:t>В центре внимания </a:t>
            </a:r>
            <a:r>
              <a:rPr lang="ru-RU" sz="2400" dirty="0">
                <a:hlinkClick r:id="rId3"/>
              </a:rPr>
              <a:t>#Школы</a:t>
            </a:r>
            <a:r>
              <a:rPr lang="ru-RU" sz="2400" dirty="0"/>
              <a:t>  профилактика социально-негативных явлений, смыслы антинаркотического добровольчества и инструменты работы над собой.</a:t>
            </a:r>
          </a:p>
          <a:p>
            <a:pPr algn="just"/>
            <a:endParaRPr lang="ru-RU" altLang="ru-RU" sz="2400" b="1" dirty="0"/>
          </a:p>
          <a:p>
            <a:pPr algn="just"/>
            <a:r>
              <a:rPr lang="ru-RU" altLang="ru-RU" sz="2400" dirty="0"/>
              <a:t/>
            </a:r>
            <a:br>
              <a:rPr lang="ru-RU" altLang="ru-RU" sz="2400" dirty="0"/>
            </a:br>
            <a:endParaRPr lang="en-US" sz="2400" b="1" spc="200" dirty="0">
              <a:ea typeface="Titillium" charset="0"/>
              <a:cs typeface="Titillium" charset="0"/>
            </a:endParaRPr>
          </a:p>
        </p:txBody>
      </p:sp>
      <p:sp>
        <p:nvSpPr>
          <p:cNvPr id="17" name="TextBox 16"/>
          <p:cNvSpPr txBox="1"/>
          <p:nvPr/>
        </p:nvSpPr>
        <p:spPr>
          <a:xfrm>
            <a:off x="3802744" y="3719796"/>
            <a:ext cx="7541819" cy="2318648"/>
          </a:xfrm>
          <a:prstGeom prst="rect">
            <a:avLst/>
          </a:prstGeom>
          <a:noFill/>
        </p:spPr>
        <p:txBody>
          <a:bodyPr wrap="square" lIns="0" tIns="0" rIns="0" bIns="0" rtlCol="0">
            <a:spAutoFit/>
          </a:bodyPr>
          <a:lstStyle/>
          <a:p>
            <a:pPr algn="just"/>
            <a:r>
              <a:rPr lang="ru-RU" sz="2000" dirty="0"/>
              <a:t>13 занятий, 3 раза в неделю (понедельник, среда, пятница) с 16.00 до 18.00. «</a:t>
            </a:r>
            <a:r>
              <a:rPr lang="en-US" sz="2000" dirty="0"/>
              <a:t>Zoom</a:t>
            </a:r>
            <a:r>
              <a:rPr lang="ru-RU" sz="2000" dirty="0"/>
              <a:t>», «</a:t>
            </a:r>
            <a:r>
              <a:rPr lang="ru-RU" sz="2000" dirty="0" err="1"/>
              <a:t>Инстаграм</a:t>
            </a:r>
            <a:r>
              <a:rPr lang="ru-RU" sz="2000" dirty="0"/>
              <a:t>», «</a:t>
            </a:r>
            <a:r>
              <a:rPr lang="ru-RU" sz="2000" dirty="0" err="1"/>
              <a:t>YouTub</a:t>
            </a:r>
            <a:r>
              <a:rPr lang="en-US" sz="2000" dirty="0"/>
              <a:t>e</a:t>
            </a:r>
            <a:r>
              <a:rPr lang="ru-RU" sz="2000" dirty="0"/>
              <a:t>» (ЕЖЕКВАРТАЛЬНО)</a:t>
            </a:r>
          </a:p>
          <a:p>
            <a:pPr algn="just"/>
            <a:endParaRPr lang="ru-RU" sz="1067" dirty="0"/>
          </a:p>
          <a:p>
            <a:pPr algn="just"/>
            <a:r>
              <a:rPr lang="ru-RU" sz="2000" b="1" dirty="0"/>
              <a:t>Занятия по различным темам, связанным с личностными, коммуникативными, межличностными  компетенциями добровольцев, лидерством, ориентацией на результат, формированием организаторских навыков, умения работать в команде, умения критически мыслить и другое. </a:t>
            </a:r>
          </a:p>
        </p:txBody>
      </p:sp>
      <p:pic>
        <p:nvPicPr>
          <p:cNvPr id="7" name="Рисунок 6"/>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17330" r="17330"/>
          <a:stretch>
            <a:fillRect/>
          </a:stretch>
        </p:blipFill>
        <p:spPr/>
      </p:pic>
    </p:spTree>
    <p:extLst>
      <p:ext uri="{BB962C8B-B14F-4D97-AF65-F5344CB8AC3E}">
        <p14:creationId xmlns:p14="http://schemas.microsoft.com/office/powerpoint/2010/main" val="3647266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7073" y="374906"/>
            <a:ext cx="5838275" cy="5816889"/>
          </a:xfrm>
          <a:prstGeom prst="rect">
            <a:avLst/>
          </a:prstGeom>
        </p:spPr>
      </p:pic>
      <p:sp>
        <p:nvSpPr>
          <p:cNvPr id="4" name="TextBox 3"/>
          <p:cNvSpPr txBox="1"/>
          <p:nvPr/>
        </p:nvSpPr>
        <p:spPr>
          <a:xfrm>
            <a:off x="893973" y="3360963"/>
            <a:ext cx="4825360" cy="1569660"/>
          </a:xfrm>
          <a:prstGeom prst="rect">
            <a:avLst/>
          </a:prstGeom>
          <a:noFill/>
        </p:spPr>
        <p:txBody>
          <a:bodyPr wrap="none" lIns="91440" tIns="45720" rIns="91440" bIns="45720" rtlCol="0">
            <a:spAutoFit/>
          </a:bodyPr>
          <a:lstStyle/>
          <a:p>
            <a:r>
              <a:rPr lang="ru-RU" sz="2400" dirty="0">
                <a:latin typeface="Arial Narrow" panose="020B0606020202030204" pitchFamily="34" charset="0"/>
              </a:rPr>
              <a:t> вовлечение добровольческих активов </a:t>
            </a:r>
          </a:p>
          <a:p>
            <a:r>
              <a:rPr lang="ru-RU" sz="2400" dirty="0">
                <a:latin typeface="Arial Narrow" panose="020B0606020202030204" pitchFamily="34" charset="0"/>
              </a:rPr>
              <a:t> 42 территорий области в мероприятия</a:t>
            </a:r>
          </a:p>
          <a:p>
            <a:r>
              <a:rPr lang="ru-RU" sz="2400" dirty="0">
                <a:latin typeface="Arial Narrow" panose="020B0606020202030204" pitchFamily="34" charset="0"/>
              </a:rPr>
              <a:t> </a:t>
            </a:r>
          </a:p>
          <a:p>
            <a:r>
              <a:rPr lang="ru-RU" sz="2400" dirty="0">
                <a:latin typeface="Arial Narrow" panose="020B0606020202030204" pitchFamily="34" charset="0"/>
              </a:rPr>
              <a:t> </a:t>
            </a:r>
          </a:p>
        </p:txBody>
      </p:sp>
      <p:sp>
        <p:nvSpPr>
          <p:cNvPr id="5" name="Овал 4"/>
          <p:cNvSpPr/>
          <p:nvPr/>
        </p:nvSpPr>
        <p:spPr>
          <a:xfrm>
            <a:off x="507999" y="3462355"/>
            <a:ext cx="355600" cy="355600"/>
          </a:xfrm>
          <a:prstGeom prst="ellipse">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ru-RU" sz="2400"/>
          </a:p>
        </p:txBody>
      </p:sp>
      <p:sp>
        <p:nvSpPr>
          <p:cNvPr id="6" name="Овал 5"/>
          <p:cNvSpPr/>
          <p:nvPr/>
        </p:nvSpPr>
        <p:spPr>
          <a:xfrm>
            <a:off x="538372" y="4795219"/>
            <a:ext cx="355600" cy="355600"/>
          </a:xfrm>
          <a:prstGeom prst="ellipse">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ru-RU" sz="2400"/>
          </a:p>
        </p:txBody>
      </p:sp>
      <p:sp>
        <p:nvSpPr>
          <p:cNvPr id="7" name="Овал 6"/>
          <p:cNvSpPr/>
          <p:nvPr/>
        </p:nvSpPr>
        <p:spPr>
          <a:xfrm>
            <a:off x="538372" y="6052351"/>
            <a:ext cx="355600" cy="355600"/>
          </a:xfrm>
          <a:prstGeom prst="ellipse">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ru-RU" sz="2400"/>
          </a:p>
        </p:txBody>
      </p:sp>
      <p:cxnSp>
        <p:nvCxnSpPr>
          <p:cNvPr id="20" name="Прямая соединительная линия 19"/>
          <p:cNvCxnSpPr>
            <a:endCxn id="6" idx="0"/>
          </p:cNvCxnSpPr>
          <p:nvPr/>
        </p:nvCxnSpPr>
        <p:spPr>
          <a:xfrm>
            <a:off x="685800" y="3817955"/>
            <a:ext cx="30373" cy="97726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a:stCxn id="6" idx="4"/>
            <a:endCxn id="7" idx="0"/>
          </p:cNvCxnSpPr>
          <p:nvPr/>
        </p:nvCxnSpPr>
        <p:spPr>
          <a:xfrm>
            <a:off x="716172" y="5150819"/>
            <a:ext cx="0" cy="90153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240972" y="342236"/>
            <a:ext cx="7506043" cy="1200329"/>
          </a:xfrm>
          <a:prstGeom prst="rect">
            <a:avLst/>
          </a:prstGeom>
          <a:noFill/>
        </p:spPr>
        <p:txBody>
          <a:bodyPr wrap="square" lIns="91440" tIns="45720" rIns="91440" bIns="45720" rtlCol="0">
            <a:spAutoFit/>
          </a:bodyPr>
          <a:lstStyle/>
          <a:p>
            <a:pPr algn="just"/>
            <a:r>
              <a:rPr lang="ru-RU" sz="2400" b="1" dirty="0">
                <a:latin typeface="Arial Narrow" panose="020B0606020202030204" pitchFamily="34" charset="0"/>
              </a:rPr>
              <a:t>создание живого образовательного пространства</a:t>
            </a:r>
          </a:p>
          <a:p>
            <a:pPr algn="just"/>
            <a:r>
              <a:rPr lang="ru-RU" sz="2400" b="1" dirty="0">
                <a:latin typeface="Arial Narrow" panose="020B0606020202030204" pitchFamily="34" charset="0"/>
              </a:rPr>
              <a:t>для добровольцев антинаркотической направленности</a:t>
            </a:r>
          </a:p>
          <a:p>
            <a:pPr algn="just"/>
            <a:r>
              <a:rPr lang="ru-RU" sz="2400" b="1" dirty="0">
                <a:latin typeface="Arial Narrow" panose="020B0606020202030204" pitchFamily="34" charset="0"/>
              </a:rPr>
              <a:t>Иркутской области</a:t>
            </a:r>
            <a:endParaRPr lang="ru-RU" sz="2400" b="1" dirty="0"/>
          </a:p>
        </p:txBody>
      </p:sp>
      <p:sp>
        <p:nvSpPr>
          <p:cNvPr id="30" name="Овал 29"/>
          <p:cNvSpPr/>
          <p:nvPr/>
        </p:nvSpPr>
        <p:spPr>
          <a:xfrm>
            <a:off x="364716" y="408376"/>
            <a:ext cx="642165" cy="64216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ru-RU" sz="2400"/>
          </a:p>
        </p:txBody>
      </p:sp>
      <p:cxnSp>
        <p:nvCxnSpPr>
          <p:cNvPr id="37" name="Прямая соединительная линия 36"/>
          <p:cNvCxnSpPr>
            <a:stCxn id="30" idx="4"/>
          </p:cNvCxnSpPr>
          <p:nvPr/>
        </p:nvCxnSpPr>
        <p:spPr>
          <a:xfrm>
            <a:off x="685801" y="1050540"/>
            <a:ext cx="1" cy="977264"/>
          </a:xfrm>
          <a:prstGeom prst="line">
            <a:avLst/>
          </a:prstGeom>
        </p:spPr>
        <p:style>
          <a:lnRef idx="1">
            <a:schemeClr val="accent1"/>
          </a:lnRef>
          <a:fillRef idx="0">
            <a:schemeClr val="accent1"/>
          </a:fillRef>
          <a:effectRef idx="0">
            <a:schemeClr val="accent1"/>
          </a:effectRef>
          <a:fontRef idx="minor">
            <a:schemeClr val="tx1"/>
          </a:fontRef>
        </p:style>
      </p:cxnSp>
      <p:sp>
        <p:nvSpPr>
          <p:cNvPr id="38" name="Овал 37"/>
          <p:cNvSpPr/>
          <p:nvPr/>
        </p:nvSpPr>
        <p:spPr>
          <a:xfrm>
            <a:off x="507999" y="2027804"/>
            <a:ext cx="355600" cy="355600"/>
          </a:xfrm>
          <a:prstGeom prst="ellipse">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ru-RU" sz="2400"/>
          </a:p>
        </p:txBody>
      </p:sp>
      <p:cxnSp>
        <p:nvCxnSpPr>
          <p:cNvPr id="39" name="Прямая соединительная линия 38"/>
          <p:cNvCxnSpPr>
            <a:stCxn id="38" idx="4"/>
            <a:endCxn id="5" idx="0"/>
          </p:cNvCxnSpPr>
          <p:nvPr/>
        </p:nvCxnSpPr>
        <p:spPr>
          <a:xfrm>
            <a:off x="685799" y="2383405"/>
            <a:ext cx="0" cy="107895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77338" y="1967906"/>
            <a:ext cx="5602816" cy="830997"/>
          </a:xfrm>
          <a:prstGeom prst="rect">
            <a:avLst/>
          </a:prstGeom>
          <a:noFill/>
        </p:spPr>
        <p:txBody>
          <a:bodyPr wrap="none" lIns="91440" tIns="45720" rIns="91440" bIns="45720" rtlCol="0">
            <a:spAutoFit/>
          </a:bodyPr>
          <a:lstStyle/>
          <a:p>
            <a:r>
              <a:rPr lang="ru-RU" sz="2400" dirty="0">
                <a:latin typeface="Arial Narrow" panose="020B0606020202030204" pitchFamily="34" charset="0"/>
                <a:ea typeface="Times New Roman" panose="02020603050405020304" pitchFamily="18" charset="0"/>
              </a:rPr>
              <a:t>привлечение внимания волонтёрских активов</a:t>
            </a:r>
          </a:p>
          <a:p>
            <a:r>
              <a:rPr lang="ru-RU" sz="2400" dirty="0">
                <a:latin typeface="Arial Narrow" panose="020B0606020202030204" pitchFamily="34" charset="0"/>
                <a:ea typeface="Times New Roman" panose="02020603050405020304" pitchFamily="18" charset="0"/>
              </a:rPr>
              <a:t>региона к проблеме наркомании</a:t>
            </a:r>
            <a:endParaRPr lang="ru-RU" sz="2400" dirty="0">
              <a:latin typeface="Arial Narrow" panose="020B0606020202030204" pitchFamily="34" charset="0"/>
            </a:endParaRPr>
          </a:p>
        </p:txBody>
      </p:sp>
      <p:sp>
        <p:nvSpPr>
          <p:cNvPr id="51" name="TextBox 50"/>
          <p:cNvSpPr txBox="1"/>
          <p:nvPr/>
        </p:nvSpPr>
        <p:spPr>
          <a:xfrm>
            <a:off x="976798" y="4720125"/>
            <a:ext cx="5416868" cy="830997"/>
          </a:xfrm>
          <a:prstGeom prst="rect">
            <a:avLst/>
          </a:prstGeom>
          <a:noFill/>
        </p:spPr>
        <p:txBody>
          <a:bodyPr wrap="none" lIns="91440" tIns="45720" rIns="91440" bIns="45720" rtlCol="0">
            <a:spAutoFit/>
          </a:bodyPr>
          <a:lstStyle/>
          <a:p>
            <a:r>
              <a:rPr lang="ru-RU" sz="2400" dirty="0">
                <a:latin typeface="Arial Narrow" panose="020B0606020202030204" pitchFamily="34" charset="0"/>
              </a:rPr>
              <a:t>построение работающей системы в регионе</a:t>
            </a:r>
          </a:p>
          <a:p>
            <a:endParaRPr lang="ru-RU" sz="2400" dirty="0"/>
          </a:p>
        </p:txBody>
      </p:sp>
      <p:sp>
        <p:nvSpPr>
          <p:cNvPr id="52" name="TextBox 51"/>
          <p:cNvSpPr txBox="1"/>
          <p:nvPr/>
        </p:nvSpPr>
        <p:spPr>
          <a:xfrm>
            <a:off x="1071773" y="5981700"/>
            <a:ext cx="5141151" cy="830997"/>
          </a:xfrm>
          <a:prstGeom prst="rect">
            <a:avLst/>
          </a:prstGeom>
          <a:noFill/>
        </p:spPr>
        <p:txBody>
          <a:bodyPr wrap="none" lIns="91440" tIns="45720" rIns="91440" bIns="45720" rtlCol="0">
            <a:spAutoFit/>
          </a:bodyPr>
          <a:lstStyle/>
          <a:p>
            <a:r>
              <a:rPr lang="ru-RU" sz="2400" dirty="0">
                <a:latin typeface="Arial Narrow" panose="020B0606020202030204" pitchFamily="34" charset="0"/>
              </a:rPr>
              <a:t>формирование института наставничества</a:t>
            </a:r>
          </a:p>
          <a:p>
            <a:endParaRPr lang="ru-RU" sz="2400" dirty="0"/>
          </a:p>
        </p:txBody>
      </p:sp>
    </p:spTree>
    <p:extLst>
      <p:ext uri="{BB962C8B-B14F-4D97-AF65-F5344CB8AC3E}">
        <p14:creationId xmlns:p14="http://schemas.microsoft.com/office/powerpoint/2010/main" val="28868474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925" y="232915"/>
            <a:ext cx="4779034" cy="931652"/>
          </a:xfrm>
        </p:spPr>
        <p:txBody>
          <a:bodyPr>
            <a:noAutofit/>
          </a:bodyPr>
          <a:lstStyle/>
          <a:p>
            <a:pPr algn="ctr"/>
            <a:r>
              <a:rPr lang="en-US" sz="2600" b="1" i="1" dirty="0">
                <a:latin typeface="Times New Roman" panose="02020603050405020304" pitchFamily="18" charset="0"/>
                <a:cs typeface="Times New Roman" panose="02020603050405020304" pitchFamily="18" charset="0"/>
              </a:rPr>
              <a:t>http://www.narkostop.irkutsk.ru/</a:t>
            </a:r>
            <a:endParaRPr lang="ru-RU" sz="2600" b="1" i="1"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301925" y="1270884"/>
            <a:ext cx="4848045" cy="3255184"/>
          </a:xfrm>
        </p:spPr>
        <p:txBody>
          <a:bodyPr>
            <a:normAutofit/>
          </a:bodyPr>
          <a:lstStyle/>
          <a:p>
            <a:pPr algn="ctr"/>
            <a:r>
              <a:rPr lang="ru-RU" sz="2800" b="1" i="1" dirty="0">
                <a:latin typeface="Times New Roman" panose="02020603050405020304" pitchFamily="18" charset="0"/>
                <a:cs typeface="Times New Roman" panose="02020603050405020304" pitchFamily="18" charset="0"/>
              </a:rPr>
              <a:t>Региональные специалисты по профилактике наркомании и других социально-негативных </a:t>
            </a:r>
            <a:r>
              <a:rPr lang="ru-RU" sz="2800" b="1" i="1" dirty="0" smtClean="0">
                <a:latin typeface="Times New Roman" panose="02020603050405020304" pitchFamily="18" charset="0"/>
                <a:cs typeface="Times New Roman" panose="02020603050405020304" pitchFamily="18" charset="0"/>
              </a:rPr>
              <a:t>явлений в муниципальных образованиях</a:t>
            </a:r>
            <a:endParaRPr lang="ru-RU" sz="2800" dirty="0"/>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632" b="15300"/>
          <a:stretch/>
        </p:blipFill>
        <p:spPr bwMode="auto">
          <a:xfrm>
            <a:off x="5538159" y="2838091"/>
            <a:ext cx="6133381" cy="2794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20035" t="29106" r="20823" b="30008"/>
          <a:stretch/>
        </p:blipFill>
        <p:spPr bwMode="auto">
          <a:xfrm>
            <a:off x="5011947" y="750498"/>
            <a:ext cx="5124092" cy="1992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19" t="16582" r="2532" b="14158"/>
          <a:stretch/>
        </p:blipFill>
        <p:spPr bwMode="auto">
          <a:xfrm>
            <a:off x="526212" y="3821503"/>
            <a:ext cx="5667555" cy="2337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54075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4453" y="1276709"/>
            <a:ext cx="4563373" cy="1600200"/>
          </a:xfrm>
        </p:spPr>
        <p:txBody>
          <a:bodyPr>
            <a:normAutofit fontScale="90000"/>
          </a:bodyPr>
          <a:lstStyle/>
          <a:p>
            <a:pPr algn="ctr"/>
            <a:r>
              <a:rPr lang="en-US" dirty="0"/>
              <a:t/>
            </a:r>
            <a:br>
              <a:rPr lang="en-US" dirty="0"/>
            </a:br>
            <a:r>
              <a:rPr lang="ru-RU" dirty="0" smtClean="0">
                <a:latin typeface="Times New Roman" panose="02020603050405020304" pitchFamily="18" charset="0"/>
                <a:cs typeface="Times New Roman" panose="02020603050405020304" pitchFamily="18" charset="0"/>
              </a:rPr>
              <a:t>ГРУППЫ </a:t>
            </a:r>
            <a:br>
              <a:rPr lang="ru-RU" dirty="0" smtClean="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hlinkClick r:id="rId2"/>
              </a:rPr>
              <a:t>https</a:t>
            </a:r>
            <a:r>
              <a:rPr lang="en-US" dirty="0">
                <a:latin typeface="Times New Roman" panose="02020603050405020304" pitchFamily="18" charset="0"/>
                <a:cs typeface="Times New Roman" panose="02020603050405020304" pitchFamily="18" charset="0"/>
                <a:hlinkClick r:id="rId2"/>
              </a:rPr>
              <a:t>://</a:t>
            </a:r>
            <a:r>
              <a:rPr lang="en-US" dirty="0" smtClean="0">
                <a:latin typeface="Times New Roman" panose="02020603050405020304" pitchFamily="18" charset="0"/>
                <a:cs typeface="Times New Roman" panose="02020603050405020304" pitchFamily="18" charset="0"/>
                <a:hlinkClick r:id="rId2"/>
              </a:rPr>
              <a:t>chat.whatsapp.com/H4Da78LsNlDHWmoj7eUlfn</a:t>
            </a:r>
            <a:r>
              <a:rPr lang="ru-RU" dirty="0" smtClean="0"/>
              <a:t/>
            </a:r>
            <a:br>
              <a:rPr lang="ru-RU" dirty="0" smtClean="0"/>
            </a:br>
            <a:r>
              <a:rPr lang="ru-RU" dirty="0" smtClean="0">
                <a:latin typeface="Times New Roman" panose="02020603050405020304" pitchFamily="18" charset="0"/>
                <a:cs typeface="Times New Roman" panose="02020603050405020304" pitchFamily="18" charset="0"/>
              </a:rPr>
              <a:t>(ВУЗЫ)</a:t>
            </a:r>
            <a:endParaRPr lang="ru-RU" dirty="0">
              <a:latin typeface="Times New Roman" panose="02020603050405020304" pitchFamily="18" charset="0"/>
              <a:cs typeface="Times New Roman" panose="02020603050405020304" pitchFamily="18" charset="0"/>
            </a:endParaRPr>
          </a:p>
        </p:txBody>
      </p:sp>
      <p:sp>
        <p:nvSpPr>
          <p:cNvPr id="3" name="Рисунок 2"/>
          <p:cNvSpPr>
            <a:spLocks noGrp="1"/>
          </p:cNvSpPr>
          <p:nvPr>
            <p:ph type="pic" idx="1"/>
          </p:nvPr>
        </p:nvSpPr>
        <p:spPr/>
      </p:sp>
      <p:sp>
        <p:nvSpPr>
          <p:cNvPr id="4" name="Текст 3"/>
          <p:cNvSpPr>
            <a:spLocks noGrp="1"/>
          </p:cNvSpPr>
          <p:nvPr>
            <p:ph type="body" sz="half" idx="2"/>
          </p:nvPr>
        </p:nvSpPr>
        <p:spPr>
          <a:xfrm>
            <a:off x="707367" y="3321169"/>
            <a:ext cx="4297572" cy="2953260"/>
          </a:xfrm>
        </p:spPr>
        <p:txBody>
          <a:bodyPr>
            <a:normAutofit/>
          </a:bodyPr>
          <a:lstStyle/>
          <a:p>
            <a:r>
              <a:rPr lang="en-US" sz="3200" dirty="0">
                <a:latin typeface="Times New Roman" panose="02020603050405020304" pitchFamily="18" charset="0"/>
                <a:cs typeface="Times New Roman" panose="02020603050405020304" pitchFamily="18" charset="0"/>
                <a:hlinkClick r:id="rId3"/>
              </a:rPr>
              <a:t>https://</a:t>
            </a:r>
            <a:r>
              <a:rPr lang="en-US" sz="3200" dirty="0" smtClean="0">
                <a:latin typeface="Times New Roman" panose="02020603050405020304" pitchFamily="18" charset="0"/>
                <a:cs typeface="Times New Roman" panose="02020603050405020304" pitchFamily="18" charset="0"/>
                <a:hlinkClick r:id="rId3"/>
              </a:rPr>
              <a:t>chat.whatsapp.com/E9MM1wryLFY8IWFJZvzOyj</a:t>
            </a:r>
            <a:endParaRPr lang="ru-RU" sz="3200" dirty="0" smtClean="0">
              <a:latin typeface="Times New Roman" panose="02020603050405020304" pitchFamily="18" charset="0"/>
              <a:cs typeface="Times New Roman" panose="02020603050405020304" pitchFamily="18" charset="0"/>
            </a:endParaRPr>
          </a:p>
          <a:p>
            <a:pPr algn="ctr"/>
            <a:r>
              <a:rPr lang="ru-RU" sz="3200" dirty="0" smtClean="0">
                <a:latin typeface="Times New Roman" panose="02020603050405020304" pitchFamily="18" charset="0"/>
                <a:cs typeface="Times New Roman" panose="02020603050405020304" pitchFamily="18" charset="0"/>
              </a:rPr>
              <a:t>(ССУЗЫ)</a:t>
            </a:r>
            <a:endParaRPr lang="ru-RU" sz="3200" dirty="0">
              <a:latin typeface="Times New Roman" panose="02020603050405020304" pitchFamily="18" charset="0"/>
              <a:cs typeface="Times New Roman" panose="02020603050405020304" pitchFamily="18" charset="0"/>
            </a:endParaRPr>
          </a:p>
        </p:txBody>
      </p:sp>
      <p:pic>
        <p:nvPicPr>
          <p:cNvPr id="4098" name="Picture 2" descr="D:\Раб.стол\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4860" y="990601"/>
            <a:ext cx="5589917" cy="4375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5836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1461" y="4888993"/>
            <a:ext cx="1612900"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75229" y="5058177"/>
            <a:ext cx="12827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Прямоугольник 13"/>
          <p:cNvSpPr>
            <a:spLocks noChangeArrowheads="1"/>
          </p:cNvSpPr>
          <p:nvPr/>
        </p:nvSpPr>
        <p:spPr bwMode="auto">
          <a:xfrm>
            <a:off x="8844361" y="5312929"/>
            <a:ext cx="3952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rgbClr val="9297C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9297C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9297C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spcBef>
                <a:spcPct val="0"/>
              </a:spcBef>
              <a:buClrTx/>
              <a:buSzTx/>
              <a:buFontTx/>
              <a:buNone/>
            </a:pPr>
            <a:r>
              <a:rPr lang="ru-RU" altLang="ru-RU" sz="2800" dirty="0" smtClean="0">
                <a:latin typeface="Arial" panose="020B0604020202020204" pitchFamily="34" charset="0"/>
              </a:rPr>
              <a:t>avd_irk</a:t>
            </a:r>
            <a:endParaRPr lang="ru-RU" altLang="ru-RU" sz="2800" dirty="0">
              <a:latin typeface="Arial" panose="020B0604020202020204" pitchFamily="34" charset="0"/>
            </a:endParaRPr>
          </a:p>
        </p:txBody>
      </p:sp>
      <p:sp>
        <p:nvSpPr>
          <p:cNvPr id="15" name="Прямоугольник 13"/>
          <p:cNvSpPr>
            <a:spLocks noChangeArrowheads="1"/>
          </p:cNvSpPr>
          <p:nvPr/>
        </p:nvSpPr>
        <p:spPr bwMode="auto">
          <a:xfrm>
            <a:off x="-210132" y="5118486"/>
            <a:ext cx="62125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rgbClr val="9297C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9297C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9297C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spcBef>
                <a:spcPct val="0"/>
              </a:spcBef>
              <a:buClrTx/>
              <a:buSzTx/>
              <a:buFontTx/>
              <a:buNone/>
            </a:pPr>
            <a:r>
              <a:rPr lang="ru-RU" altLang="ru-RU" sz="2800" b="1" dirty="0" smtClean="0">
                <a:latin typeface="Arial" panose="020B0604020202020204" pitchFamily="34" charset="0"/>
              </a:rPr>
              <a:t>МЫ В СОЦИАЛЬНЫХ СЕТЯХ</a:t>
            </a:r>
          </a:p>
          <a:p>
            <a:pPr algn="ctr">
              <a:spcBef>
                <a:spcPct val="0"/>
              </a:spcBef>
              <a:buClrTx/>
              <a:buSzTx/>
              <a:buFontTx/>
              <a:buNone/>
            </a:pPr>
            <a:r>
              <a:rPr lang="ru-RU" altLang="ru-RU" sz="2800" b="1" dirty="0" smtClean="0">
                <a:latin typeface="Arial" panose="020B0604020202020204" pitchFamily="34" charset="0"/>
              </a:rPr>
              <a:t>Актуальные видеолекции и много полезной информации</a:t>
            </a:r>
            <a:endParaRPr lang="ru-RU" altLang="ru-RU" sz="2800" b="1" dirty="0">
              <a:latin typeface="Arial" panose="020B0604020202020204" pitchFamily="34" charset="0"/>
            </a:endParaRPr>
          </a:p>
        </p:txBody>
      </p:sp>
      <p:sp>
        <p:nvSpPr>
          <p:cNvPr id="10" name="Прямоугольник 13"/>
          <p:cNvSpPr>
            <a:spLocks noChangeArrowheads="1"/>
          </p:cNvSpPr>
          <p:nvPr/>
        </p:nvSpPr>
        <p:spPr bwMode="auto">
          <a:xfrm>
            <a:off x="287424" y="142938"/>
            <a:ext cx="11430000"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rgbClr val="9297C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9297C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9297C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spcBef>
                <a:spcPct val="0"/>
              </a:spcBef>
              <a:buClrTx/>
              <a:buSzTx/>
              <a:buFontTx/>
              <a:buNone/>
            </a:pPr>
            <a:r>
              <a:rPr lang="ru-RU" altLang="ru-RU" sz="2800" b="1" dirty="0" smtClean="0">
                <a:latin typeface="Arial" panose="020B0604020202020204" pitchFamily="34" charset="0"/>
              </a:rPr>
              <a:t>ОБЛАСТНОЕ ГОСУДАРСТВЕННОЕ КАЗЕННОЕ УЧРЕЖДЕНИЕ «ЦЕНТР ПРОФИЛАКТИКИ НАРКОМАНИИ», ПОДВЕДОМСТВЕННОЕ МИНИСТЕРСТВУ ПО МОЛОДЕЖНОЙ ПОЛИТИКЕ ИРКУТСКОЙ ОБЛАСТИ</a:t>
            </a:r>
          </a:p>
          <a:p>
            <a:pPr algn="ctr">
              <a:spcBef>
                <a:spcPct val="0"/>
              </a:spcBef>
              <a:buClrTx/>
              <a:buSzTx/>
              <a:buFontTx/>
              <a:buNone/>
            </a:pPr>
            <a:endParaRPr lang="ru-RU" altLang="ru-RU" sz="1600" dirty="0">
              <a:latin typeface="Arial" panose="020B0604020202020204" pitchFamily="34" charset="0"/>
            </a:endParaRPr>
          </a:p>
          <a:p>
            <a:pPr algn="ctr">
              <a:spcBef>
                <a:spcPct val="0"/>
              </a:spcBef>
              <a:buClrTx/>
              <a:buSzTx/>
              <a:buFontTx/>
              <a:buNone/>
            </a:pPr>
            <a:r>
              <a:rPr lang="ru-RU" altLang="ru-RU" sz="2800" dirty="0">
                <a:latin typeface="Arial" panose="020B0604020202020204" pitchFamily="34" charset="0"/>
              </a:rPr>
              <a:t>г</a:t>
            </a:r>
            <a:r>
              <a:rPr lang="ru-RU" altLang="ru-RU" sz="2800" dirty="0" smtClean="0">
                <a:latin typeface="Arial" panose="020B0604020202020204" pitchFamily="34" charset="0"/>
              </a:rPr>
              <a:t>. Иркутск, ул. Академическая, 74, офис 219</a:t>
            </a:r>
          </a:p>
          <a:p>
            <a:pPr algn="ctr">
              <a:spcBef>
                <a:spcPct val="0"/>
              </a:spcBef>
              <a:buClrTx/>
              <a:buSzTx/>
              <a:buFontTx/>
              <a:buNone/>
            </a:pPr>
            <a:r>
              <a:rPr lang="ru-RU" altLang="ru-RU" sz="2800" b="1" dirty="0" smtClean="0">
                <a:latin typeface="Arial" panose="020B0604020202020204" pitchFamily="34" charset="0"/>
              </a:rPr>
              <a:t>Телефон 8 (3952) 42-83-64 </a:t>
            </a:r>
            <a:r>
              <a:rPr lang="en-US" altLang="ru-RU" sz="2800" b="1" dirty="0" smtClean="0">
                <a:latin typeface="Arial" panose="020B0604020202020204" pitchFamily="34" charset="0"/>
              </a:rPr>
              <a:t>- </a:t>
            </a:r>
            <a:r>
              <a:rPr lang="ru-RU" altLang="ru-RU" sz="2800" dirty="0" smtClean="0">
                <a:latin typeface="Arial" panose="020B0604020202020204" pitchFamily="34" charset="0"/>
              </a:rPr>
              <a:t>Воробьева Татьяна Викторовна, начальник учебно-методического отдела</a:t>
            </a:r>
          </a:p>
          <a:p>
            <a:pPr algn="ctr">
              <a:spcBef>
                <a:spcPct val="0"/>
              </a:spcBef>
              <a:buClrTx/>
              <a:buSzTx/>
              <a:buFontTx/>
              <a:buNone/>
            </a:pPr>
            <a:r>
              <a:rPr lang="ru-RU" altLang="ru-RU" sz="2800" i="1" dirty="0" smtClean="0">
                <a:latin typeface="Arial" panose="020B0604020202020204" pitchFamily="34" charset="0"/>
              </a:rPr>
              <a:t>Электронная почта</a:t>
            </a:r>
            <a:r>
              <a:rPr lang="ru-RU" altLang="ru-RU" sz="2800" dirty="0" smtClean="0">
                <a:latin typeface="Arial" panose="020B0604020202020204" pitchFamily="34" charset="0"/>
              </a:rPr>
              <a:t>: </a:t>
            </a:r>
            <a:r>
              <a:rPr lang="en-US" altLang="ru-RU" sz="2800" b="1" u="sng" dirty="0" smtClean="0">
                <a:latin typeface="Arial" panose="020B0604020202020204" pitchFamily="34" charset="0"/>
                <a:hlinkClick r:id="rId5"/>
              </a:rPr>
              <a:t>ogu01@mail</a:t>
            </a:r>
            <a:r>
              <a:rPr lang="ru-RU" altLang="ru-RU" sz="2800" b="1" u="sng" dirty="0" smtClean="0">
                <a:latin typeface="Arial" panose="020B0604020202020204" pitchFamily="34" charset="0"/>
                <a:hlinkClick r:id="rId5"/>
              </a:rPr>
              <a:t>.</a:t>
            </a:r>
            <a:r>
              <a:rPr lang="en-US" altLang="ru-RU" sz="2800" b="1" u="sng" dirty="0" smtClean="0">
                <a:latin typeface="Arial" panose="020B0604020202020204" pitchFamily="34" charset="0"/>
                <a:hlinkClick r:id="rId5"/>
              </a:rPr>
              <a:t>ru</a:t>
            </a:r>
            <a:endParaRPr lang="en-US" altLang="ru-RU" sz="2800" b="1" u="sng" dirty="0" smtClean="0">
              <a:latin typeface="Arial" panose="020B0604020202020204" pitchFamily="34" charset="0"/>
            </a:endParaRPr>
          </a:p>
          <a:p>
            <a:pPr algn="ctr">
              <a:spcBef>
                <a:spcPct val="0"/>
              </a:spcBef>
              <a:buClrTx/>
              <a:buSzTx/>
              <a:buFontTx/>
              <a:buNone/>
            </a:pPr>
            <a:r>
              <a:rPr lang="en-US" altLang="ru-RU" sz="2800" b="1" dirty="0" smtClean="0">
                <a:latin typeface="Arial" panose="020B0604020202020204" pitchFamily="34" charset="0"/>
              </a:rPr>
              <a:t>8-902-769-15-82 </a:t>
            </a:r>
            <a:r>
              <a:rPr lang="ru-RU" altLang="ru-RU" sz="2800" b="1" dirty="0" smtClean="0">
                <a:latin typeface="Arial" panose="020B0604020202020204" pitchFamily="34" charset="0"/>
              </a:rPr>
              <a:t>Шубкина Олеся Викторовна</a:t>
            </a:r>
          </a:p>
          <a:p>
            <a:pPr algn="ctr">
              <a:spcBef>
                <a:spcPct val="0"/>
              </a:spcBef>
              <a:buClrTx/>
              <a:buSzTx/>
              <a:buFontTx/>
              <a:buNone/>
            </a:pPr>
            <a:r>
              <a:rPr lang="ru-RU" altLang="ru-RU" sz="2800" b="1" dirty="0" smtClean="0">
                <a:latin typeface="Arial" panose="020B0604020202020204" pitchFamily="34" charset="0"/>
              </a:rPr>
              <a:t>8-800-350-00-95</a:t>
            </a:r>
            <a:r>
              <a:rPr lang="ru-RU" altLang="ru-RU" sz="2800" dirty="0" smtClean="0">
                <a:latin typeface="Arial" panose="020B0604020202020204" pitchFamily="34" charset="0"/>
              </a:rPr>
              <a:t> круглосуточная служба «телефона доверия»</a:t>
            </a:r>
            <a:endParaRPr lang="ru-RU" altLang="ru-RU" sz="2800" dirty="0">
              <a:latin typeface="Arial" panose="020B0604020202020204" pitchFamily="34" charset="0"/>
            </a:endParaRPr>
          </a:p>
          <a:p>
            <a:pPr algn="ctr">
              <a:spcBef>
                <a:spcPct val="0"/>
              </a:spcBef>
              <a:buClrTx/>
              <a:buSzTx/>
              <a:buFontTx/>
              <a:buNone/>
            </a:pPr>
            <a:endParaRPr lang="ru-RU" altLang="ru-RU" sz="2800" dirty="0" smtClean="0">
              <a:latin typeface="Arial" panose="020B0604020202020204" pitchFamily="34" charset="0"/>
            </a:endParaRPr>
          </a:p>
          <a:p>
            <a:pPr algn="ctr">
              <a:spcBef>
                <a:spcPct val="0"/>
              </a:spcBef>
              <a:buClrTx/>
              <a:buSzTx/>
              <a:buFontTx/>
              <a:buNone/>
            </a:pPr>
            <a:endParaRPr lang="ru-RU" altLang="ru-RU" sz="2800" dirty="0">
              <a:latin typeface="Arial" panose="020B0604020202020204" pitchFamily="34" charset="0"/>
            </a:endParaRPr>
          </a:p>
        </p:txBody>
      </p:sp>
    </p:spTree>
    <p:extLst>
      <p:ext uri="{BB962C8B-B14F-4D97-AF65-F5344CB8AC3E}">
        <p14:creationId xmlns:p14="http://schemas.microsoft.com/office/powerpoint/2010/main" val="353422072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13"/>
          <p:cNvSpPr>
            <a:spLocks noChangeArrowheads="1"/>
          </p:cNvSpPr>
          <p:nvPr/>
        </p:nvSpPr>
        <p:spPr bwMode="auto">
          <a:xfrm>
            <a:off x="287424" y="997180"/>
            <a:ext cx="11430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rgbClr val="9297CF"/>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rgbClr val="9297CF"/>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rgbClr val="9297CF"/>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rgbClr val="9297CF"/>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spcBef>
                <a:spcPct val="0"/>
              </a:spcBef>
              <a:buClrTx/>
              <a:buSzTx/>
              <a:buFontTx/>
              <a:buNone/>
            </a:pPr>
            <a:r>
              <a:rPr lang="ru-RU" altLang="ru-RU" sz="2800" b="1" dirty="0" smtClean="0">
                <a:latin typeface="Arial" panose="020B0604020202020204" pitchFamily="34" charset="0"/>
              </a:rPr>
              <a:t>ОБЛАСТНОЕ ГОСУДАРСТВЕННОЕ КАЗЕННОЕ УЧРЕЖДЕНИЕ «ЦЕНТР ПРОФИЛАКТИКИ НАРКОМАНИИ», ПОДВЕДОМСТВЕННОЕ МИНИСТЕРСТВУ ПО МОЛОДЕЖНОЙ ПОЛИТИКЕ ИРКУТСКОЙ ОБЛАСТИ</a:t>
            </a:r>
          </a:p>
          <a:p>
            <a:pPr algn="ctr">
              <a:spcBef>
                <a:spcPct val="0"/>
              </a:spcBef>
              <a:buClrTx/>
              <a:buSzTx/>
              <a:buFontTx/>
              <a:buNone/>
            </a:pPr>
            <a:endParaRPr lang="ru-RU" altLang="ru-RU" sz="2800" b="1" dirty="0">
              <a:latin typeface="Arial" panose="020B0604020202020204" pitchFamily="34" charset="0"/>
            </a:endParaRPr>
          </a:p>
          <a:p>
            <a:pPr algn="ctr">
              <a:spcBef>
                <a:spcPct val="0"/>
              </a:spcBef>
              <a:buClrTx/>
              <a:buSzTx/>
              <a:buFontTx/>
              <a:buNone/>
            </a:pPr>
            <a:r>
              <a:rPr lang="ru-RU" altLang="ru-RU" sz="2800" b="1" dirty="0" smtClean="0">
                <a:latin typeface="Arial" panose="020B0604020202020204" pitchFamily="34" charset="0"/>
              </a:rPr>
              <a:t>Ежемесячно проходят обучающие онлайн-</a:t>
            </a:r>
            <a:r>
              <a:rPr lang="ru-RU" altLang="ru-RU" sz="2800" b="1" dirty="0" err="1" smtClean="0">
                <a:latin typeface="Arial" panose="020B0604020202020204" pitchFamily="34" charset="0"/>
              </a:rPr>
              <a:t>вебинары</a:t>
            </a:r>
            <a:r>
              <a:rPr lang="ru-RU" altLang="ru-RU" sz="2800" b="1" dirty="0" smtClean="0">
                <a:latin typeface="Arial" panose="020B0604020202020204" pitchFamily="34" charset="0"/>
              </a:rPr>
              <a:t> </a:t>
            </a:r>
          </a:p>
          <a:p>
            <a:pPr algn="ctr">
              <a:spcBef>
                <a:spcPct val="0"/>
              </a:spcBef>
              <a:buClrTx/>
              <a:buSzTx/>
              <a:buNone/>
            </a:pPr>
            <a:r>
              <a:rPr lang="ru-RU" altLang="ru-RU" sz="2800" b="1" dirty="0" smtClean="0">
                <a:latin typeface="Arial" panose="020B0604020202020204" pitchFamily="34" charset="0"/>
              </a:rPr>
              <a:t>на нашем канале на </a:t>
            </a:r>
            <a:r>
              <a:rPr lang="ru-RU" sz="2800" b="1" dirty="0">
                <a:latin typeface="+mn-lt"/>
              </a:rPr>
              <a:t>«</a:t>
            </a:r>
            <a:r>
              <a:rPr lang="ru-RU" sz="2800" b="1" dirty="0" err="1">
                <a:latin typeface="+mn-lt"/>
              </a:rPr>
              <a:t>YouTub</a:t>
            </a:r>
            <a:r>
              <a:rPr lang="en-US" sz="2800" b="1" dirty="0">
                <a:latin typeface="+mn-lt"/>
              </a:rPr>
              <a:t>e</a:t>
            </a:r>
            <a:r>
              <a:rPr lang="ru-RU" sz="2800" b="1" dirty="0">
                <a:latin typeface="+mn-lt"/>
              </a:rPr>
              <a:t>»</a:t>
            </a:r>
            <a:endParaRPr lang="ru-RU" sz="2800" dirty="0">
              <a:latin typeface="+mn-lt"/>
            </a:endParaRPr>
          </a:p>
          <a:p>
            <a:pPr algn="ctr">
              <a:spcBef>
                <a:spcPct val="0"/>
              </a:spcBef>
              <a:buClrTx/>
              <a:buSzTx/>
              <a:buFontTx/>
              <a:buNone/>
            </a:pPr>
            <a:r>
              <a:rPr lang="ru-RU" altLang="ru-RU" sz="2800" b="1" dirty="0" smtClean="0">
                <a:latin typeface="Arial" panose="020B0604020202020204" pitchFamily="34" charset="0"/>
              </a:rPr>
              <a:t>«Центр профилактики наркомании Иркутской области»</a:t>
            </a:r>
          </a:p>
          <a:p>
            <a:pPr algn="ctr">
              <a:spcBef>
                <a:spcPct val="0"/>
              </a:spcBef>
              <a:buClrTx/>
              <a:buSzTx/>
              <a:buNone/>
            </a:pPr>
            <a:r>
              <a:rPr lang="en-US" altLang="ru-RU" sz="2800" b="1" dirty="0">
                <a:latin typeface="Arial" panose="020B0604020202020204" pitchFamily="34" charset="0"/>
                <a:hlinkClick r:id="rId3"/>
              </a:rPr>
              <a:t>https://www.youtube.com/channel/UCyoiyxd2THXjNuptxOKpUqA</a:t>
            </a:r>
            <a:endParaRPr lang="ru-RU" altLang="ru-RU" sz="2800" b="1" dirty="0">
              <a:latin typeface="Arial" panose="020B0604020202020204" pitchFamily="34" charset="0"/>
            </a:endParaRPr>
          </a:p>
          <a:p>
            <a:pPr algn="ctr">
              <a:spcBef>
                <a:spcPct val="0"/>
              </a:spcBef>
              <a:buClrTx/>
              <a:buSzTx/>
              <a:buFontTx/>
              <a:buNone/>
            </a:pPr>
            <a:endParaRPr lang="ru-RU" altLang="ru-RU" sz="2800" b="1" dirty="0" smtClean="0">
              <a:latin typeface="Arial" panose="020B0604020202020204" pitchFamily="34" charset="0"/>
            </a:endParaRPr>
          </a:p>
          <a:p>
            <a:pPr algn="ctr">
              <a:spcBef>
                <a:spcPct val="0"/>
              </a:spcBef>
              <a:buClrTx/>
              <a:buSzTx/>
              <a:buFontTx/>
              <a:buNone/>
            </a:pPr>
            <a:endParaRPr lang="ru-RU" altLang="ru-RU" sz="1600" dirty="0">
              <a:latin typeface="Arial" panose="020B0604020202020204" pitchFamily="34" charset="0"/>
            </a:endParaRPr>
          </a:p>
          <a:p>
            <a:pPr algn="ctr">
              <a:spcBef>
                <a:spcPct val="0"/>
              </a:spcBef>
              <a:buClrTx/>
              <a:buSzTx/>
              <a:buFontTx/>
              <a:buNone/>
            </a:pPr>
            <a:endParaRPr lang="ru-RU" altLang="ru-RU" sz="2800" dirty="0">
              <a:latin typeface="Arial" panose="020B0604020202020204" pitchFamily="34" charset="0"/>
            </a:endParaRPr>
          </a:p>
        </p:txBody>
      </p:sp>
    </p:spTree>
    <p:extLst>
      <p:ext uri="{BB962C8B-B14F-4D97-AF65-F5344CB8AC3E}">
        <p14:creationId xmlns:p14="http://schemas.microsoft.com/office/powerpoint/2010/main" val="2293136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48380" t="208" r="18516" b="1"/>
          <a:stretch/>
        </p:blipFill>
        <p:spPr>
          <a:xfrm>
            <a:off x="53930" y="0"/>
            <a:ext cx="3307108" cy="6843704"/>
          </a:xfrm>
        </p:spPr>
      </p:pic>
      <p:sp>
        <p:nvSpPr>
          <p:cNvPr id="3" name="Прямоугольник 2"/>
          <p:cNvSpPr/>
          <p:nvPr/>
        </p:nvSpPr>
        <p:spPr>
          <a:xfrm>
            <a:off x="3007895" y="1215362"/>
            <a:ext cx="8927431" cy="2003625"/>
          </a:xfrm>
          <a:prstGeom prst="rect">
            <a:avLst/>
          </a:prstGeom>
        </p:spPr>
        <p:txBody>
          <a:bodyPr wrap="square">
            <a:spAutoFit/>
          </a:bodyPr>
          <a:lstStyle/>
          <a:p>
            <a:pPr marL="457200" indent="450215" algn="ctr">
              <a:lnSpc>
                <a:spcPct val="115000"/>
              </a:lnSpc>
              <a:spcAft>
                <a:spcPts val="0"/>
              </a:spcAft>
              <a:tabLst>
                <a:tab pos="450215" algn="l"/>
              </a:tabLst>
            </a:pPr>
            <a:r>
              <a:rPr lang="ru-RU" sz="2000" spc="10" dirty="0" smtClean="0">
                <a:latin typeface="Titillium Light"/>
                <a:ea typeface="Times New Roman" panose="02020603050405020304" pitchFamily="18" charset="0"/>
                <a:cs typeface="Times New Roman" panose="02020603050405020304" pitchFamily="18" charset="0"/>
              </a:rPr>
              <a:t>Кабинет </a:t>
            </a:r>
            <a:r>
              <a:rPr lang="ru-RU" sz="2000" spc="10" dirty="0">
                <a:latin typeface="Titillium Light"/>
                <a:ea typeface="Times New Roman" panose="02020603050405020304" pitchFamily="18" charset="0"/>
                <a:cs typeface="Times New Roman" panose="02020603050405020304" pitchFamily="18" charset="0"/>
              </a:rPr>
              <a:t>профилактики создается по решению руководителя образовательной организации на добровольных </a:t>
            </a:r>
            <a:r>
              <a:rPr lang="ru-RU" sz="2000" spc="10" dirty="0" smtClean="0">
                <a:latin typeface="Titillium Light"/>
                <a:ea typeface="Times New Roman" panose="02020603050405020304" pitchFamily="18" charset="0"/>
                <a:cs typeface="Times New Roman" panose="02020603050405020304" pitchFamily="18" charset="0"/>
              </a:rPr>
              <a:t>началах</a:t>
            </a:r>
          </a:p>
          <a:p>
            <a:pPr marL="457200" indent="450215" algn="just">
              <a:lnSpc>
                <a:spcPct val="115000"/>
              </a:lnSpc>
              <a:spcAft>
                <a:spcPts val="0"/>
              </a:spcAft>
              <a:tabLst>
                <a:tab pos="450215" algn="l"/>
              </a:tabLst>
            </a:pPr>
            <a:endParaRPr lang="ru-RU" sz="1400" spc="10" dirty="0">
              <a:effectLst/>
              <a:latin typeface="Titillium Light"/>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Lst>
            </a:pPr>
            <a:endParaRPr lang="ru-RU" sz="1400" dirty="0" smtClean="0">
              <a:effectLst/>
              <a:latin typeface="Titillium Light"/>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Lst>
            </a:pPr>
            <a:r>
              <a:rPr lang="ru-RU" sz="2000" dirty="0" smtClean="0">
                <a:latin typeface="Titillium Light"/>
                <a:ea typeface="Calibri" panose="020F0502020204030204" pitchFamily="34" charset="0"/>
                <a:cs typeface="Times New Roman" panose="02020603050405020304" pitchFamily="18" charset="0"/>
              </a:rPr>
              <a:t>Деятельность кабинета профилактики встроена в систему воспитательной работы</a:t>
            </a:r>
            <a:endParaRPr lang="ru-RU" sz="2000" dirty="0">
              <a:effectLst/>
              <a:latin typeface="Titillium Light"/>
              <a:ea typeface="Calibri" panose="020F0502020204030204" pitchFamily="34" charset="0"/>
              <a:cs typeface="Times New Roman" panose="02020603050405020304" pitchFamily="18" charset="0"/>
            </a:endParaRPr>
          </a:p>
        </p:txBody>
      </p:sp>
      <p:sp>
        <p:nvSpPr>
          <p:cNvPr id="4" name="Прямоугольник 3"/>
          <p:cNvSpPr/>
          <p:nvPr/>
        </p:nvSpPr>
        <p:spPr>
          <a:xfrm>
            <a:off x="3361038" y="217959"/>
            <a:ext cx="8574288" cy="779444"/>
          </a:xfrm>
          <a:prstGeom prst="rect">
            <a:avLst/>
          </a:prstGeom>
        </p:spPr>
        <p:txBody>
          <a:bodyPr wrap="square">
            <a:spAutoFit/>
          </a:bodyPr>
          <a:lstStyle/>
          <a:p>
            <a:pPr marL="457200" indent="450215" algn="ctr">
              <a:lnSpc>
                <a:spcPct val="115000"/>
              </a:lnSpc>
              <a:spcAft>
                <a:spcPts val="0"/>
              </a:spcAft>
              <a:tabLst>
                <a:tab pos="450215" algn="l"/>
              </a:tabLst>
            </a:pPr>
            <a:r>
              <a:rPr lang="ru-RU" sz="2000" b="1" spc="10" dirty="0" smtClean="0">
                <a:latin typeface="Titillium Light"/>
                <a:ea typeface="Times New Roman" panose="02020603050405020304" pitchFamily="18" charset="0"/>
                <a:cs typeface="Times New Roman" panose="02020603050405020304" pitchFamily="18" charset="0"/>
              </a:rPr>
              <a:t>ПОРЯДОК ОРГАНИЗАЦИИ ДЕЯТЕЛЬНОСТИ КАБИНЕТОВ ПРОФИЛАКТИКИ</a:t>
            </a:r>
            <a:endParaRPr lang="ru-RU" sz="2000" b="1" dirty="0">
              <a:effectLst/>
              <a:latin typeface="Titillium Light"/>
              <a:ea typeface="Calibri" panose="020F0502020204030204" pitchFamily="34" charset="0"/>
              <a:cs typeface="Times New Roman" panose="02020603050405020304" pitchFamily="18" charset="0"/>
            </a:endParaRPr>
          </a:p>
        </p:txBody>
      </p:sp>
      <p:sp>
        <p:nvSpPr>
          <p:cNvPr id="5" name="Стрелка вниз 4"/>
          <p:cNvSpPr/>
          <p:nvPr/>
        </p:nvSpPr>
        <p:spPr>
          <a:xfrm>
            <a:off x="7405866" y="1948338"/>
            <a:ext cx="484632" cy="564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7341806" y="3183213"/>
            <a:ext cx="484632" cy="564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3489159" y="3738832"/>
            <a:ext cx="8325852" cy="800219"/>
          </a:xfrm>
          <a:prstGeom prst="rect">
            <a:avLst/>
          </a:prstGeom>
        </p:spPr>
        <p:txBody>
          <a:bodyPr wrap="square">
            <a:spAutoFit/>
          </a:bodyPr>
          <a:lstStyle/>
          <a:p>
            <a:pPr marL="457200" indent="450215" algn="ctr">
              <a:lnSpc>
                <a:spcPct val="115000"/>
              </a:lnSpc>
              <a:spcAft>
                <a:spcPts val="0"/>
              </a:spcAft>
              <a:tabLst>
                <a:tab pos="450215" algn="l"/>
              </a:tabLst>
            </a:pPr>
            <a:r>
              <a:rPr lang="ru-RU" sz="2000" dirty="0" smtClean="0">
                <a:latin typeface="Titillium Light"/>
                <a:ea typeface="Calibri" panose="020F0502020204030204" pitchFamily="34" charset="0"/>
                <a:cs typeface="Times New Roman" panose="02020603050405020304" pitchFamily="18" charset="0"/>
              </a:rPr>
              <a:t>Деятельность </a:t>
            </a:r>
            <a:r>
              <a:rPr lang="ru-RU" sz="2000" dirty="0">
                <a:latin typeface="Titillium Light"/>
                <a:ea typeface="Calibri" panose="020F0502020204030204" pitchFamily="34" charset="0"/>
                <a:cs typeface="Times New Roman" panose="02020603050405020304" pitchFamily="18" charset="0"/>
              </a:rPr>
              <a:t>регламентируется Положением о кабинете профилактики и приказами образовательной </a:t>
            </a:r>
            <a:r>
              <a:rPr lang="ru-RU" sz="2000" dirty="0" smtClean="0">
                <a:latin typeface="Titillium Light"/>
                <a:ea typeface="Calibri" panose="020F0502020204030204" pitchFamily="34" charset="0"/>
                <a:cs typeface="Times New Roman" panose="02020603050405020304" pitchFamily="18" charset="0"/>
              </a:rPr>
              <a:t>организации</a:t>
            </a:r>
            <a:endParaRPr lang="ru-RU" sz="2000" dirty="0">
              <a:effectLst/>
              <a:latin typeface="Titillium Light"/>
              <a:ea typeface="Calibri" panose="020F0502020204030204" pitchFamily="34" charset="0"/>
              <a:cs typeface="Times New Roman" panose="02020603050405020304" pitchFamily="18" charset="0"/>
            </a:endParaRPr>
          </a:p>
        </p:txBody>
      </p:sp>
      <p:sp>
        <p:nvSpPr>
          <p:cNvPr id="11" name="Прямоугольник 10"/>
          <p:cNvSpPr/>
          <p:nvPr/>
        </p:nvSpPr>
        <p:spPr>
          <a:xfrm>
            <a:off x="3489159" y="4786728"/>
            <a:ext cx="8325851" cy="2499146"/>
          </a:xfrm>
          <a:prstGeom prst="rect">
            <a:avLst/>
          </a:prstGeom>
        </p:spPr>
        <p:txBody>
          <a:bodyPr wrap="square">
            <a:spAutoFit/>
          </a:bodyPr>
          <a:lstStyle/>
          <a:p>
            <a:pPr marL="457200" indent="450215" algn="ctr">
              <a:lnSpc>
                <a:spcPct val="115000"/>
              </a:lnSpc>
              <a:spcAft>
                <a:spcPts val="0"/>
              </a:spcAft>
              <a:tabLst>
                <a:tab pos="450215" algn="l"/>
                <a:tab pos="540385" algn="l"/>
                <a:tab pos="630555" algn="l"/>
              </a:tabLst>
            </a:pPr>
            <a:r>
              <a:rPr lang="ru-RU" sz="2400" b="1" u="sng" spc="10" dirty="0" smtClean="0">
                <a:ea typeface="Calibri" panose="020F0502020204030204" pitchFamily="34" charset="0"/>
                <a:cs typeface="Times New Roman" panose="02020603050405020304" pitchFamily="18" charset="0"/>
              </a:rPr>
              <a:t>ТИПОВЫЕ  ОШИБКИ</a:t>
            </a:r>
          </a:p>
          <a:p>
            <a:pPr marL="457200" indent="450215" algn="ctr">
              <a:lnSpc>
                <a:spcPct val="115000"/>
              </a:lnSpc>
              <a:spcAft>
                <a:spcPts val="0"/>
              </a:spcAft>
              <a:tabLst>
                <a:tab pos="450215" algn="l"/>
                <a:tab pos="540385" algn="l"/>
                <a:tab pos="630555" algn="l"/>
              </a:tabLst>
            </a:pPr>
            <a:r>
              <a:rPr lang="ru-RU" sz="2400" b="1" spc="10" dirty="0" smtClean="0">
                <a:ea typeface="Calibri" panose="020F0502020204030204" pitchFamily="34" charset="0"/>
                <a:cs typeface="Times New Roman" panose="02020603050405020304" pitchFamily="18" charset="0"/>
              </a:rPr>
              <a:t>1) Вышеуказанные документы  не утверждены;</a:t>
            </a:r>
          </a:p>
          <a:p>
            <a:pPr marL="457200" indent="450215" algn="ctr">
              <a:lnSpc>
                <a:spcPct val="115000"/>
              </a:lnSpc>
              <a:spcAft>
                <a:spcPts val="0"/>
              </a:spcAft>
              <a:tabLst>
                <a:tab pos="450215" algn="l"/>
                <a:tab pos="540385" algn="l"/>
                <a:tab pos="630555" algn="l"/>
              </a:tabLst>
            </a:pPr>
            <a:r>
              <a:rPr lang="ru-RU" sz="2400" b="1" spc="10" dirty="0" smtClean="0">
                <a:ea typeface="Calibri" panose="020F0502020204030204" pitchFamily="34" charset="0"/>
                <a:cs typeface="Times New Roman" panose="02020603050405020304" pitchFamily="18" charset="0"/>
              </a:rPr>
              <a:t>2) Документы утверждены задним числом;</a:t>
            </a:r>
          </a:p>
          <a:p>
            <a:pPr marL="457200" indent="450215" algn="ctr">
              <a:lnSpc>
                <a:spcPct val="115000"/>
              </a:lnSpc>
              <a:spcAft>
                <a:spcPts val="0"/>
              </a:spcAft>
              <a:tabLst>
                <a:tab pos="450215" algn="l"/>
                <a:tab pos="540385" algn="l"/>
                <a:tab pos="630555" algn="l"/>
              </a:tabLst>
            </a:pPr>
            <a:r>
              <a:rPr lang="ru-RU" sz="2400" b="1" spc="10" dirty="0" smtClean="0">
                <a:ea typeface="Calibri" panose="020F0502020204030204" pitchFamily="34" charset="0"/>
                <a:cs typeface="Times New Roman" panose="02020603050405020304" pitchFamily="18" charset="0"/>
              </a:rPr>
              <a:t>3) Документы не актуализируются.</a:t>
            </a:r>
          </a:p>
          <a:p>
            <a:pPr marL="457200" indent="450215" algn="just">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endParaRPr lang="ru-RU"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0943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48380" t="208" r="18516" b="1"/>
          <a:stretch/>
        </p:blipFill>
        <p:spPr>
          <a:xfrm>
            <a:off x="53930" y="0"/>
            <a:ext cx="3307108" cy="6843704"/>
          </a:xfrm>
        </p:spPr>
      </p:pic>
      <p:sp>
        <p:nvSpPr>
          <p:cNvPr id="3" name="Прямоугольник 2"/>
          <p:cNvSpPr/>
          <p:nvPr/>
        </p:nvSpPr>
        <p:spPr>
          <a:xfrm>
            <a:off x="3034501" y="3847357"/>
            <a:ext cx="8927431" cy="2180597"/>
          </a:xfrm>
          <a:prstGeom prst="rect">
            <a:avLst/>
          </a:prstGeom>
        </p:spPr>
        <p:txBody>
          <a:bodyPr wrap="square">
            <a:spAutoFit/>
          </a:bodyPr>
          <a:lstStyle/>
          <a:p>
            <a:pPr marL="457200" indent="450215" algn="ctr">
              <a:lnSpc>
                <a:spcPct val="115000"/>
              </a:lnSpc>
              <a:spcAft>
                <a:spcPts val="0"/>
              </a:spcAft>
              <a:tabLst>
                <a:tab pos="450215" algn="l"/>
              </a:tabLst>
            </a:pPr>
            <a:r>
              <a:rPr lang="ru-RU" i="1" dirty="0"/>
              <a:t>В состав кабинета профилактики входят (при наличии) заместитель директора по учебно-воспитательной работе, педагог-психолог, медицинский работник, кураторы групп, социальный педагог,  представители студенческого самоуправления, ответственные лица за воспитательную работу в образовательной </a:t>
            </a:r>
            <a:r>
              <a:rPr lang="ru-RU" i="1" dirty="0" smtClean="0"/>
              <a:t>организации</a:t>
            </a:r>
            <a:endParaRPr lang="ru-RU" sz="1400" i="1" spc="10" dirty="0">
              <a:effectLst/>
              <a:latin typeface="Titillium Light"/>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Lst>
            </a:pPr>
            <a:endParaRPr lang="ru-RU" sz="1400" dirty="0">
              <a:latin typeface="Titillium Light"/>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Lst>
            </a:pPr>
            <a:endParaRPr lang="ru-RU" sz="1400" dirty="0" smtClean="0">
              <a:effectLst/>
              <a:latin typeface="Titillium Light"/>
              <a:ea typeface="Calibri" panose="020F0502020204030204" pitchFamily="34" charset="0"/>
              <a:cs typeface="Times New Roman" panose="02020603050405020304" pitchFamily="18" charset="0"/>
            </a:endParaRPr>
          </a:p>
        </p:txBody>
      </p:sp>
      <p:sp>
        <p:nvSpPr>
          <p:cNvPr id="4" name="Прямоугольник 3"/>
          <p:cNvSpPr/>
          <p:nvPr/>
        </p:nvSpPr>
        <p:spPr>
          <a:xfrm>
            <a:off x="3369167" y="651096"/>
            <a:ext cx="8574288" cy="779444"/>
          </a:xfrm>
          <a:prstGeom prst="rect">
            <a:avLst/>
          </a:prstGeom>
        </p:spPr>
        <p:txBody>
          <a:bodyPr wrap="square">
            <a:spAutoFit/>
          </a:bodyPr>
          <a:lstStyle/>
          <a:p>
            <a:pPr marL="457200" indent="450215" algn="ctr">
              <a:lnSpc>
                <a:spcPct val="115000"/>
              </a:lnSpc>
              <a:spcAft>
                <a:spcPts val="0"/>
              </a:spcAft>
              <a:tabLst>
                <a:tab pos="450215" algn="l"/>
              </a:tabLst>
            </a:pPr>
            <a:r>
              <a:rPr lang="ru-RU" sz="2000" b="1" spc="10" dirty="0" smtClean="0">
                <a:latin typeface="Titillium Light"/>
                <a:ea typeface="Times New Roman" panose="02020603050405020304" pitchFamily="18" charset="0"/>
                <a:cs typeface="Times New Roman" panose="02020603050405020304" pitchFamily="18" charset="0"/>
              </a:rPr>
              <a:t>ПОРЯДОК ОРГАНИЗАЦИИ ДЕЯТЕЛЬНОСТИ КАБИНЕТОВ ПРОФИЛАКТИКИ</a:t>
            </a:r>
            <a:endParaRPr lang="ru-RU" sz="2000" b="1" dirty="0">
              <a:effectLst/>
              <a:latin typeface="Titillium Light"/>
              <a:ea typeface="Calibri" panose="020F0502020204030204" pitchFamily="34" charset="0"/>
              <a:cs typeface="Times New Roman" panose="02020603050405020304" pitchFamily="18" charset="0"/>
            </a:endParaRPr>
          </a:p>
        </p:txBody>
      </p:sp>
      <p:sp>
        <p:nvSpPr>
          <p:cNvPr id="5" name="Стрелка вниз 4"/>
          <p:cNvSpPr/>
          <p:nvPr/>
        </p:nvSpPr>
        <p:spPr>
          <a:xfrm>
            <a:off x="7405866" y="3174147"/>
            <a:ext cx="484632" cy="5647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3507635" y="1631358"/>
            <a:ext cx="7796462" cy="1508105"/>
          </a:xfrm>
          <a:prstGeom prst="rect">
            <a:avLst/>
          </a:prstGeom>
        </p:spPr>
        <p:txBody>
          <a:bodyPr wrap="square">
            <a:spAutoFit/>
          </a:bodyPr>
          <a:lstStyle/>
          <a:p>
            <a:pPr marL="457200" indent="450215" algn="ctr">
              <a:lnSpc>
                <a:spcPct val="115000"/>
              </a:lnSpc>
              <a:spcAft>
                <a:spcPts val="0"/>
              </a:spcAft>
              <a:tabLst>
                <a:tab pos="450215" algn="l"/>
                <a:tab pos="540385" algn="l"/>
                <a:tab pos="630555" algn="l"/>
              </a:tabLst>
            </a:pPr>
            <a:r>
              <a:rPr lang="ru-RU" sz="2000" i="1" spc="10" dirty="0">
                <a:ea typeface="Times New Roman" panose="02020603050405020304" pitchFamily="18" charset="0"/>
                <a:cs typeface="Times New Roman" panose="02020603050405020304" pitchFamily="18" charset="0"/>
              </a:rPr>
              <a:t>Ответственным за организацию деятельности кабинета профилактики является куратор кабинета профилактики, назначаемый приказом образовательной организации из числа ее работников</a:t>
            </a:r>
            <a:endParaRPr lang="ru-RU"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93707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48380" t="208" r="18516" b="1"/>
          <a:stretch/>
        </p:blipFill>
        <p:spPr>
          <a:xfrm>
            <a:off x="53930" y="0"/>
            <a:ext cx="3307108" cy="6843704"/>
          </a:xfrm>
        </p:spPr>
      </p:pic>
      <p:sp>
        <p:nvSpPr>
          <p:cNvPr id="3" name="Прямоугольник 2"/>
          <p:cNvSpPr/>
          <p:nvPr/>
        </p:nvSpPr>
        <p:spPr>
          <a:xfrm>
            <a:off x="3192595" y="1430540"/>
            <a:ext cx="8927431" cy="1047979"/>
          </a:xfrm>
          <a:prstGeom prst="rect">
            <a:avLst/>
          </a:prstGeom>
        </p:spPr>
        <p:txBody>
          <a:bodyPr wrap="square">
            <a:spAutoFit/>
          </a:bodyPr>
          <a:lstStyle/>
          <a:p>
            <a:pPr marL="457200" indent="450215" algn="just">
              <a:lnSpc>
                <a:spcPct val="115000"/>
              </a:lnSpc>
              <a:spcAft>
                <a:spcPts val="0"/>
              </a:spcAft>
              <a:tabLst>
                <a:tab pos="450215" algn="l"/>
              </a:tabLst>
            </a:pPr>
            <a:endParaRPr lang="ru-RU" sz="1400" dirty="0" smtClean="0">
              <a:effectLst/>
              <a:latin typeface="Titillium Light"/>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Lst>
            </a:pPr>
            <a:r>
              <a:rPr lang="ru-RU" sz="2000" dirty="0" smtClean="0">
                <a:latin typeface="Titillium Light"/>
                <a:ea typeface="Calibri" panose="020F0502020204030204" pitchFamily="34" charset="0"/>
                <a:cs typeface="Times New Roman" panose="02020603050405020304" pitchFamily="18" charset="0"/>
              </a:rPr>
              <a:t>Кабинет профилактики осуществляет свою деятельность в соответствии с ежегодным утвержденным планом на учебный год</a:t>
            </a:r>
            <a:endParaRPr lang="ru-RU" sz="2000" dirty="0">
              <a:effectLst/>
              <a:latin typeface="Titillium Light"/>
              <a:ea typeface="Calibri" panose="020F0502020204030204" pitchFamily="34" charset="0"/>
              <a:cs typeface="Times New Roman" panose="02020603050405020304" pitchFamily="18" charset="0"/>
            </a:endParaRPr>
          </a:p>
        </p:txBody>
      </p:sp>
      <p:sp>
        <p:nvSpPr>
          <p:cNvPr id="4" name="Прямоугольник 3"/>
          <p:cNvSpPr/>
          <p:nvPr/>
        </p:nvSpPr>
        <p:spPr>
          <a:xfrm>
            <a:off x="3369167" y="651096"/>
            <a:ext cx="8574288" cy="779444"/>
          </a:xfrm>
          <a:prstGeom prst="rect">
            <a:avLst/>
          </a:prstGeom>
        </p:spPr>
        <p:txBody>
          <a:bodyPr wrap="square">
            <a:spAutoFit/>
          </a:bodyPr>
          <a:lstStyle/>
          <a:p>
            <a:pPr marL="457200" indent="450215" algn="ctr">
              <a:lnSpc>
                <a:spcPct val="115000"/>
              </a:lnSpc>
              <a:spcAft>
                <a:spcPts val="0"/>
              </a:spcAft>
              <a:tabLst>
                <a:tab pos="450215" algn="l"/>
              </a:tabLst>
            </a:pPr>
            <a:r>
              <a:rPr lang="ru-RU" sz="2000" b="1" spc="10" dirty="0" smtClean="0">
                <a:latin typeface="Titillium Light"/>
                <a:ea typeface="Times New Roman" panose="02020603050405020304" pitchFamily="18" charset="0"/>
                <a:cs typeface="Times New Roman" panose="02020603050405020304" pitchFamily="18" charset="0"/>
              </a:rPr>
              <a:t>ПОРЯДОК ОРГАНИЗАЦИИ ДЕЯТЕЛЬНОСТИ КАБИНЕТОВ ПРОФИЛАКТИКИ</a:t>
            </a:r>
            <a:endParaRPr lang="ru-RU" sz="2000" b="1" dirty="0">
              <a:effectLst/>
              <a:latin typeface="Titillium Light"/>
              <a:ea typeface="Calibri" panose="020F0502020204030204" pitchFamily="34" charset="0"/>
              <a:cs typeface="Times New Roman" panose="02020603050405020304" pitchFamily="18" charset="0"/>
            </a:endParaRPr>
          </a:p>
        </p:txBody>
      </p:sp>
      <p:sp>
        <p:nvSpPr>
          <p:cNvPr id="8" name="Прямоугольник 7"/>
          <p:cNvSpPr/>
          <p:nvPr/>
        </p:nvSpPr>
        <p:spPr>
          <a:xfrm>
            <a:off x="3369167" y="2861080"/>
            <a:ext cx="8325851" cy="4782078"/>
          </a:xfrm>
          <a:prstGeom prst="rect">
            <a:avLst/>
          </a:prstGeom>
        </p:spPr>
        <p:txBody>
          <a:bodyPr wrap="square">
            <a:spAutoFit/>
          </a:bodyPr>
          <a:lstStyle/>
          <a:p>
            <a:pPr marL="457200" indent="450215" algn="ctr">
              <a:lnSpc>
                <a:spcPct val="115000"/>
              </a:lnSpc>
              <a:spcAft>
                <a:spcPts val="0"/>
              </a:spcAft>
              <a:tabLst>
                <a:tab pos="450215" algn="l"/>
                <a:tab pos="540385" algn="l"/>
                <a:tab pos="630555" algn="l"/>
              </a:tabLst>
            </a:pPr>
            <a:r>
              <a:rPr lang="ru-RU" sz="2200" b="1" u="sng" spc="10" dirty="0" smtClean="0">
                <a:ea typeface="Calibri" panose="020F0502020204030204" pitchFamily="34" charset="0"/>
                <a:cs typeface="Times New Roman" panose="02020603050405020304" pitchFamily="18" charset="0"/>
              </a:rPr>
              <a:t>ТИПОВЫЕ  ОШИБКИ</a:t>
            </a:r>
          </a:p>
          <a:p>
            <a:pPr marL="457200" indent="450215" algn="ctr">
              <a:lnSpc>
                <a:spcPct val="115000"/>
              </a:lnSpc>
              <a:spcAft>
                <a:spcPts val="0"/>
              </a:spcAft>
              <a:tabLst>
                <a:tab pos="450215" algn="l"/>
                <a:tab pos="540385" algn="l"/>
                <a:tab pos="630555" algn="l"/>
              </a:tabLst>
            </a:pPr>
            <a:endParaRPr lang="ru-RU" sz="900" b="1" u="sng"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1) В плане не выделены основные направления деятельности кабинета и соответственно мероприятия;</a:t>
            </a: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2) В план включается все мероприятия по воспитательной работе;</a:t>
            </a: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3) План никем не утвержден;</a:t>
            </a:r>
          </a:p>
          <a:p>
            <a:pPr marL="457200" indent="450215" algn="ctr">
              <a:lnSpc>
                <a:spcPct val="115000"/>
              </a:lnSpc>
              <a:spcAft>
                <a:spcPts val="0"/>
              </a:spcAft>
              <a:tabLst>
                <a:tab pos="450215" algn="l"/>
                <a:tab pos="540385" algn="l"/>
                <a:tab pos="630555" algn="l"/>
              </a:tabLst>
            </a:pPr>
            <a:r>
              <a:rPr lang="ru-RU" sz="2200" b="1" spc="10" dirty="0" smtClean="0">
                <a:ea typeface="Calibri" panose="020F0502020204030204" pitchFamily="34" charset="0"/>
                <a:cs typeface="Times New Roman" panose="02020603050405020304" pitchFamily="18" charset="0"/>
              </a:rPr>
              <a:t>4) План мероприятий не совпадает с отчетными документами по деятельности кабинета профилактики</a:t>
            </a:r>
          </a:p>
          <a:p>
            <a:pPr marL="457200" indent="450215" algn="ctr">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just">
              <a:lnSpc>
                <a:spcPct val="115000"/>
              </a:lnSpc>
              <a:spcAft>
                <a:spcPts val="0"/>
              </a:spcAft>
              <a:tabLst>
                <a:tab pos="450215" algn="l"/>
                <a:tab pos="540385" algn="l"/>
                <a:tab pos="630555" algn="l"/>
              </a:tabLst>
            </a:pPr>
            <a:endParaRPr lang="ru-RU" sz="2000" b="1" spc="10" dirty="0" smtClean="0">
              <a:ea typeface="Calibri" panose="020F0502020204030204" pitchFamily="34" charset="0"/>
              <a:cs typeface="Times New Roman" panose="02020603050405020304" pitchFamily="18" charset="0"/>
            </a:endParaRPr>
          </a:p>
          <a:p>
            <a:pPr marL="457200" indent="450215" algn="ctr">
              <a:lnSpc>
                <a:spcPct val="115000"/>
              </a:lnSpc>
              <a:spcAft>
                <a:spcPts val="0"/>
              </a:spcAft>
              <a:tabLst>
                <a:tab pos="450215" algn="l"/>
                <a:tab pos="540385" algn="l"/>
                <a:tab pos="630555" algn="l"/>
              </a:tabLst>
            </a:pPr>
            <a:endParaRPr lang="ru-RU" sz="2000"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0590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6216</TotalTime>
  <Words>3230</Words>
  <Application>Microsoft Office PowerPoint</Application>
  <PresentationFormat>Произвольный</PresentationFormat>
  <Paragraphs>474</Paragraphs>
  <Slides>67</Slides>
  <Notes>27</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67</vt:i4>
      </vt:variant>
    </vt:vector>
  </HeadingPairs>
  <TitlesOfParts>
    <vt:vector size="69" baseType="lpstr">
      <vt:lpstr>Тема Office</vt:lpstr>
      <vt:lpstr>Acrobat Document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Общероссийская  общественная организация  поддержки президентских инициатив в области здоровьесбережения нации «Общее дело»</vt:lpstr>
      <vt:lpstr>Презентация PowerPoint</vt:lpstr>
      <vt:lpstr>Презентация PowerPoint</vt:lpstr>
      <vt:lpstr>Презентация PowerPoint</vt:lpstr>
      <vt:lpstr>   Выделен ли раздел на сайте образовательной организации «Кабинет профилактики» и чем он наполнен?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Проект «Мобильная психологическая помощь» </vt:lpstr>
      <vt:lpstr>Запущен проект «Мобильная психологическая помощь» </vt:lpstr>
      <vt:lpstr>Презентация PowerPoint</vt:lpstr>
      <vt:lpstr>Презентация PowerPoint</vt:lpstr>
      <vt:lpstr>Презентация PowerPoint</vt:lpstr>
      <vt:lpstr>Семинары на базе музея судебной медицины ФГБОУ ВО «Иркутский государственный медицинский университет»</vt:lpstr>
      <vt:lpstr>ПРОЕКТ «КВЕСТ-ПОГРУЖЕНИЕ  «ДЕМОНЫ МОЛОДОСТИ: ИСТОРИЯ ОДНОЙ ЗАВИСИМОСТИ»</vt:lpstr>
      <vt:lpstr>ВЕБИНАРЫ ДЛЯ СПЕЦИАЛИСТОВ</vt:lpstr>
      <vt:lpstr>ВЫЕЗДНЫЕ МЕРОПРИЯТИЯ  В      МУНИЦИПАЛЬНЫЕ ОБРАЗОВАНИЯ</vt:lpstr>
      <vt:lpstr>Областной антинаркотический квиз «Сеть»  платформа «YouTube»  команда  6-8 человек</vt:lpstr>
      <vt:lpstr>Областной конкурс кабинетов  профилактики социально-негативных явлений профессиональных и высших образовательных организаций</vt:lpstr>
      <vt:lpstr>Месячник антинаркотической направленности и популяризации здорового образа жизни на территории Иркутской области (по отдельному плану)  (во исполнения решения ГАК)</vt:lpstr>
      <vt:lpstr>Международный День борьбы с наркоманией и незаконным оборотом наркотиков</vt:lpstr>
      <vt:lpstr>Областной антинаркотический диктант для населения Иркутской области </vt:lpstr>
      <vt:lpstr>Курсы повышения квалификации специалистов в области профилактики</vt:lpstr>
      <vt:lpstr>По заявке от образовательной организации  ОГКУ «Центр профилактики наркомании» проводятся:</vt:lpstr>
      <vt:lpstr>Презентация PowerPoint</vt:lpstr>
      <vt:lpstr>Презентация PowerPoint</vt:lpstr>
      <vt:lpstr>ОГКУ ЦПН выдает  полиграфическую продукцию</vt:lpstr>
      <vt:lpstr>Презентация PowerPoint</vt:lpstr>
      <vt:lpstr>Презентация PowerPoint</vt:lpstr>
      <vt:lpstr>Презентация PowerPoint</vt:lpstr>
      <vt:lpstr>Презентация PowerPoint</vt:lpstr>
      <vt:lpstr>Необходимо</vt:lpstr>
      <vt:lpstr>РЕГИОНАЛЬНЫЙ ПЛАН  МЕРОПРИЯТИЙ ПО РАЗВИТИЮ АНТИНАРКОТИЧЕСКОГО ДВИЖЕНИЯ НА ТЕРРИТОРИИ МУНИЦИПАЛЬНЫХ ОБРАЗОВАНИЙ ИРКУТСКОЙ ОБЛАСТИ НА 2021-2023 ГОДЫ  </vt:lpstr>
      <vt:lpstr>Презентация PowerPoint</vt:lpstr>
      <vt:lpstr>Презентация PowerPoint</vt:lpstr>
      <vt:lpstr>Презентация PowerPoint</vt:lpstr>
      <vt:lpstr>Презентация PowerPoint</vt:lpstr>
      <vt:lpstr>Презентация PowerPoint</vt:lpstr>
      <vt:lpstr>http://www.narkostop.irkutsk.ru/</vt:lpstr>
      <vt:lpstr> ГРУППЫ   https://chat.whatsapp.com/H4Da78LsNlDHWmoj7eUlfn (ВУЗЫ)</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Glooming</dc:creator>
  <cp:lastModifiedBy>Олеся</cp:lastModifiedBy>
  <cp:revision>197</cp:revision>
  <dcterms:created xsi:type="dcterms:W3CDTF">2018-10-20T18:40:46Z</dcterms:created>
  <dcterms:modified xsi:type="dcterms:W3CDTF">2021-04-28T10:19:27Z</dcterms:modified>
</cp:coreProperties>
</file>