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1" r:id="rId2"/>
    <p:sldId id="257" r:id="rId3"/>
    <p:sldId id="258" r:id="rId4"/>
    <p:sldId id="282" r:id="rId5"/>
    <p:sldId id="283" r:id="rId6"/>
    <p:sldId id="259" r:id="rId7"/>
    <p:sldId id="260" r:id="rId8"/>
    <p:sldId id="261" r:id="rId9"/>
    <p:sldId id="263" r:id="rId10"/>
    <p:sldId id="264" r:id="rId11"/>
    <p:sldId id="265" r:id="rId12"/>
    <p:sldId id="266" r:id="rId13"/>
    <p:sldId id="284" r:id="rId14"/>
    <p:sldId id="285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/>
              <a:pPr/>
              <a:t>24/10/2018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/>
              <a:pPr/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аутодеструктивного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поведения среди детей и подростков: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направление взаимодействия с родителями обучающихся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914400" y="704235"/>
            <a:ext cx="8229600" cy="1143480"/>
          </a:xfrm>
        </p:spPr>
        <p:txBody>
          <a:bodyPr lIns="91430" tIns="45715" rIns="91430" bIns="45715">
            <a:normAutofit/>
          </a:bodyPr>
          <a:lstStyle/>
          <a:p>
            <a:pPr algn="ctr">
              <a:defRPr/>
            </a:pPr>
            <a:r>
              <a:rPr alt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Чем определяется личность</a:t>
            </a:r>
          </a:p>
        </p:txBody>
      </p:sp>
      <p:sp>
        <p:nvSpPr>
          <p:cNvPr id="15363" name="Rectangle 3"/>
          <p:cNvSpPr txBox="1">
            <a:spLocks noGrp="1" noChangeArrowheads="1"/>
          </p:cNvSpPr>
          <p:nvPr>
            <p:ph type="body" idx="4294967295"/>
          </p:nvPr>
        </p:nvSpPr>
        <p:spPr>
          <a:xfrm>
            <a:off x="914400" y="1935563"/>
            <a:ext cx="8229600" cy="4389581"/>
          </a:xfrm>
        </p:spPr>
        <p:txBody>
          <a:bodyPr tIns="45715" bIns="45715">
            <a:normAutofit/>
          </a:bodyPr>
          <a:lstStyle/>
          <a:p>
            <a:pPr algn="ctr">
              <a:buClr>
                <a:srgbClr val="04617B"/>
              </a:buClr>
              <a:buFont typeface="Wingdings" pitchFamily="2" charset="2"/>
              <a:buChar char="Ø"/>
            </a:pPr>
            <a:r>
              <a:rPr altLang="ru-RU" sz="2900" b="1" smtClean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>Что она знает </a:t>
            </a:r>
          </a:p>
          <a:p>
            <a:pPr algn="ctr">
              <a:buClr>
                <a:srgbClr val="04617B"/>
              </a:buClr>
              <a:buFont typeface="Wingdings" pitchFamily="2" charset="2"/>
              <a:buChar char="Ø"/>
            </a:pPr>
            <a:r>
              <a:rPr altLang="ru-RU" sz="2900" b="1" smtClean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>Что она ценит </a:t>
            </a:r>
          </a:p>
          <a:p>
            <a:pPr algn="ctr">
              <a:buClr>
                <a:srgbClr val="04617B"/>
              </a:buClr>
              <a:buFont typeface="Wingdings" pitchFamily="2" charset="2"/>
              <a:buChar char="Ø"/>
            </a:pPr>
            <a:r>
              <a:rPr altLang="ru-RU" sz="2900" b="1" smtClean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>Что и как она созидает </a:t>
            </a:r>
          </a:p>
          <a:p>
            <a:pPr algn="ctr">
              <a:buClr>
                <a:srgbClr val="04617B"/>
              </a:buClr>
              <a:buFont typeface="Wingdings" pitchFamily="2" charset="2"/>
              <a:buChar char="Ø"/>
            </a:pPr>
            <a:r>
              <a:rPr altLang="ru-RU" sz="2900" b="1" smtClean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>С кем и как она общается</a:t>
            </a:r>
          </a:p>
          <a:p>
            <a:pPr algn="ctr">
              <a:buClr>
                <a:srgbClr val="04617B"/>
              </a:buClr>
              <a:buFont typeface="Wingdings" pitchFamily="2" charset="2"/>
              <a:buChar char="Ø"/>
            </a:pPr>
            <a:r>
              <a:rPr altLang="ru-RU" sz="2900" b="1" smtClean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>Каковы ее эстетические потребности и как она их удовлетворяет</a:t>
            </a:r>
          </a:p>
          <a:p>
            <a:pPr algn="r">
              <a:buFont typeface="Wingdings 2" pitchFamily="18" charset="2"/>
              <a:buNone/>
            </a:pPr>
            <a:r>
              <a:rPr altLang="ru-RU" sz="2900" smtClean="0">
                <a:solidFill>
                  <a:srgbClr val="04617B"/>
                </a:solidFill>
                <a:latin typeface="Times New Roman" pitchFamily="18" charset="0"/>
                <a:cs typeface="Times New Roman" pitchFamily="18" charset="0"/>
              </a:rPr>
              <a:t>(К.А. Абульханова-Славская)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914400" y="704235"/>
            <a:ext cx="8229600" cy="1143480"/>
          </a:xfrm>
        </p:spPr>
        <p:txBody>
          <a:bodyPr lIns="91430" tIns="45715" rIns="91430" bIns="45715">
            <a:normAutofit/>
          </a:bodyPr>
          <a:lstStyle/>
          <a:p>
            <a:pPr algn="ctr">
              <a:defRPr/>
            </a:pPr>
            <a:r>
              <a:rPr altLang="ru-RU" sz="25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Чем характеризуется личность</a:t>
            </a:r>
          </a:p>
        </p:txBody>
      </p:sp>
      <p:sp>
        <p:nvSpPr>
          <p:cNvPr id="16387" name="Rectangle 3"/>
          <p:cNvSpPr txBox="1">
            <a:spLocks noGrp="1" noChangeArrowheads="1"/>
          </p:cNvSpPr>
          <p:nvPr>
            <p:ph type="body" idx="4294967295"/>
          </p:nvPr>
        </p:nvSpPr>
        <p:spPr>
          <a:xfrm>
            <a:off x="878375" y="1549590"/>
            <a:ext cx="7840855" cy="4775555"/>
          </a:xfrm>
        </p:spPr>
        <p:txBody>
          <a:bodyPr tIns="45715" bIns="45715">
            <a:noAutofit/>
          </a:bodyPr>
          <a:lstStyle/>
          <a:p>
            <a:pPr algn="just">
              <a:lnSpc>
                <a:spcPct val="90000"/>
              </a:lnSpc>
              <a:buFont typeface="Wingdings 2" pitchFamily="18" charset="2"/>
              <a:buNone/>
            </a:pPr>
            <a:r>
              <a:rPr altLang="ru-RU" sz="2500" b="1" smtClean="0">
                <a:latin typeface="Times New Roman" pitchFamily="18" charset="0"/>
                <a:cs typeface="Times New Roman" pitchFamily="18" charset="0"/>
              </a:rPr>
              <a:t>Активностью</a:t>
            </a:r>
            <a:r>
              <a:rPr altLang="ru-RU" sz="2500" smtClean="0">
                <a:latin typeface="Times New Roman" pitchFamily="18" charset="0"/>
                <a:cs typeface="Times New Roman" pitchFamily="18" charset="0"/>
              </a:rPr>
              <a:t> — стремлением выйти за собственные пределы, расширить сферу деятельности, действовать за границами требований ситуации и ролевых предписаний;</a:t>
            </a:r>
          </a:p>
          <a:p>
            <a:pPr algn="just">
              <a:lnSpc>
                <a:spcPct val="90000"/>
              </a:lnSpc>
              <a:buFont typeface="Wingdings 2" pitchFamily="18" charset="2"/>
              <a:buNone/>
            </a:pPr>
            <a:r>
              <a:rPr altLang="ru-RU" sz="2500" b="1" smtClean="0">
                <a:latin typeface="Times New Roman" pitchFamily="18" charset="0"/>
                <a:cs typeface="Times New Roman" pitchFamily="18" charset="0"/>
              </a:rPr>
              <a:t>Направленностью </a:t>
            </a:r>
            <a:r>
              <a:rPr altLang="ru-RU" sz="2500" smtClean="0">
                <a:latin typeface="Times New Roman" pitchFamily="18" charset="0"/>
                <a:cs typeface="Times New Roman" pitchFamily="18" charset="0"/>
              </a:rPr>
              <a:t>— устойчивой доминирующей системой мотивов-интересов, убеждений, идеалов, вкусов и пр.;</a:t>
            </a:r>
          </a:p>
          <a:p>
            <a:pPr algn="just">
              <a:lnSpc>
                <a:spcPct val="90000"/>
              </a:lnSpc>
              <a:buFont typeface="Wingdings 2" pitchFamily="18" charset="2"/>
              <a:buNone/>
            </a:pPr>
            <a:r>
              <a:rPr altLang="ru-RU" sz="2500" b="1" smtClean="0">
                <a:latin typeface="Times New Roman" pitchFamily="18" charset="0"/>
                <a:cs typeface="Times New Roman" pitchFamily="18" charset="0"/>
              </a:rPr>
              <a:t>Глубинными </a:t>
            </a:r>
            <a:r>
              <a:rPr altLang="ru-RU" sz="2500" smtClean="0">
                <a:latin typeface="Times New Roman" pitchFamily="18" charset="0"/>
                <a:cs typeface="Times New Roman" pitchFamily="18" charset="0"/>
              </a:rPr>
              <a:t>смысловыми структурами (по Л.С. Выготскому), обуславливающими ее сознание и поведение;</a:t>
            </a:r>
          </a:p>
          <a:p>
            <a:pPr algn="just">
              <a:lnSpc>
                <a:spcPct val="90000"/>
              </a:lnSpc>
              <a:buFont typeface="Wingdings 2" pitchFamily="18" charset="2"/>
              <a:buNone/>
            </a:pPr>
            <a:r>
              <a:rPr altLang="ru-RU" sz="2500" b="1" smtClean="0">
                <a:latin typeface="Times New Roman" pitchFamily="18" charset="0"/>
                <a:cs typeface="Times New Roman" pitchFamily="18" charset="0"/>
              </a:rPr>
              <a:t>Степенью осознанности</a:t>
            </a:r>
            <a:r>
              <a:rPr altLang="ru-RU" sz="2500" smtClean="0">
                <a:latin typeface="Times New Roman" pitchFamily="18" charset="0"/>
                <a:cs typeface="Times New Roman" pitchFamily="18" charset="0"/>
              </a:rPr>
              <a:t> своих отношений к действительности (отношения установки, диспозиции и др.)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" y="160020"/>
            <a:ext cx="8595360" cy="627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6280" y="318251"/>
            <a:ext cx="8132550" cy="5469846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На основе анализа внешней обусловленности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аутоагрессивного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поведения 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Г.Я. </a:t>
            </a:r>
            <a:r>
              <a:rPr lang="ru-RU" sz="25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Пилягина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считает, что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для возникновения </a:t>
            </a:r>
            <a:r>
              <a:rPr lang="ru-RU" sz="2500" b="1" dirty="0" err="1" smtClean="0">
                <a:latin typeface="Times New Roman" pitchFamily="18" charset="0"/>
                <a:cs typeface="Times New Roman" pitchFamily="18" charset="0"/>
              </a:rPr>
              <a:t>аутоагрессии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необходима система, включающая как минимум 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три компонента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1.   </a:t>
            </a:r>
            <a:r>
              <a:rPr lang="ru-RU" sz="2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Фрустрированный</a:t>
            </a:r>
            <a:r>
              <a:rPr lang="ru-RU" sz="2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человек с формирующимся внутренним конфликтом, подавляющий свою агрессию, и одновременно </a:t>
            </a:r>
            <a:r>
              <a:rPr lang="ru-RU" sz="2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интроекты</a:t>
            </a:r>
            <a:r>
              <a:rPr lang="ru-RU" sz="2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2.   </a:t>
            </a:r>
            <a:r>
              <a:rPr lang="ru-RU" sz="2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Психотравмирующая ситуация, в которой реализуются защитные паттерны поведения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обусловленные вышеупомянутым </a:t>
            </a:r>
            <a:r>
              <a:rPr lang="ru-RU" sz="25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внутриличностным</a:t>
            </a:r>
            <a:r>
              <a:rPr lang="ru-RU" sz="2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конфликтом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3.   Обратная отрицательная связь — </a:t>
            </a:r>
            <a:r>
              <a:rPr lang="ru-RU" sz="25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несбывшиеся ожидания по отношению к объекту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и увеличивающей напряжение ситуации, агрессивность субъекта, потребность разрешения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внутриличностного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конфликта.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3973" y="253445"/>
          <a:ext cx="8035257" cy="6604553"/>
        </p:xfrm>
        <a:graphic>
          <a:graphicData uri="http://schemas.openxmlformats.org/drawingml/2006/table">
            <a:tbl>
              <a:tblPr/>
              <a:tblGrid>
                <a:gridCol w="2678419"/>
                <a:gridCol w="2678419"/>
                <a:gridCol w="86400"/>
                <a:gridCol w="2592019"/>
              </a:tblGrid>
              <a:tr h="655083">
                <a:tc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Экстремальная ситуация (социальные условия)</a:t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↓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531">
                <a:tc gridSpan="4"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5083">
                <a:tc rowSpan="4">
                  <a:txBody>
                    <a:bodyPr/>
                    <a:lstStyle/>
                    <a:p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Данные уровни обычно не осознаются</a:t>
                      </a: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Биологическая основа</a:t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↓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75" marR="48175" marT="24088" marB="240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Ценностные установки</a:t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↓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550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Аффективное реагирование</a:t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↓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50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Рационализация (включая социальные стереотипы)</a:t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↓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Произвольное поведение</a:t>
                      </a: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74545">
                <a:tc>
                  <a:txBody>
                    <a:bodyPr/>
                    <a:lstStyle/>
                    <a:p>
                      <a:r>
                        <a:rPr lang="ru-RU" sz="1800">
                          <a:latin typeface="Times New Roman" pitchFamily="18" charset="0"/>
                          <a:cs typeface="Times New Roman" pitchFamily="18" charset="0"/>
                        </a:rPr>
                        <a:t>Данные уровни обычно осознаются</a:t>
                      </a: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↓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Поведение, направленное на изменение сложившейся реальности (агрессивная направленность)</a:t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↓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Поведение, направленное на изменение себя в сложившейся реальности (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аутоагрессивная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направленность)</a:t>
                      </a:r>
                      <a:b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↓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531">
                <a:tc gridSpan="4">
                  <a:txBody>
                    <a:bodyPr/>
                    <a:lstStyle/>
                    <a:p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5083">
                <a:tc>
                  <a:txBody>
                    <a:bodyPr/>
                    <a:lstStyle/>
                    <a:p>
                      <a:endParaRPr lang="ru-RU" sz="18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Агрессивное поведение</a:t>
                      </a: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Аутоагрессивное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поведение</a:t>
                      </a:r>
                    </a:p>
                  </a:txBody>
                  <a:tcPr marL="43699" marR="43699" marT="21852" marB="2185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7349" name="Picture 5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6880" cy="207382"/>
          </a:xfrm>
          <a:prstGeom prst="rect">
            <a:avLst/>
          </a:prstGeom>
          <a:noFill/>
        </p:spPr>
      </p:pic>
      <p:pic>
        <p:nvPicPr>
          <p:cNvPr id="57350" name="Picture 6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6880" cy="207382"/>
          </a:xfrm>
          <a:prstGeom prst="rect">
            <a:avLst/>
          </a:prstGeom>
          <a:noFill/>
        </p:spPr>
      </p:pic>
      <p:pic>
        <p:nvPicPr>
          <p:cNvPr id="57351" name="Picture 7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6880" cy="207382"/>
          </a:xfrm>
          <a:prstGeom prst="rect">
            <a:avLst/>
          </a:prstGeom>
          <a:noFill/>
        </p:spPr>
      </p:pic>
      <p:pic>
        <p:nvPicPr>
          <p:cNvPr id="57352" name="Picture 8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6880" cy="207382"/>
          </a:xfrm>
          <a:prstGeom prst="rect">
            <a:avLst/>
          </a:prstGeom>
          <a:noFill/>
        </p:spPr>
      </p:pic>
      <p:pic>
        <p:nvPicPr>
          <p:cNvPr id="57353" name="Picture 9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6880" cy="207382"/>
          </a:xfrm>
          <a:prstGeom prst="rect">
            <a:avLst/>
          </a:prstGeom>
          <a:noFill/>
        </p:spPr>
      </p:pic>
      <p:pic>
        <p:nvPicPr>
          <p:cNvPr id="57354" name="Picture 10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6880" cy="207382"/>
          </a:xfrm>
          <a:prstGeom prst="rect">
            <a:avLst/>
          </a:prstGeom>
          <a:noFill/>
        </p:spPr>
      </p:pic>
      <p:pic>
        <p:nvPicPr>
          <p:cNvPr id="57355" name="Picture 11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6880" cy="207382"/>
          </a:xfrm>
          <a:prstGeom prst="rect">
            <a:avLst/>
          </a:prstGeom>
          <a:noFill/>
        </p:spPr>
      </p:pic>
      <p:pic>
        <p:nvPicPr>
          <p:cNvPr id="57356" name="Picture 12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6880" cy="207382"/>
          </a:xfrm>
          <a:prstGeom prst="rect">
            <a:avLst/>
          </a:prstGeom>
          <a:noFill/>
        </p:spPr>
      </p:pic>
      <p:pic>
        <p:nvPicPr>
          <p:cNvPr id="57348" name="Picture 4" descr="http://psychiatry.ua/articles/paper248/image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800" y="125293"/>
            <a:ext cx="146880" cy="2073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6775"/>
          <a:ext cx="9144000" cy="6010275"/>
          <a:chOff x="0" y="866775"/>
          <a:chExt cx="9144000" cy="6010275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6775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176</Words>
  <Application>Microsoft Office PowerPoint</Application>
  <PresentationFormat>Экран (4:3)</PresentationFormat>
  <Paragraphs>30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Профилактика аутодеструктивного поведения среди детей и подростков: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Чем определяется личность</vt:lpstr>
      <vt:lpstr>Чем характеризуется личность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1</cp:lastModifiedBy>
  <cp:revision>4</cp:revision>
  <dcterms:created xsi:type="dcterms:W3CDTF">2018-10-21T11:47:44Z</dcterms:created>
  <dcterms:modified xsi:type="dcterms:W3CDTF">2018-10-24T10:21:10Z</dcterms:modified>
  <cp:category/>
</cp:coreProperties>
</file>