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sldIdLst>
    <p:sldId id="256" r:id="rId2"/>
    <p:sldId id="257" r:id="rId3"/>
    <p:sldId id="258" r:id="rId4"/>
    <p:sldId id="259" r:id="rId5"/>
    <p:sldId id="260" r:id="rId6"/>
    <p:sldId id="326" r:id="rId7"/>
    <p:sldId id="327" r:id="rId8"/>
    <p:sldId id="329" r:id="rId9"/>
    <p:sldId id="330" r:id="rId10"/>
    <p:sldId id="328" r:id="rId11"/>
    <p:sldId id="265" r:id="rId12"/>
    <p:sldId id="261" r:id="rId13"/>
    <p:sldId id="262" r:id="rId14"/>
    <p:sldId id="263" r:id="rId15"/>
    <p:sldId id="264"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4" r:id="rId43"/>
    <p:sldId id="295" r:id="rId44"/>
    <p:sldId id="296" r:id="rId45"/>
    <p:sldId id="297" r:id="rId46"/>
    <p:sldId id="292" r:id="rId47"/>
    <p:sldId id="293" r:id="rId48"/>
    <p:sldId id="298" r:id="rId49"/>
    <p:sldId id="299" r:id="rId50"/>
    <p:sldId id="300" r:id="rId51"/>
    <p:sldId id="301" r:id="rId52"/>
    <p:sldId id="302" r:id="rId53"/>
    <p:sldId id="303" r:id="rId54"/>
    <p:sldId id="304" r:id="rId55"/>
    <p:sldId id="305" r:id="rId56"/>
    <p:sldId id="306" r:id="rId57"/>
    <p:sldId id="308" r:id="rId58"/>
    <p:sldId id="307" r:id="rId59"/>
    <p:sldId id="309" r:id="rId60"/>
    <p:sldId id="310" r:id="rId61"/>
    <p:sldId id="311" r:id="rId62"/>
    <p:sldId id="312" r:id="rId63"/>
    <p:sldId id="313" r:id="rId64"/>
    <p:sldId id="314" r:id="rId65"/>
    <p:sldId id="315" r:id="rId66"/>
    <p:sldId id="324" r:id="rId67"/>
    <p:sldId id="322" r:id="rId68"/>
    <p:sldId id="323" r:id="rId69"/>
    <p:sldId id="320" r:id="rId70"/>
    <p:sldId id="321" r:id="rId71"/>
    <p:sldId id="317" r:id="rId72"/>
    <p:sldId id="316" r:id="rId73"/>
    <p:sldId id="318" r:id="rId74"/>
    <p:sldId id="319" r:id="rId75"/>
    <p:sldId id="325"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5" autoAdjust="0"/>
    <p:restoredTop sz="94660"/>
  </p:normalViewPr>
  <p:slideViewPr>
    <p:cSldViewPr snapToGrid="0">
      <p:cViewPr>
        <p:scale>
          <a:sx n="98" d="100"/>
          <a:sy n="98" d="100"/>
        </p:scale>
        <p:origin x="-6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login.consultant.ru/link/?rnd=48BFFC4868DF9395E6ED525760E2DA27&amp;req=doc&amp;base=RZB&amp;n=358853&amp;dst=100075&amp;fld=134&amp;date=16.11.202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https://login.consultant.ru/link/?rnd=3F1FA17CB392580C56F5499B8BF5DBAC&amp;req=doc&amp;base=RZB&amp;n=357178&amp;dst=100254&amp;fld=134&amp;date=15.11.2020" TargetMode="External"/><Relationship Id="rId2" Type="http://schemas.openxmlformats.org/officeDocument/2006/relationships/hyperlink" Target="https://login.consultant.ru/link/?rnd=3F1FA17CB392580C56F5499B8BF5DBAC&amp;req=doc&amp;base=RZB&amp;n=357178&amp;dst=100252&amp;fld=134&amp;date=15.11.2020" TargetMode="External"/><Relationship Id="rId1" Type="http://schemas.openxmlformats.org/officeDocument/2006/relationships/slideLayout" Target="../slideLayouts/slideLayout6.xml"/><Relationship Id="rId4" Type="http://schemas.openxmlformats.org/officeDocument/2006/relationships/hyperlink" Target="https://login.consultant.ru/link/?rnd=3F1FA17CB392580C56F5499B8BF5DBAC&amp;req=doc&amp;base=RZB&amp;n=357178&amp;dst=100263&amp;fld=134&amp;date=15.11.202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login.consultant.ru/link/?rnd=3F1FA17CB392580C56F5499B8BF5DBAC&amp;req=doc&amp;base=RZB&amp;n=357178&amp;dst=100498&amp;fld=134&amp;date=15.11.2020" TargetMode="External"/><Relationship Id="rId7" Type="http://schemas.openxmlformats.org/officeDocument/2006/relationships/hyperlink" Target="https://login.consultant.ru/link/?rnd=3F1FA17CB392580C56F5499B8BF5DBAC&amp;req=doc&amp;base=RZB&amp;n=344438&amp;dst=100024&amp;fld=134&amp;REFFIELD=134&amp;REFDST=100265&amp;REFDOC=357178&amp;REFBASE=RZB&amp;stat=refcode%3D16610;dstident%3D100024;index%3D496&amp;date=15.11.2020" TargetMode="External"/><Relationship Id="rId2" Type="http://schemas.openxmlformats.org/officeDocument/2006/relationships/hyperlink" Target="https://login.consultant.ru/link/?rnd=3F1FA17CB392580C56F5499B8BF5DBAC&amp;req=doc&amp;base=RZB&amp;n=99661&amp;dst=100004&amp;fld=134&amp;REFFIELD=134&amp;REFDST=100254&amp;REFDOC=357178&amp;REFBASE=RZB&amp;stat=refcode%3D16610;dstident%3D100004;index%3D481&amp;date=15.11.2020" TargetMode="External"/><Relationship Id="rId1" Type="http://schemas.openxmlformats.org/officeDocument/2006/relationships/slideLayout" Target="../slideLayouts/slideLayout7.xml"/><Relationship Id="rId6" Type="http://schemas.openxmlformats.org/officeDocument/2006/relationships/hyperlink" Target="https://login.consultant.ru/link/?rnd=3F1FA17CB392580C56F5499B8BF5DBAC&amp;req=doc&amp;base=RZB&amp;n=357178&amp;dst=100254&amp;fld=134&amp;date=15.11.2020" TargetMode="External"/><Relationship Id="rId5" Type="http://schemas.openxmlformats.org/officeDocument/2006/relationships/hyperlink" Target="https://login.consultant.ru/link/?rnd=3F1FA17CB392580C56F5499B8BF5DBAC&amp;req=doc&amp;base=RZB&amp;n=358825&amp;dst=100157&amp;fld=134&amp;REFFIELD=134&amp;REFDST=100256&amp;REFDOC=357178&amp;REFBASE=RZB&amp;stat=refcode%3D16610;dstident%3D100157;index%3D483&amp;date=15.11.2020" TargetMode="External"/><Relationship Id="rId4" Type="http://schemas.openxmlformats.org/officeDocument/2006/relationships/hyperlink" Target="https://login.consultant.ru/link/?rnd=3F1FA17CB392580C56F5499B8BF5DBAC&amp;req=doc&amp;base=RZB&amp;n=357178&amp;dst=100551&amp;fld=134&amp;date=15.11.2020" TargetMode="External"/></Relationships>
</file>

<file path=ppt/slides/_rels/slide71.xml.rels><?xml version="1.0" encoding="UTF-8" standalone="yes"?>
<Relationships xmlns="http://schemas.openxmlformats.org/package/2006/relationships"><Relationship Id="rId2" Type="http://schemas.openxmlformats.org/officeDocument/2006/relationships/hyperlink" Target="https://login.consultant.ru/link/?rnd=3F1FA17CB392580C56F5499B8BF5DBAC&amp;req=doc&amp;base=RZB&amp;n=352010&amp;dst=9&amp;fld=134&amp;date=15.11.2020"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hyperlink" Target="https://login.consultant.ru/link/?rnd=3F1FA17CB392580C56F5499B8BF5DBAC&amp;req=doc&amp;base=RZB&amp;n=351952&amp;dst=100023&amp;fld=134&amp;REFFIELD=134&amp;REFDST=1000000049&amp;REFDOC=352010&amp;REFBASE=RZB&amp;stat=refcode%3D19827;dstident%3D100023;index%3D107&amp;date=15.11.2020" TargetMode="Externa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hyperlink" Target="https://login.consultant.ru/link/?rnd=3F1FA17CB392580C56F5499B8BF5DBAC&amp;req=doc&amp;base=RZB&amp;n=58773&amp;dst=100476&amp;fld=134&amp;REFFIELD=134&amp;REFDST=100043&amp;REFDOC=352010&amp;REFBASE=RZB&amp;stat=refcode%3D16876;dstident%3D100476;index%3D110&amp;date=15.11.2020" TargetMode="External"/><Relationship Id="rId2" Type="http://schemas.openxmlformats.org/officeDocument/2006/relationships/hyperlink" Target="https://login.consultant.ru/link/?rnd=3F1FA17CB392580C56F5499B8BF5DBAC&amp;req=doc&amp;base=RZB&amp;n=58773&amp;REFFIELD=134&amp;REFDST=100041&amp;REFDOC=352010&amp;REFBASE=RZB&amp;stat=refcode%3D16876;index%3D108&amp;date=15.11.2020" TargetMode="Externa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hyperlink" Target="https://login.consultant.ru/link/?rnd=3F1FA17CB392580C56F5499B8BF5DBAC&amp;req=doc&amp;base=RZB&amp;n=184223&amp;dst=100009&amp;fld=134&amp;REFFIELD=134&amp;REFDST=27&amp;REFDOC=352010&amp;REFBASE=RZB&amp;stat=refcode%3D16610;dstident%3D100009;index%3D115&amp;date=15.11.2020"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login.consultant.ru/link/?rnd=48BFFC4868DF9395E6ED525760E2DA27&amp;req=doc&amp;base=RZB&amp;n=166176&amp;dst=100009&amp;fld=134&amp;REFFIELD=134&amp;REFDST=100338&amp;REFDOC=358890&amp;REFBASE=RZB&amp;stat=refcode%3D16610;dstident%3D100009;index%3D523&amp;date=16.11.202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2514600"/>
            <a:ext cx="9248826" cy="2262781"/>
          </a:xfrm>
        </p:spPr>
        <p:txBody>
          <a:bodyPr>
            <a:noAutofit/>
          </a:bodyPr>
          <a:lstStyle/>
          <a:p>
            <a:r>
              <a:rPr lang="ru-RU" sz="4800" b="1" dirty="0" smtClean="0">
                <a:solidFill>
                  <a:srgbClr val="C00000"/>
                </a:solidFill>
              </a:rPr>
              <a:t>Информирование о юридической ответственности за действия, связанные с НОН, как метод профилактики наркомании</a:t>
            </a:r>
            <a:endParaRPr lang="ru-RU" sz="4800" b="1" dirty="0">
              <a:solidFill>
                <a:srgbClr val="C00000"/>
              </a:solidFill>
            </a:endParaRPr>
          </a:p>
        </p:txBody>
      </p:sp>
      <p:sp>
        <p:nvSpPr>
          <p:cNvPr id="3" name="Подзаголовок 2"/>
          <p:cNvSpPr>
            <a:spLocks noGrp="1"/>
          </p:cNvSpPr>
          <p:nvPr>
            <p:ph type="subTitle" idx="1"/>
          </p:nvPr>
        </p:nvSpPr>
        <p:spPr/>
        <p:txBody>
          <a:bodyPr>
            <a:noAutofit/>
          </a:bodyPr>
          <a:lstStyle/>
          <a:p>
            <a:r>
              <a:rPr lang="ru-RU" sz="1600" b="1" dirty="0"/>
              <a:t>Бычкова Анна Михайловна</a:t>
            </a:r>
            <a:r>
              <a:rPr lang="ru-RU" sz="1600" dirty="0"/>
              <a:t> </a:t>
            </a:r>
            <a:endParaRPr lang="ru-RU" sz="1600" dirty="0" smtClean="0"/>
          </a:p>
          <a:p>
            <a:r>
              <a:rPr lang="ru-RU" sz="1600" dirty="0" smtClean="0"/>
              <a:t>кандидат </a:t>
            </a:r>
            <a:r>
              <a:rPr lang="ru-RU" sz="1600" dirty="0"/>
              <a:t>юридических наук, доцент, начальник отдела научных исследований Иркутского института (филиала) Всероссийского государственного университета юстиции (РПА Минюста России</a:t>
            </a:r>
            <a:r>
              <a:rPr lang="ru-RU" sz="1600" dirty="0" smtClean="0"/>
              <a:t>), </a:t>
            </a:r>
          </a:p>
          <a:p>
            <a:r>
              <a:rPr lang="ru-RU" sz="1600" dirty="0" smtClean="0"/>
              <a:t>эксперт </a:t>
            </a:r>
            <a:r>
              <a:rPr lang="ru-RU" sz="1600" dirty="0"/>
              <a:t>Федеральной службы РФ по надзору в сфере связи, информационных технологий и массовых коммуникаций</a:t>
            </a:r>
          </a:p>
        </p:txBody>
      </p:sp>
    </p:spTree>
    <p:extLst>
      <p:ext uri="{BB962C8B-B14F-4D97-AF65-F5344CB8AC3E}">
        <p14:creationId xmlns:p14="http://schemas.microsoft.com/office/powerpoint/2010/main" val="3179614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9974" y="0"/>
            <a:ext cx="9656147" cy="1280890"/>
          </a:xfrm>
        </p:spPr>
        <p:txBody>
          <a:bodyPr>
            <a:noAutofit/>
          </a:bodyPr>
          <a:lstStyle/>
          <a:p>
            <a:r>
              <a:rPr lang="ru-RU" sz="2800" dirty="0"/>
              <a:t>Федеральный закон от 29.12.2010 </a:t>
            </a:r>
            <a:r>
              <a:rPr lang="ru-RU" sz="2800" dirty="0" smtClean="0"/>
              <a:t>№436-ФЗ (</a:t>
            </a:r>
            <a:r>
              <a:rPr lang="ru-RU" sz="2800" dirty="0"/>
              <a:t>ред. от 31.07.2020</a:t>
            </a:r>
            <a:r>
              <a:rPr lang="ru-RU" sz="2800" dirty="0" smtClean="0"/>
              <a:t>) "</a:t>
            </a:r>
            <a:r>
              <a:rPr lang="ru-RU" sz="2800" dirty="0"/>
              <a:t>О защите детей от информации, причиняющей вред их здоровью и развитию"</a:t>
            </a:r>
            <a:br>
              <a:rPr lang="ru-RU" sz="2800" dirty="0"/>
            </a:br>
            <a:endParaRPr lang="ru-RU" sz="2800" dirty="0"/>
          </a:p>
        </p:txBody>
      </p:sp>
      <p:sp>
        <p:nvSpPr>
          <p:cNvPr id="3" name="Объект 2"/>
          <p:cNvSpPr>
            <a:spLocks noGrp="1"/>
          </p:cNvSpPr>
          <p:nvPr>
            <p:ph idx="1"/>
          </p:nvPr>
        </p:nvSpPr>
        <p:spPr>
          <a:xfrm>
            <a:off x="1140543" y="1494504"/>
            <a:ext cx="10354238" cy="3777622"/>
          </a:xfrm>
        </p:spPr>
        <p:txBody>
          <a:bodyPr>
            <a:noAutofit/>
          </a:bodyPr>
          <a:lstStyle/>
          <a:p>
            <a:r>
              <a:rPr lang="ru-RU" sz="1600" b="1" dirty="0"/>
              <a:t>Статья 5. Виды информации, причиняющей вред здоровью и (или) развитию детей</a:t>
            </a:r>
            <a:endParaRPr lang="ru-RU" sz="1600" dirty="0"/>
          </a:p>
          <a:p>
            <a:r>
              <a:rPr lang="ru-RU" sz="1600" dirty="0"/>
              <a:t>2. К информации, запрещенной для распространения среди детей, относится информация:</a:t>
            </a:r>
          </a:p>
          <a:p>
            <a:r>
              <a:rPr lang="ru-RU" sz="1600" dirty="0"/>
              <a:t>2) способная вызвать у детей желание употребить наркотические средства, психотропные и (или) одурманивающие вещества, табачные изделия, </a:t>
            </a:r>
            <a:r>
              <a:rPr lang="ru-RU" sz="1600" dirty="0" err="1">
                <a:solidFill>
                  <a:srgbClr val="FF0000"/>
                </a:solidFill>
              </a:rPr>
              <a:t>никотинсодержащую</a:t>
            </a:r>
            <a:r>
              <a:rPr lang="ru-RU" sz="1600" dirty="0">
                <a:solidFill>
                  <a:srgbClr val="FF0000"/>
                </a:solidFill>
              </a:rPr>
              <a:t> продукцию</a:t>
            </a:r>
            <a:r>
              <a:rPr lang="ru-RU" sz="1600" dirty="0"/>
              <a:t>, алкогольную и спиртосодержащую продукцию, принять участие в азартных играх, заниматься проституцией, бродяжничеством или попрошайничеством</a:t>
            </a:r>
          </a:p>
          <a:p>
            <a:r>
              <a:rPr lang="ru-RU" sz="1600" b="1" dirty="0"/>
              <a:t>Статья 9. Информационная продукция для детей, достигших возраста двенадцати лет</a:t>
            </a:r>
            <a:endParaRPr lang="ru-RU" sz="1600" dirty="0"/>
          </a:p>
          <a:p>
            <a:r>
              <a:rPr lang="ru-RU" sz="1600" dirty="0"/>
              <a:t>К допускаемой к обороту информационной продукции для детей, достигших возраста двенадцати лет, может быть отнесена информационная продукция, предусмотренная </a:t>
            </a:r>
            <a:r>
              <a:rPr lang="ru-RU" sz="1600" dirty="0">
                <a:hlinkClick r:id="rId2"/>
              </a:rPr>
              <a:t>статьей 8</a:t>
            </a:r>
            <a:r>
              <a:rPr lang="ru-RU" sz="1600" dirty="0"/>
              <a:t> настоящего Федерального закона, а также информационная продукция, содержащая оправданные ее жанром и (или) сюжетом:</a:t>
            </a:r>
          </a:p>
          <a:p>
            <a:r>
              <a:rPr lang="ru-RU" sz="1600" dirty="0"/>
              <a:t>2) изображение или описание, не побуждающие к совершению антиобщественных действий (в том числе к потреблению алкогольной и спиртосодержащей продукции, участию в азартных играх, занятию бродяжничеством или попрошайничеством), эпизодическое упоминание (без демонстрации) наркотических средств, психотропных и (или) одурманивающих веществ, табачных изделий или </a:t>
            </a:r>
            <a:r>
              <a:rPr lang="ru-RU" sz="1600" dirty="0" err="1"/>
              <a:t>никотинсодержащей</a:t>
            </a:r>
            <a:r>
              <a:rPr lang="ru-RU" sz="1600" dirty="0"/>
              <a:t> продукции при условии, что не обосновывается и не оправдывается допустимость антиобщественных действий, выражается отрицательное, осуждающее отношение к ним и содержится указание на опасность потребления указанных продукции, средств, веществ, изделий;</a:t>
            </a:r>
          </a:p>
          <a:p>
            <a:endParaRPr lang="ru-RU" sz="1600" dirty="0"/>
          </a:p>
        </p:txBody>
      </p:sp>
    </p:spTree>
    <p:extLst>
      <p:ext uri="{BB962C8B-B14F-4D97-AF65-F5344CB8AC3E}">
        <p14:creationId xmlns:p14="http://schemas.microsoft.com/office/powerpoint/2010/main" val="2810368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«Легальные с ограничениями»: расставляем границы</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выявить уровень знаний учащихся, информировать учащихся </a:t>
            </a:r>
            <a:r>
              <a:rPr lang="ru-RU" dirty="0" err="1"/>
              <a:t>ооб</a:t>
            </a:r>
            <a:r>
              <a:rPr lang="ru-RU" dirty="0"/>
              <a:t> ограничениях по вопросам оборота алкогольной и табачной продукции, подготовить к освоению материала повышенной сложности. </a:t>
            </a:r>
          </a:p>
          <a:p>
            <a:r>
              <a:rPr lang="ru-RU" b="1" i="1" dirty="0"/>
              <a:t>Время:</a:t>
            </a:r>
            <a:r>
              <a:rPr lang="ru-RU" dirty="0"/>
              <a:t> 40 мин.</a:t>
            </a:r>
          </a:p>
          <a:p>
            <a:r>
              <a:rPr lang="ru-RU" b="1" i="1" dirty="0"/>
              <a:t>Форма проведения:</a:t>
            </a:r>
            <a:r>
              <a:rPr lang="ru-RU" dirty="0"/>
              <a:t> диалог с элементами лекции, работа в группах, презентация у доски.</a:t>
            </a:r>
          </a:p>
          <a:p>
            <a:r>
              <a:rPr lang="ru-RU" b="1" i="1" dirty="0"/>
              <a:t>Материалы: </a:t>
            </a:r>
            <a:r>
              <a:rPr lang="ru-RU" dirty="0"/>
              <a:t>маркер, доска (</a:t>
            </a:r>
            <a:r>
              <a:rPr lang="ru-RU" dirty="0" err="1"/>
              <a:t>флип-чарт</a:t>
            </a:r>
            <a:r>
              <a:rPr lang="ru-RU" dirty="0"/>
              <a:t>), выдержки из нормативных правовых актов.</a:t>
            </a:r>
          </a:p>
          <a:p>
            <a:endParaRPr lang="ru-RU" dirty="0"/>
          </a:p>
        </p:txBody>
      </p:sp>
    </p:spTree>
    <p:extLst>
      <p:ext uri="{BB962C8B-B14F-4D97-AF65-F5344CB8AC3E}">
        <p14:creationId xmlns:p14="http://schemas.microsoft.com/office/powerpoint/2010/main" val="1812449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1045" y="394692"/>
            <a:ext cx="10530349" cy="6463308"/>
          </a:xfrm>
          <a:prstGeom prst="rect">
            <a:avLst/>
          </a:prstGeom>
        </p:spPr>
        <p:txBody>
          <a:bodyPr wrap="square">
            <a:spAutoFit/>
          </a:bodyPr>
          <a:lstStyle/>
          <a:p>
            <a:pPr algn="ctr">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ОГРАНИЧЕНИЯ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возрасту продажи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времени продажи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способу продажи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местам распространения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местам употребления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рекламе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по сфере деятельности, которую осуществляет человек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в определенный момент (например, вождение)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После того, как учащиеся назовут общие ограничения, они делятся на две группы, одна из которых получает выдержки из текста Закона «Об охране здоровья граждан от воздействия окружающего табачного дыма и последствий потребления табака», а вторая – из Закона «О государственном регулировании производства и оборота этилового спирта, алкогольной и спиртосодержащей продукции и об ограничении потребления (распития) алкогольной продукции». Группам можно предложить также выдержки из Законов «О рекламе» и «О защите детей от информации, причиняющей вред их здоровью и развитию».</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Отдельно можно предложить проанализировать практику ограничений в области оборота алкогольной продукции, действующих на территории субъекта Российской Федерации, например, в Иркутской области действует Постановление Правительства Иркутской области от 14 октября 2011 г. №313-пп «Об установлении требований и ограничений в сфере розничной продажи алкогольной продукции на территории Иркутской области».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Учащиеся работают в группах и выписывают конкретные ограничения из законов по типам ограничений, после чего представляют свою работу.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674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Наркотик или нет?</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выявить уровень знаний учащихся, повысить уровень </a:t>
            </a:r>
            <a:r>
              <a:rPr lang="ru-RU" dirty="0" err="1"/>
              <a:t>правовуюосведомленность</a:t>
            </a:r>
            <a:r>
              <a:rPr lang="ru-RU" dirty="0"/>
              <a:t>, подготовить к освоению материала повышенной сложности. </a:t>
            </a:r>
          </a:p>
          <a:p>
            <a:r>
              <a:rPr lang="ru-RU" b="1" i="1" dirty="0"/>
              <a:t>Время: </a:t>
            </a:r>
            <a:r>
              <a:rPr lang="ru-RU" dirty="0"/>
              <a:t>10 мин.</a:t>
            </a:r>
          </a:p>
          <a:p>
            <a:r>
              <a:rPr lang="ru-RU" b="1" i="1" dirty="0"/>
              <a:t>Форма проведения:</a:t>
            </a:r>
            <a:r>
              <a:rPr lang="ru-RU" dirty="0"/>
              <a:t> диалог с элементами лекции.</a:t>
            </a:r>
          </a:p>
          <a:p>
            <a:r>
              <a:rPr lang="ru-RU" b="1" i="1" dirty="0"/>
              <a:t>Материалы:</a:t>
            </a:r>
            <a:r>
              <a:rPr lang="ru-RU" dirty="0"/>
              <a:t> маркер, доска (</a:t>
            </a:r>
            <a:r>
              <a:rPr lang="ru-RU" dirty="0" err="1"/>
              <a:t>флип-чарт</a:t>
            </a:r>
            <a:r>
              <a:rPr lang="ru-RU" dirty="0"/>
              <a:t>).</a:t>
            </a:r>
          </a:p>
          <a:p>
            <a:endParaRPr lang="ru-RU" dirty="0"/>
          </a:p>
        </p:txBody>
      </p:sp>
    </p:spTree>
    <p:extLst>
      <p:ext uri="{BB962C8B-B14F-4D97-AF65-F5344CB8AC3E}">
        <p14:creationId xmlns:p14="http://schemas.microsoft.com/office/powerpoint/2010/main" val="3524662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10349" y="1385696"/>
            <a:ext cx="7256206" cy="3139321"/>
          </a:xfrm>
          <a:prstGeom prst="rect">
            <a:avLst/>
          </a:prstGeom>
        </p:spPr>
        <p:txBody>
          <a:bodyPr wrap="square">
            <a:spAutoFit/>
          </a:bodyPr>
          <a:lstStyle/>
          <a:p>
            <a:pPr algn="just">
              <a:spcAft>
                <a:spcPts val="0"/>
              </a:spcAft>
            </a:pPr>
            <a:r>
              <a:rPr lang="ru-RU" b="1" i="1" dirty="0">
                <a:latin typeface="Times New Roman" panose="02020603050405020304" pitchFamily="18" charset="0"/>
                <a:ea typeface="Calibri" panose="020F0502020204030204" pitchFamily="34" charset="0"/>
                <a:cs typeface="Times New Roman" panose="02020603050405020304" pitchFamily="18" charset="0"/>
              </a:rPr>
              <a:t>Способ выполнения.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Предлагаем примерный вводный диалог.</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Вопрос: В случае обнаружения в кармане какого-либо вещества (порошка или травы) как будет решаться вопрос о привлечении к ответственности?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Ответ: В том случае, если будет установлено, что это – наркотик.</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Вопрос: На основании чего будем решать, наркотик это или нет?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Ответ: Заключение эксперта.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Вопрос: Почему эксперт решил, что вещество, которое он выявил – наркотик?</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Далее – информационный блок.</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3768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73169576"/>
              </p:ext>
            </p:extLst>
          </p:nvPr>
        </p:nvGraphicFramePr>
        <p:xfrm>
          <a:off x="2900516" y="285136"/>
          <a:ext cx="7030608" cy="6440488"/>
        </p:xfrm>
        <a:graphic>
          <a:graphicData uri="http://schemas.openxmlformats.org/drawingml/2006/table">
            <a:tbl>
              <a:tblPr firstRow="1" firstCol="1" bandRow="1"/>
              <a:tblGrid>
                <a:gridCol w="7030608"/>
              </a:tblGrid>
              <a:tr h="5468347">
                <a:tc>
                  <a:txBody>
                    <a:bodyPr/>
                    <a:lstStyle/>
                    <a:p>
                      <a:pPr marL="283845" indent="4445" algn="just">
                        <a:lnSpc>
                          <a:spcPct val="106000"/>
                        </a:lnSpc>
                        <a:spcAft>
                          <a:spcPts val="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Вещество признаётся наркотиком, если оно соответствует трём критериям: </a:t>
                      </a:r>
                      <a:r>
                        <a:rPr lang="ru-RU" sz="2000" i="1" dirty="0">
                          <a:effectLst/>
                          <a:latin typeface="Times New Roman" panose="02020603050405020304" pitchFamily="18" charset="0"/>
                          <a:ea typeface="Times New Roman" panose="02020603050405020304" pitchFamily="18" charset="0"/>
                          <a:cs typeface="Times New Roman" panose="02020603050405020304" pitchFamily="18" charset="0"/>
                        </a:rPr>
                        <a:t>медицинскому, социальному и юридическому.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6000"/>
                        </a:lnSpc>
                        <a:spcAft>
                          <a:spcPts val="0"/>
                        </a:spcAft>
                        <a:buFont typeface="Wingdings" panose="05000000000000000000" pitchFamily="2" charset="2"/>
                        <a:buChar char=""/>
                      </a:pPr>
                      <a:r>
                        <a:rPr lang="ru-RU" sz="2000" i="1" dirty="0">
                          <a:effectLst/>
                          <a:latin typeface="Times New Roman" panose="02020603050405020304" pitchFamily="18" charset="0"/>
                          <a:ea typeface="Times New Roman" panose="02020603050405020304" pitchFamily="18" charset="0"/>
                          <a:cs typeface="Times New Roman" panose="02020603050405020304" pitchFamily="18" charset="0"/>
                        </a:rPr>
                        <a:t>Медицинский критерий</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 заключается в том, что вещество должно оказывать специфическое воздействие на центральную нервную систему (галлюциногенное, стимулирующее, успокаивающее). Это воздействие и является причиной его немедицинского употребления.</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6000"/>
                        </a:lnSpc>
                        <a:spcAft>
                          <a:spcPts val="0"/>
                        </a:spcAft>
                        <a:buFont typeface="Wingdings" panose="05000000000000000000" pitchFamily="2" charset="2"/>
                        <a:buChar char=""/>
                      </a:pPr>
                      <a:r>
                        <a:rPr lang="ru-RU" sz="2000" i="1" dirty="0">
                          <a:effectLst/>
                          <a:latin typeface="Times New Roman" panose="02020603050405020304" pitchFamily="18" charset="0"/>
                          <a:ea typeface="Times New Roman" panose="02020603050405020304" pitchFamily="18" charset="0"/>
                          <a:cs typeface="Times New Roman" panose="02020603050405020304" pitchFamily="18" charset="0"/>
                        </a:rPr>
                        <a:t>Социальный критерий</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 предполагает, что употребление этих средств без назначения врача приобретает такие размеры, что становится опасным для общества (потери в рабочей силе, возрастающая преступность, высокая смертность, снижение уровня образования и т.д.).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6000"/>
                        </a:lnSpc>
                        <a:spcAft>
                          <a:spcPts val="0"/>
                        </a:spcAft>
                        <a:buFont typeface="Wingdings" panose="05000000000000000000" pitchFamily="2" charset="2"/>
                        <a:buChar char=""/>
                      </a:pPr>
                      <a:r>
                        <a:rPr lang="ru-RU" sz="2000" i="1" dirty="0">
                          <a:effectLst/>
                          <a:latin typeface="Times New Roman" panose="02020603050405020304" pitchFamily="18" charset="0"/>
                          <a:ea typeface="Times New Roman" panose="02020603050405020304" pitchFamily="18" charset="0"/>
                          <a:cs typeface="Times New Roman" panose="02020603050405020304" pitchFamily="18" charset="0"/>
                        </a:rPr>
                        <a:t>Юридический критерий</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 означает, что вещество признаётся наркотическим и за различные действия с ним наступает ответственность только после того, как уполномоченный государственный орган, исходя из анализа медицинского и социального критериев, признает данное средство наркотическим и внесёт его в специальный перечень наркотических средств.</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r>
            </a:tbl>
          </a:graphicData>
        </a:graphic>
      </p:graphicFrame>
    </p:spTree>
    <p:extLst>
      <p:ext uri="{BB962C8B-B14F-4D97-AF65-F5344CB8AC3E}">
        <p14:creationId xmlns:p14="http://schemas.microsoft.com/office/powerpoint/2010/main" val="1676827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79406" y="1271606"/>
            <a:ext cx="9016180" cy="4708981"/>
          </a:xfrm>
          <a:prstGeom prst="rect">
            <a:avLst/>
          </a:prstGeom>
        </p:spPr>
        <p:txBody>
          <a:bodyPr wrap="square">
            <a:spAutoFit/>
          </a:bodyPr>
          <a:lstStyle/>
          <a:p>
            <a:pPr algn="just">
              <a:spcAft>
                <a:spcPts val="0"/>
              </a:spcAft>
            </a:pPr>
            <a:r>
              <a:rPr lang="ru-RU" sz="2000" dirty="0">
                <a:latin typeface="Times New Roman" panose="02020603050405020304" pitchFamily="18" charset="0"/>
                <a:ea typeface="Calibri" panose="020F0502020204030204" pitchFamily="34" charset="0"/>
              </a:rPr>
              <a:t>Зачитайте учащимся определение наркотических средств, которое содержится в ст. 2 Федерального закона «О наркотических средствах и психотропных веществах» и предложите определить, какой критерий положен в основу этого определения. </a:t>
            </a:r>
            <a:endParaRPr lang="ru-RU" dirty="0">
              <a:latin typeface="Times New Roman" panose="02020603050405020304" pitchFamily="18" charset="0"/>
              <a:ea typeface="Times New Roman" panose="02020603050405020304" pitchFamily="18" charset="0"/>
            </a:endParaRPr>
          </a:p>
          <a:p>
            <a:pPr algn="just">
              <a:spcAft>
                <a:spcPts val="0"/>
              </a:spcAft>
            </a:pPr>
            <a:r>
              <a:rPr lang="ru-RU" sz="2000" dirty="0">
                <a:latin typeface="Times New Roman" panose="02020603050405020304" pitchFamily="18" charset="0"/>
                <a:ea typeface="Calibri" panose="020F0502020204030204" pitchFamily="34" charset="0"/>
              </a:rPr>
              <a:t>«Наркотические средства </a:t>
            </a:r>
            <a:r>
              <a:rPr lang="ru-RU"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Calibri" panose="020F0502020204030204" pitchFamily="34" charset="0"/>
              </a:rPr>
              <a:t> вещества синтетического или естественного происхождения, препараты, включенные в Перечень наркотических средств, психотропных веществ и их прекурсоров, подлежащих контролю в Российской Федерации, в соответствии с законодательством Российской Федерации, международными договорами Российской Федерации, в том числе Единой конвенцией о наркотических средствах 1961 года».</a:t>
            </a:r>
            <a:endParaRPr lang="ru-RU" dirty="0">
              <a:latin typeface="Times New Roman" panose="02020603050405020304" pitchFamily="18" charset="0"/>
              <a:ea typeface="Times New Roman" panose="02020603050405020304" pitchFamily="18" charset="0"/>
            </a:endParaRPr>
          </a:p>
          <a:p>
            <a:pPr indent="540385" algn="just">
              <a:spcAft>
                <a:spcPts val="0"/>
              </a:spcAft>
            </a:pPr>
            <a:r>
              <a:rPr lang="ru-RU" sz="2000" b="1" dirty="0">
                <a:latin typeface="Times New Roman" panose="02020603050405020304" pitchFamily="18" charset="0"/>
                <a:ea typeface="Calibri" panose="020F0502020204030204" pitchFamily="34" charset="0"/>
              </a:rPr>
              <a:t>Вывод: </a:t>
            </a:r>
            <a:r>
              <a:rPr lang="ru-RU" sz="2000" dirty="0">
                <a:latin typeface="Times New Roman" panose="02020603050405020304" pitchFamily="18" charset="0"/>
                <a:ea typeface="Calibri" panose="020F0502020204030204" pitchFamily="34" charset="0"/>
              </a:rPr>
              <a:t>в основу определения положен исключительно </a:t>
            </a:r>
            <a:r>
              <a:rPr lang="ru-RU" sz="2000" i="1" dirty="0">
                <a:latin typeface="Times New Roman" panose="02020603050405020304" pitchFamily="18" charset="0"/>
                <a:ea typeface="Calibri" panose="020F0502020204030204" pitchFamily="34" charset="0"/>
              </a:rPr>
              <a:t>юридический критерий</a:t>
            </a:r>
            <a:r>
              <a:rPr lang="ru-RU" sz="2000" dirty="0">
                <a:latin typeface="Times New Roman" panose="02020603050405020304" pitchFamily="18" charset="0"/>
                <a:ea typeface="Calibri" panose="020F0502020204030204" pitchFamily="34" charset="0"/>
              </a:rPr>
              <a:t>. В Российской Федерации вещество признается наркотическим после внесения в Перечень наркотических средств, психотропных веществ и их прекурсоров, подлежащих контролю в Российской Федерации, который утверждается Постановлением Правительства РФ.</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66198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Легальна ли «</a:t>
            </a:r>
            <a:r>
              <a:rPr lang="ru-RU" b="1" dirty="0" err="1"/>
              <a:t>легалка</a:t>
            </a:r>
            <a:r>
              <a:rPr lang="ru-RU" b="1" dirty="0"/>
              <a:t>»?</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выявить уровень знаний учащихся, повысить уровень правовой осведомленности, подготовить к освоению материала повышенной сложности. </a:t>
            </a:r>
          </a:p>
          <a:p>
            <a:r>
              <a:rPr lang="ru-RU" b="1" i="1" dirty="0"/>
              <a:t>Время:</a:t>
            </a:r>
            <a:r>
              <a:rPr lang="ru-RU" dirty="0"/>
              <a:t> 20 мин.</a:t>
            </a:r>
          </a:p>
          <a:p>
            <a:r>
              <a:rPr lang="ru-RU" b="1" i="1" dirty="0"/>
              <a:t>Форма проведения:</a:t>
            </a:r>
            <a:r>
              <a:rPr lang="ru-RU" dirty="0"/>
              <a:t> диалог с элементами лекции.</a:t>
            </a:r>
          </a:p>
          <a:p>
            <a:r>
              <a:rPr lang="ru-RU" b="1" i="1" dirty="0"/>
              <a:t>Материалы:</a:t>
            </a:r>
            <a:r>
              <a:rPr lang="ru-RU" dirty="0"/>
              <a:t> маркер, доска (</a:t>
            </a:r>
            <a:r>
              <a:rPr lang="ru-RU" dirty="0" err="1"/>
              <a:t>флип-чарт</a:t>
            </a:r>
            <a:r>
              <a:rPr lang="ru-RU" dirty="0"/>
              <a:t>).</a:t>
            </a:r>
          </a:p>
          <a:p>
            <a:endParaRPr lang="ru-RU" dirty="0"/>
          </a:p>
        </p:txBody>
      </p:sp>
    </p:spTree>
    <p:extLst>
      <p:ext uri="{BB962C8B-B14F-4D97-AF65-F5344CB8AC3E}">
        <p14:creationId xmlns:p14="http://schemas.microsoft.com/office/powerpoint/2010/main" val="2048600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l="20976" t="17743" r="38749" b="7369"/>
          <a:stretch/>
        </p:blipFill>
        <p:spPr bwMode="auto">
          <a:xfrm>
            <a:off x="2261418" y="186813"/>
            <a:ext cx="9104672" cy="66711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71693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7999" y="1028343"/>
            <a:ext cx="7433187" cy="4247317"/>
          </a:xfrm>
          <a:prstGeom prst="rect">
            <a:avLst/>
          </a:prstGeom>
        </p:spPr>
        <p:txBody>
          <a:bodyPr wrap="square">
            <a:spAutoFit/>
          </a:bodyPr>
          <a:lstStyle/>
          <a:p>
            <a:pPr indent="540385" algn="just">
              <a:spcAft>
                <a:spcPts val="0"/>
              </a:spcAft>
            </a:pPr>
            <a:r>
              <a:rPr lang="ru-RU" b="1" i="1" dirty="0">
                <a:latin typeface="Times New Roman" panose="02020603050405020304" pitchFamily="18" charset="0"/>
                <a:ea typeface="Calibri" panose="020F0502020204030204" pitchFamily="34" charset="0"/>
                <a:cs typeface="Times New Roman" panose="02020603050405020304" pitchFamily="18" charset="0"/>
              </a:rPr>
              <a:t>Способ выполнения.</a:t>
            </a:r>
            <a:r>
              <a:rPr lang="ru-RU" dirty="0">
                <a:latin typeface="Times New Roman" panose="02020603050405020304" pitchFamily="18" charset="0"/>
                <a:ea typeface="Calibri" panose="020F0502020204030204" pitchFamily="34" charset="0"/>
                <a:cs typeface="Times New Roman" panose="02020603050405020304" pitchFamily="18" charset="0"/>
              </a:rPr>
              <a:t> Продемонстрируйте учащимся список документов (номера и даты Постановлений Правительства), которыми вносились изменения и дополнения в Перечень наркотических средств, психотропных веществ и их прекурсоров, подлежащих контролю в Российской Федерации.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Вопрос:</a:t>
            </a:r>
            <a:r>
              <a:rPr lang="ru-RU" dirty="0">
                <a:latin typeface="Times New Roman" panose="02020603050405020304" pitchFamily="18" charset="0"/>
                <a:ea typeface="Calibri" panose="020F0502020204030204" pitchFamily="34" charset="0"/>
                <a:cs typeface="Times New Roman" panose="02020603050405020304" pitchFamily="18" charset="0"/>
              </a:rPr>
              <a:t> В связи с чем, по вашему, в Перечень столь часто вносятся изменения?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Ответ:</a:t>
            </a:r>
            <a:r>
              <a:rPr lang="ru-RU" dirty="0">
                <a:latin typeface="Times New Roman" panose="02020603050405020304" pitchFamily="18" charset="0"/>
                <a:ea typeface="Calibri" panose="020F0502020204030204" pitchFamily="34" charset="0"/>
                <a:cs typeface="Times New Roman" panose="02020603050405020304" pitchFamily="18" charset="0"/>
              </a:rPr>
              <a:t> Постоянно изобретают новые наркотики, новые формулы наркотиков.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Вопрос:</a:t>
            </a:r>
            <a:r>
              <a:rPr lang="ru-RU" dirty="0">
                <a:latin typeface="Times New Roman" panose="02020603050405020304" pitchFamily="18" charset="0"/>
                <a:ea typeface="Calibri" panose="020F0502020204030204" pitchFamily="34" charset="0"/>
                <a:cs typeface="Times New Roman" panose="02020603050405020304" pitchFamily="18" charset="0"/>
              </a:rPr>
              <a:t> А это значит, что новые вещества не обладают каким из трех известных вам критериев?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Ответ:</a:t>
            </a:r>
            <a:r>
              <a:rPr lang="ru-RU" dirty="0">
                <a:latin typeface="Times New Roman" panose="02020603050405020304" pitchFamily="18" charset="0"/>
                <a:ea typeface="Calibri" panose="020F0502020204030204" pitchFamily="34" charset="0"/>
                <a:cs typeface="Times New Roman" panose="02020603050405020304" pitchFamily="18" charset="0"/>
              </a:rPr>
              <a:t> Юридическим.</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Вопрос:</a:t>
            </a:r>
            <a:r>
              <a:rPr lang="ru-RU" dirty="0">
                <a:latin typeface="Times New Roman" panose="02020603050405020304" pitchFamily="18" charset="0"/>
                <a:ea typeface="Calibri" panose="020F0502020204030204" pitchFamily="34" charset="0"/>
                <a:cs typeface="Times New Roman" panose="02020603050405020304" pitchFamily="18" charset="0"/>
              </a:rPr>
              <a:t> Значит ли это, что лица, распространяющие новые химические формулы наркотиков, не могут привлекаться к ответственности?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0578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Что такое </a:t>
            </a:r>
            <a:r>
              <a:rPr lang="ru-RU" b="1" dirty="0" err="1"/>
              <a:t>психоактивные</a:t>
            </a:r>
            <a:r>
              <a:rPr lang="ru-RU" b="1" dirty="0"/>
              <a:t> вещества?</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ввести учащихся в тему, дать определение психоактивных веществ, повысить уровень психологической компетентности.</a:t>
            </a:r>
          </a:p>
          <a:p>
            <a:r>
              <a:rPr lang="ru-RU" b="1" i="1" dirty="0"/>
              <a:t>Время:</a:t>
            </a:r>
            <a:r>
              <a:rPr lang="ru-RU" dirty="0"/>
              <a:t> 10 мин.</a:t>
            </a:r>
          </a:p>
          <a:p>
            <a:r>
              <a:rPr lang="ru-RU" b="1" i="1" dirty="0"/>
              <a:t>Форма проведения:</a:t>
            </a:r>
            <a:r>
              <a:rPr lang="ru-RU" dirty="0"/>
              <a:t> лекция.</a:t>
            </a:r>
          </a:p>
          <a:p>
            <a:r>
              <a:rPr lang="ru-RU" b="1" i="1" dirty="0"/>
              <a:t>Материалы: </a:t>
            </a:r>
            <a:r>
              <a:rPr lang="ru-RU" dirty="0"/>
              <a:t>маркер, доска (</a:t>
            </a:r>
            <a:r>
              <a:rPr lang="ru-RU" dirty="0" err="1"/>
              <a:t>флип-чарт</a:t>
            </a:r>
            <a:r>
              <a:rPr lang="ru-RU" dirty="0"/>
              <a:t>).</a:t>
            </a:r>
          </a:p>
          <a:p>
            <a:endParaRPr lang="ru-RU" dirty="0"/>
          </a:p>
        </p:txBody>
      </p:sp>
    </p:spTree>
    <p:extLst>
      <p:ext uri="{BB962C8B-B14F-4D97-AF65-F5344CB8AC3E}">
        <p14:creationId xmlns:p14="http://schemas.microsoft.com/office/powerpoint/2010/main" val="1580773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3497" y="731338"/>
            <a:ext cx="9566787" cy="5355312"/>
          </a:xfrm>
          <a:prstGeom prst="rect">
            <a:avLst/>
          </a:prstGeom>
        </p:spPr>
        <p:txBody>
          <a:bodyPr wrap="square">
            <a:spAutoFit/>
          </a:bodyPr>
          <a:lstStyle/>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После ответа учащихся на данный вопрос необходимо представить информацию о возможностях российского законодательства по привлечению к ответственности за оборот веществ, не входящих в Перечень:</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arenR"/>
              <a:tabLst>
                <a:tab pos="540385" algn="l"/>
              </a:tabLst>
            </a:pPr>
            <a:r>
              <a:rPr lang="ru-RU" dirty="0">
                <a:latin typeface="Times New Roman" panose="02020603050405020304" pitchFamily="18" charset="0"/>
                <a:ea typeface="Calibri" panose="020F0502020204030204" pitchFamily="34" charset="0"/>
                <a:cs typeface="Times New Roman" panose="02020603050405020304" pitchFamily="18" charset="0"/>
              </a:rPr>
              <a:t>вещество может быть признано </a:t>
            </a:r>
            <a:r>
              <a:rPr lang="ru-RU" i="1" u="sng" dirty="0">
                <a:latin typeface="Times New Roman" panose="02020603050405020304" pitchFamily="18" charset="0"/>
                <a:ea typeface="Calibri" panose="020F0502020204030204" pitchFamily="34" charset="0"/>
                <a:cs typeface="Times New Roman" panose="02020603050405020304" pitchFamily="18" charset="0"/>
              </a:rPr>
              <a:t>аналогом</a:t>
            </a:r>
            <a:r>
              <a:rPr lang="ru-RU" dirty="0">
                <a:latin typeface="Times New Roman" panose="02020603050405020304" pitchFamily="18" charset="0"/>
                <a:ea typeface="Calibri" panose="020F0502020204030204" pitchFamily="34" charset="0"/>
                <a:cs typeface="Times New Roman" panose="02020603050405020304" pitchFamily="18" charset="0"/>
              </a:rPr>
              <a:t>: аналоги наркотических средств и психотропных веществ – это запрещенные для оборота в Российской Федерации вещества синтетического или естественного происхождения, не включенные в Перечень наркотических средств, психотропных веществ и их прекурсоров, подлежащих контролю в Российской Федерации, химическая структура и свойства которых сходны с химической структурой и со свойствами наркотических средств и психотропных веществ, </a:t>
            </a:r>
            <a:r>
              <a:rPr lang="ru-RU" dirty="0" err="1">
                <a:latin typeface="Times New Roman" panose="02020603050405020304" pitchFamily="18" charset="0"/>
                <a:ea typeface="Calibri" panose="020F0502020204030204" pitchFamily="34" charset="0"/>
                <a:cs typeface="Times New Roman" panose="02020603050405020304" pitchFamily="18" charset="0"/>
              </a:rPr>
              <a:t>психоактивное</a:t>
            </a:r>
            <a:r>
              <a:rPr lang="ru-RU" dirty="0">
                <a:latin typeface="Times New Roman" panose="02020603050405020304" pitchFamily="18" charset="0"/>
                <a:ea typeface="Calibri" panose="020F0502020204030204" pitchFamily="34" charset="0"/>
                <a:cs typeface="Times New Roman" panose="02020603050405020304" pitchFamily="18" charset="0"/>
              </a:rPr>
              <a:t> действие которых они воспроизводят (ст. 1 Закона РФ «О наркотических средствах и психотропных веществах»); за оборот аналогов установлена такая же ответственность, как и за оборот тех наркотических средств, аналогами которых они являются;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arenR"/>
              <a:tabLst>
                <a:tab pos="540385" algn="l"/>
              </a:tabLst>
            </a:pPr>
            <a:r>
              <a:rPr lang="ru-RU" dirty="0">
                <a:latin typeface="Times New Roman" panose="02020603050405020304" pitchFamily="18" charset="0"/>
                <a:ea typeface="Calibri" panose="020F0502020204030204" pitchFamily="34" charset="0"/>
                <a:cs typeface="Times New Roman" panose="02020603050405020304" pitchFamily="18" charset="0"/>
              </a:rPr>
              <a:t>вещество может быть признано </a:t>
            </a:r>
            <a:r>
              <a:rPr lang="ru-RU" i="1" u="sng" dirty="0">
                <a:latin typeface="Times New Roman" panose="02020603050405020304" pitchFamily="18" charset="0"/>
                <a:ea typeface="Calibri" panose="020F0502020204030204" pitchFamily="34" charset="0"/>
                <a:cs typeface="Times New Roman" panose="02020603050405020304" pitchFamily="18" charset="0"/>
              </a:rPr>
              <a:t>производным наркотических средств и психотропных веществ</a:t>
            </a:r>
            <a:r>
              <a:rPr lang="ru-RU" dirty="0">
                <a:latin typeface="Times New Roman" panose="02020603050405020304" pitchFamily="18" charset="0"/>
                <a:ea typeface="Calibri" panose="020F0502020204030204" pitchFamily="34" charset="0"/>
                <a:cs typeface="Times New Roman" panose="02020603050405020304" pitchFamily="18" charset="0"/>
              </a:rPr>
              <a:t> (определение производных содержится в п. 6 Примечаний к Перечню, утв. Постановлением Правительства от 30 июня 1998 г. №681</a:t>
            </a:r>
            <a:r>
              <a:rPr lang="ru-RU"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spcAft>
                <a:spcPts val="0"/>
              </a:spcAft>
              <a:buFont typeface="+mj-lt"/>
              <a:buAutoNum type="arabicParenR"/>
              <a:tabLst>
                <a:tab pos="540385" algn="l"/>
              </a:tabLst>
            </a:pPr>
            <a:r>
              <a:rPr lang="ru-RU" dirty="0" smtClean="0">
                <a:latin typeface="Times New Roman" panose="02020603050405020304" pitchFamily="18" charset="0"/>
                <a:ea typeface="Calibri" panose="020F0502020204030204" pitchFamily="34" charset="0"/>
                <a:cs typeface="Times New Roman" panose="02020603050405020304" pitchFamily="18" charset="0"/>
              </a:rPr>
              <a:t>если </a:t>
            </a:r>
            <a:r>
              <a:rPr lang="ru-RU" dirty="0">
                <a:latin typeface="Times New Roman" panose="02020603050405020304" pitchFamily="18" charset="0"/>
                <a:ea typeface="Calibri" panose="020F0502020204030204" pitchFamily="34" charset="0"/>
                <a:cs typeface="Times New Roman" panose="02020603050405020304" pitchFamily="18" charset="0"/>
              </a:rPr>
              <a:t>это принципиально новое вещество, не являющееся ни аналогом, ни производным, оно может быть признано </a:t>
            </a:r>
            <a:r>
              <a:rPr lang="ru-RU" i="1" u="sng" dirty="0">
                <a:latin typeface="Times New Roman" panose="02020603050405020304" pitchFamily="18" charset="0"/>
                <a:ea typeface="Calibri" panose="020F0502020204030204" pitchFamily="34" charset="0"/>
                <a:cs typeface="Times New Roman" panose="02020603050405020304" pitchFamily="18" charset="0"/>
              </a:rPr>
              <a:t>новым потенциально опасным психоактивным веществом</a:t>
            </a:r>
            <a:r>
              <a:rPr lang="ru-RU" dirty="0">
                <a:latin typeface="Times New Roman" panose="02020603050405020304" pitchFamily="18" charset="0"/>
                <a:ea typeface="Calibri" panose="020F0502020204030204" pitchFamily="34" charset="0"/>
                <a:cs typeface="Times New Roman" panose="02020603050405020304" pitchFamily="18" charset="0"/>
              </a:rPr>
              <a:t>, за оборот которых также установлена ответственность (ст. 1, ст. 2.2. Закона РФ «О наркотических средствах и психотропных веществах», ст. 234.1 УК РФ).</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8267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30013" y="2238901"/>
            <a:ext cx="6882581" cy="3046988"/>
          </a:xfrm>
          <a:prstGeom prst="rect">
            <a:avLst/>
          </a:prstGeom>
        </p:spPr>
        <p:txBody>
          <a:bodyPr wrap="square">
            <a:spAutoFit/>
          </a:bodyPr>
          <a:lstStyle/>
          <a:p>
            <a:pPr algn="just">
              <a:spcAft>
                <a:spcPts val="0"/>
              </a:spcAft>
            </a:pPr>
            <a:r>
              <a:rPr lang="ru-RU" sz="3200" dirty="0">
                <a:latin typeface="Times New Roman" panose="02020603050405020304" pitchFamily="18" charset="0"/>
                <a:ea typeface="Calibri" panose="020F0502020204030204" pitchFamily="34" charset="0"/>
                <a:cs typeface="Times New Roman" panose="02020603050405020304" pitchFamily="18" charset="0"/>
              </a:rPr>
              <a:t>Предлагаем не зачитывать (в силу сложности восприятия на слух), но </a:t>
            </a:r>
            <a:r>
              <a:rPr lang="ru-RU" sz="3200" i="1" dirty="0">
                <a:latin typeface="Times New Roman" panose="02020603050405020304" pitchFamily="18" charset="0"/>
                <a:ea typeface="Calibri" panose="020F0502020204030204" pitchFamily="34" charset="0"/>
                <a:cs typeface="Times New Roman" panose="02020603050405020304" pitchFamily="18" charset="0"/>
              </a:rPr>
              <a:t>визуально</a:t>
            </a:r>
            <a:r>
              <a:rPr lang="ru-RU" sz="3200" dirty="0">
                <a:latin typeface="Times New Roman" panose="02020603050405020304" pitchFamily="18" charset="0"/>
                <a:ea typeface="Calibri" panose="020F0502020204030204" pitchFamily="34" charset="0"/>
                <a:cs typeface="Times New Roman" panose="02020603050405020304" pitchFamily="18" charset="0"/>
              </a:rPr>
              <a:t> продемонстрировать учащимся определение </a:t>
            </a:r>
            <a:r>
              <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производных </a:t>
            </a:r>
            <a:r>
              <a:rPr lang="ru-RU" sz="3200" dirty="0">
                <a:latin typeface="Times New Roman" panose="02020603050405020304" pitchFamily="18" charset="0"/>
                <a:ea typeface="Calibri" panose="020F0502020204030204" pitchFamily="34" charset="0"/>
                <a:cs typeface="Times New Roman" panose="02020603050405020304" pitchFamily="18" charset="0"/>
              </a:rPr>
              <a:t>наркотических средств и психотропных веществ.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4299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2937324"/>
              </p:ext>
            </p:extLst>
          </p:nvPr>
        </p:nvGraphicFramePr>
        <p:xfrm>
          <a:off x="2703871" y="403124"/>
          <a:ext cx="7895303" cy="6123305"/>
        </p:xfrm>
        <a:graphic>
          <a:graphicData uri="http://schemas.openxmlformats.org/drawingml/2006/table">
            <a:tbl>
              <a:tblPr firstRow="1" firstCol="1" bandRow="1"/>
              <a:tblGrid>
                <a:gridCol w="7895303"/>
              </a:tblGrid>
              <a:tr h="5095568">
                <a:tc>
                  <a:txBody>
                    <a:bodyPr/>
                    <a:lstStyle/>
                    <a:p>
                      <a:pPr indent="450215" algn="just">
                        <a:lnSpc>
                          <a:spcPct val="106000"/>
                        </a:lnSpc>
                        <a:spcAft>
                          <a:spcPts val="0"/>
                        </a:spcAft>
                      </a:pPr>
                      <a:r>
                        <a:rPr lang="ru-RU" sz="2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Производные наркотических средств и психотропных веществ </a:t>
                      </a: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являются веществами синтетического или естественного происхождения, которые не включены самостоятельными позициями в государственный реестр лекарственных средств или в настоящий перечень, химическая структура которых образована заменой (формальным замещением) одного или нескольких атомов водорода, галогенов и (или) гидроксильных групп в химической структуре соответствующего наркотического средства или психотропного вещества на иные одновалентные и (или) двухвалентные атомы </a:t>
                      </a:r>
                      <a:r>
                        <a:rPr lang="ru-RU" sz="2000" i="1" dirty="0" err="1">
                          <a:effectLst/>
                          <a:latin typeface="Times New Roman" panose="02020603050405020304" pitchFamily="18" charset="0"/>
                          <a:ea typeface="Calibri" panose="020F0502020204030204" pitchFamily="34" charset="0"/>
                          <a:cs typeface="Times New Roman" panose="02020603050405020304" pitchFamily="18" charset="0"/>
                        </a:rPr>
                        <a:t>илизаместители</a:t>
                      </a: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 (за исключением гидроксильной и карбоксильной групп), суммарное количество атомов углерода в которых не должно превышать количество атомов углерода в исходной химической структуре соответствующего наркотического средства или психотропного вещества.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6000"/>
                        </a:lnSpc>
                        <a:spcAft>
                          <a:spcPts val="0"/>
                        </a:spcAft>
                      </a:pP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В случае если одно и то же вещество может быть отнесено к производным нескольких наркотических средств или психотропных веществ, оно признается производным наркотического средства или психотропного вещества, изменение химической структуры которого требует введения наименьшего количества заместителей и атомов.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461" marR="65461" marT="0" marB="0">
                    <a:lnL>
                      <a:noFill/>
                    </a:lnL>
                    <a:lnR>
                      <a:noFill/>
                    </a:lnR>
                    <a:lnT>
                      <a:noFill/>
                    </a:lnT>
                    <a:lnB>
                      <a:noFill/>
                    </a:lnB>
                  </a:tcPr>
                </a:tc>
              </a:tr>
            </a:tbl>
          </a:graphicData>
        </a:graphic>
      </p:graphicFrame>
    </p:spTree>
    <p:extLst>
      <p:ext uri="{BB962C8B-B14F-4D97-AF65-F5344CB8AC3E}">
        <p14:creationId xmlns:p14="http://schemas.microsoft.com/office/powerpoint/2010/main" val="753581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9510" y="1677613"/>
            <a:ext cx="6096000" cy="3539430"/>
          </a:xfrm>
          <a:prstGeom prst="rect">
            <a:avLst/>
          </a:prstGeom>
        </p:spPr>
        <p:txBody>
          <a:bodyPr>
            <a:spAutoFit/>
          </a:bodyPr>
          <a:lstStyle/>
          <a:p>
            <a:pPr algn="just">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Знакомство с данным определением позволяет учащимся (особенно тем из них, кто начал изучать химию) прийти к выводу, что </a:t>
            </a:r>
            <a:r>
              <a:rPr lang="ru-RU"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«окно возможностей» </a:t>
            </a:r>
            <a:r>
              <a:rPr lang="ru-RU" sz="2800" u="sng" dirty="0">
                <a:latin typeface="Times New Roman" panose="02020603050405020304" pitchFamily="18" charset="0"/>
                <a:ea typeface="Calibri" panose="020F0502020204030204" pitchFamily="34" charset="0"/>
                <a:cs typeface="Times New Roman" panose="02020603050405020304" pitchFamily="18" charset="0"/>
              </a:rPr>
              <a:t>для ухода от ответственности для изобретателей вариаций химических формул наркотиков </a:t>
            </a:r>
            <a:r>
              <a:rPr lang="ru-RU"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является практически закрытым</a:t>
            </a:r>
            <a:r>
              <a:rPr lang="ru-RU"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9319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Легализация наркотиков</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выявить уровень знаний учащихся, предоставить информацию о последствиях легализации наркотиков. </a:t>
            </a:r>
          </a:p>
          <a:p>
            <a:r>
              <a:rPr lang="ru-RU" b="1" i="1" dirty="0"/>
              <a:t>Время:</a:t>
            </a:r>
            <a:r>
              <a:rPr lang="ru-RU" dirty="0"/>
              <a:t> 20 мин.</a:t>
            </a:r>
          </a:p>
          <a:p>
            <a:r>
              <a:rPr lang="ru-RU" b="1" i="1" dirty="0"/>
              <a:t>Форма проведения:</a:t>
            </a:r>
            <a:r>
              <a:rPr lang="ru-RU" dirty="0"/>
              <a:t> проблемная дискуссия, работа в группах.</a:t>
            </a:r>
          </a:p>
          <a:p>
            <a:r>
              <a:rPr lang="ru-RU" b="1" i="1" dirty="0"/>
              <a:t>Материалы:</a:t>
            </a:r>
            <a:r>
              <a:rPr lang="ru-RU" dirty="0"/>
              <a:t> раздаточные материалы (прилагаются).</a:t>
            </a:r>
          </a:p>
          <a:p>
            <a:endParaRPr lang="ru-RU" dirty="0"/>
          </a:p>
        </p:txBody>
      </p:sp>
    </p:spTree>
    <p:extLst>
      <p:ext uri="{BB962C8B-B14F-4D97-AF65-F5344CB8AC3E}">
        <p14:creationId xmlns:p14="http://schemas.microsoft.com/office/powerpoint/2010/main" val="1057720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9639" y="630056"/>
            <a:ext cx="9488129" cy="5909310"/>
          </a:xfrm>
          <a:prstGeom prst="rect">
            <a:avLst/>
          </a:prstGeom>
        </p:spPr>
        <p:txBody>
          <a:bodyPr wrap="square">
            <a:spAutoFit/>
          </a:bodyPr>
          <a:lstStyle/>
          <a:p>
            <a:pPr algn="just">
              <a:spcAft>
                <a:spcPts val="0"/>
              </a:spcAft>
            </a:pPr>
            <a:r>
              <a:rPr lang="ru-RU" b="1" i="1" dirty="0">
                <a:latin typeface="Times New Roman" panose="02020603050405020304" pitchFamily="18" charset="0"/>
                <a:ea typeface="Calibri" panose="020F0502020204030204" pitchFamily="34" charset="0"/>
                <a:cs typeface="Times New Roman" panose="02020603050405020304" pitchFamily="18" charset="0"/>
              </a:rPr>
              <a:t>Способ выполнения.</a:t>
            </a:r>
            <a:r>
              <a:rPr lang="ru-RU" dirty="0">
                <a:latin typeface="Times New Roman" panose="02020603050405020304" pitchFamily="18" charset="0"/>
                <a:ea typeface="Calibri" panose="020F0502020204030204" pitchFamily="34" charset="0"/>
                <a:cs typeface="Times New Roman" panose="02020603050405020304" pitchFamily="18" charset="0"/>
              </a:rPr>
              <a:t> Перед началом выполнения раздайте десяти учащимся по одному аргументу и контраргументу за и против легализации наркотиков (они будут зачитывать их в конце упражнения).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Вводная информация.</a:t>
            </a:r>
            <a:r>
              <a:rPr lang="ru-RU" dirty="0">
                <a:latin typeface="Times New Roman" panose="02020603050405020304" pitchFamily="18" charset="0"/>
                <a:ea typeface="Calibri" panose="020F0502020204030204" pitchFamily="34" charset="0"/>
                <a:cs typeface="Times New Roman" panose="02020603050405020304" pitchFamily="18" charset="0"/>
              </a:rPr>
              <a:t> Исходя из того, что мы знаем о юридическом критерии, известное понятие «легализация наркотиков» связано с этим критерием и означает, что вещество либо безоговорочно исключается из Перечня наркотических средств, либо некоторые действия с ним более не считаются правонарушениями или преступлениями (например, употребление, хранение, продажа в определенных размерах и так далее).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 поддержку легализации наркотиков выступали многие личности, среди которых – два нобелевских лауреата по экономике (Милтон </a:t>
            </a:r>
            <a:r>
              <a:rPr lang="ru-RU" dirty="0" err="1">
                <a:latin typeface="Times New Roman" panose="02020603050405020304" pitchFamily="18" charset="0"/>
                <a:ea typeface="Calibri" panose="020F0502020204030204" pitchFamily="34" charset="0"/>
                <a:cs typeface="Times New Roman" panose="02020603050405020304" pitchFamily="18" charset="0"/>
              </a:rPr>
              <a:t>Фридмен</a:t>
            </a:r>
            <a:r>
              <a:rPr lang="ru-RU" dirty="0">
                <a:latin typeface="Times New Roman" panose="02020603050405020304" pitchFamily="18" charset="0"/>
                <a:ea typeface="Calibri" panose="020F0502020204030204" pitchFamily="34" charset="0"/>
                <a:cs typeface="Times New Roman" panose="02020603050405020304" pitchFamily="18" charset="0"/>
              </a:rPr>
              <a:t> и Гэри Беккер), общественные движения и организации. Период конца ХХ-начала ХХI вв. в этом плане интересен тем, что экономические теории, обосновывающие как необходимость запрета наркотиков, так и их легализации, начали апробироваться на практике в масштабах отдельных государств или их частей. Так, употребление и распространение марихуаны в той или иной мере легализовано в Австралии, Аргентине, Бельгии, Великобритании, Германии, Канаде, Мексике, Нидерландах, США, Чехии, Швейцарии, Люксембурге, Испании, Португалии, Ямайке, Уругвае.  Однако воплощение экономических теорий на практике наглядно доказало, что легализация наркотиков – это путь к деградации общества и государства.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Далее предложите учащимся порассуждать, какие аргументы выдвигают сторонники легализации наркотиков, после чего попросите учащихся, которые получили аргументы и контраргументы поочередно зачитать их.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193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96088638"/>
              </p:ext>
            </p:extLst>
          </p:nvPr>
        </p:nvGraphicFramePr>
        <p:xfrm>
          <a:off x="2408905" y="265471"/>
          <a:ext cx="8298424" cy="5822179"/>
        </p:xfrm>
        <a:graphic>
          <a:graphicData uri="http://schemas.openxmlformats.org/drawingml/2006/table">
            <a:tbl>
              <a:tblPr firstRow="1" firstCol="1" bandRow="1"/>
              <a:tblGrid>
                <a:gridCol w="8298424"/>
              </a:tblGrid>
              <a:tr h="573165">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Аргумент №1. </a:t>
                      </a:r>
                      <a:r>
                        <a:rPr lang="ru-RU" sz="1400">
                          <a:effectLst/>
                          <a:latin typeface="Times New Roman" panose="02020603050405020304" pitchFamily="18" charset="0"/>
                          <a:ea typeface="Calibri" panose="020F0502020204030204" pitchFamily="34" charset="0"/>
                          <a:cs typeface="Times New Roman" panose="02020603050405020304" pitchFamily="18" charset="0"/>
                        </a:rPr>
                        <a:t>Легализация наркотиков подорвет экономическую основу организованной преступности и, одновременно, позволит пополнять бюджет государства за счет налогов, которые будут платить продавцы легализованных наркотиков.</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3165">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Контраргумент №1.</a:t>
                      </a:r>
                      <a:r>
                        <a:rPr lang="ru-RU" sz="1400">
                          <a:effectLst/>
                          <a:latin typeface="Times New Roman" panose="02020603050405020304" pitchFamily="18" charset="0"/>
                          <a:ea typeface="Calibri" panose="020F0502020204030204" pitchFamily="34" charset="0"/>
                          <a:cs typeface="Times New Roman" panose="02020603050405020304" pitchFamily="18" charset="0"/>
                        </a:rPr>
                        <a:t> На деле получилось так, что включенные в цену легальных наркотиков налоги настолько увеличили их стоимость, что это позволило организованной преступности предлагать населению наркотики по более привлекательной низкой цене.</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9874">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Аргумент №2.</a:t>
                      </a:r>
                      <a:r>
                        <a:rPr lang="ru-RU" sz="1400">
                          <a:effectLst/>
                          <a:latin typeface="Times New Roman" panose="02020603050405020304" pitchFamily="18" charset="0"/>
                          <a:ea typeface="Calibri" panose="020F0502020204030204" pitchFamily="34" charset="0"/>
                          <a:cs typeface="Times New Roman" panose="02020603050405020304" pitchFamily="18" charset="0"/>
                        </a:rPr>
                        <a:t> Легализация наркотиков позволит продавать только «проверенные» наркотики, без вредных посторонних примесей, что минимизирует вред здоровью потребителя.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457">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Контраргумент №2.</a:t>
                      </a:r>
                      <a:r>
                        <a:rPr lang="ru-RU" sz="1400">
                          <a:effectLst/>
                          <a:latin typeface="Times New Roman" panose="02020603050405020304" pitchFamily="18" charset="0"/>
                          <a:ea typeface="Calibri" panose="020F0502020204030204" pitchFamily="34" charset="0"/>
                          <a:cs typeface="Times New Roman" panose="02020603050405020304" pitchFamily="18" charset="0"/>
                        </a:rPr>
                        <a:t> Любые наркотики причиняют вред здоровью. Согласно докладу новостного агентства RockyMountainNews, 37 человек погибли в штате Колорадо 1 января 2014 года, в первый день, когда препарат стал законным для всех взрослых, чтобы купить его в свободном доступе.</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3165">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Аргумент №3.</a:t>
                      </a:r>
                      <a:r>
                        <a:rPr lang="ru-RU" sz="1400">
                          <a:effectLst/>
                          <a:latin typeface="Times New Roman" panose="02020603050405020304" pitchFamily="18" charset="0"/>
                          <a:ea typeface="Calibri" panose="020F0502020204030204" pitchFamily="34" charset="0"/>
                          <a:cs typeface="Times New Roman" panose="02020603050405020304" pitchFamily="18" charset="0"/>
                        </a:rPr>
                        <a:t> Легализация наркотиков сделает наркотики недоступными для несовершеннолетних, так как их можно будет купить только в специально определенных местах при предъявлении документов, удостоверяющих личность.</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9874">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Контраргумент №3.</a:t>
                      </a:r>
                      <a:r>
                        <a:rPr lang="ru-RU" sz="1400">
                          <a:effectLst/>
                          <a:latin typeface="Times New Roman" panose="02020603050405020304" pitchFamily="18" charset="0"/>
                          <a:ea typeface="Calibri" panose="020F0502020204030204" pitchFamily="34" charset="0"/>
                          <a:cs typeface="Times New Roman" panose="02020603050405020304" pitchFamily="18" charset="0"/>
                        </a:rPr>
                        <a:t> На практике в США, например, после легализации марихуаны наркодилеры замкнулись именно на несовершеннолетних, потому что несовершеннолетние не могут покупать наркотики легально.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583">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Аргумент №4.</a:t>
                      </a:r>
                      <a:r>
                        <a:rPr lang="ru-RU" sz="1400">
                          <a:effectLst/>
                          <a:latin typeface="Times New Roman" panose="02020603050405020304" pitchFamily="18" charset="0"/>
                          <a:ea typeface="Calibri" panose="020F0502020204030204" pitchFamily="34" charset="0"/>
                          <a:cs typeface="Times New Roman" panose="02020603050405020304" pitchFamily="18" charset="0"/>
                        </a:rPr>
                        <a:t> Запретный плод сладок, а если наркотики разрешить, то их доступность снизит их привлекательность.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583">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Контраргумент №4.</a:t>
                      </a:r>
                      <a:r>
                        <a:rPr lang="ru-RU" sz="1400">
                          <a:effectLst/>
                          <a:latin typeface="Times New Roman" panose="02020603050405020304" pitchFamily="18" charset="0"/>
                          <a:ea typeface="Calibri" panose="020F0502020204030204" pitchFamily="34" charset="0"/>
                          <a:cs typeface="Times New Roman" panose="02020603050405020304" pitchFamily="18" charset="0"/>
                        </a:rPr>
                        <a:t> Легализация каннабиса в США свидетельствует об обратном: спрос на этот наркотик постоянно растет.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555">
                <a:tc>
                  <a:txBody>
                    <a:bodyPr/>
                    <a:lstStyle/>
                    <a:p>
                      <a:pPr algn="just">
                        <a:lnSpc>
                          <a:spcPct val="106000"/>
                        </a:lnSpc>
                        <a:spcAft>
                          <a:spcPts val="0"/>
                        </a:spcAft>
                      </a:pPr>
                      <a:r>
                        <a:rPr lang="ru-RU" sz="1400" b="1">
                          <a:effectLst/>
                          <a:latin typeface="Times New Roman" panose="02020603050405020304" pitchFamily="18" charset="0"/>
                          <a:ea typeface="Calibri" panose="020F0502020204030204" pitchFamily="34" charset="0"/>
                          <a:cs typeface="Times New Roman" panose="02020603050405020304" pitchFamily="18" charset="0"/>
                        </a:rPr>
                        <a:t>Аргумент №5.</a:t>
                      </a:r>
                      <a:r>
                        <a:rPr lang="ru-RU" sz="1400">
                          <a:effectLst/>
                          <a:latin typeface="Times New Roman" panose="02020603050405020304" pitchFamily="18" charset="0"/>
                          <a:ea typeface="Calibri" panose="020F0502020204030204" pitchFamily="34" charset="0"/>
                          <a:cs typeface="Times New Roman" panose="02020603050405020304" pitchFamily="18" charset="0"/>
                        </a:rPr>
                        <a:t> Если легализовать так называемые легкие наркотики, это снизит риск приобщения к «тяжелым» наркотикам, так как потребитель, который приобретает «легкие» наркотики в криминальной среде, неизбежно может столкнуться в этой среде с «тяжелыми» наркотиками.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9874">
                <a:tc>
                  <a:txBody>
                    <a:bodyPr/>
                    <a:lstStyle/>
                    <a:p>
                      <a:pPr algn="just">
                        <a:lnSpc>
                          <a:spcPct val="106000"/>
                        </a:lnSpc>
                        <a:spcAft>
                          <a:spcPts val="0"/>
                        </a:spcAft>
                      </a:pP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Контраргумент №5.</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Во многих штатах США были легализованы легкие наркотики, однако в настоящее время в этой стране наблюдается эпидемия опийной наркомании.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656" marR="346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94836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err="1"/>
              <a:t>Является</a:t>
            </a:r>
            <a:r>
              <a:rPr lang="en-US" b="1" dirty="0"/>
              <a:t> </a:t>
            </a:r>
            <a:r>
              <a:rPr lang="en-US" b="1" dirty="0" err="1"/>
              <a:t>ли</a:t>
            </a:r>
            <a:r>
              <a:rPr lang="en-US" b="1" dirty="0"/>
              <a:t> </a:t>
            </a:r>
            <a:r>
              <a:rPr lang="en-US" b="1" dirty="0" err="1"/>
              <a:t>употребление</a:t>
            </a:r>
            <a:r>
              <a:rPr lang="en-US" b="1" dirty="0"/>
              <a:t> </a:t>
            </a:r>
            <a:r>
              <a:rPr lang="en-US" b="1" dirty="0" err="1"/>
              <a:t>наркотиков</a:t>
            </a:r>
            <a:r>
              <a:rPr lang="en-US" b="1" dirty="0"/>
              <a:t> </a:t>
            </a:r>
            <a:r>
              <a:rPr lang="en-US" b="1" dirty="0" err="1"/>
              <a:t>нарушением</a:t>
            </a:r>
            <a:r>
              <a:rPr lang="en-US" b="1" dirty="0"/>
              <a:t> </a:t>
            </a:r>
            <a:r>
              <a:rPr lang="en-US" b="1" dirty="0" err="1"/>
              <a:t>закона</a:t>
            </a:r>
            <a:r>
              <a:rPr lang="en-US" b="1" dirty="0"/>
              <a:t>?</a:t>
            </a:r>
            <a:endParaRPr lang="ru-RU" dirty="0"/>
          </a:p>
        </p:txBody>
      </p:sp>
      <p:sp>
        <p:nvSpPr>
          <p:cNvPr id="3" name="Объект 2"/>
          <p:cNvSpPr>
            <a:spLocks noGrp="1"/>
          </p:cNvSpPr>
          <p:nvPr>
            <p:ph idx="1"/>
          </p:nvPr>
        </p:nvSpPr>
        <p:spPr/>
        <p:txBody>
          <a:bodyPr/>
          <a:lstStyle/>
          <a:p>
            <a:r>
              <a:rPr lang="ru-RU" b="1" i="1" dirty="0"/>
              <a:t>Цель:</a:t>
            </a:r>
            <a:r>
              <a:rPr lang="ru-RU" dirty="0"/>
              <a:t> выявить уровень знаний учащихся, предоставить правовую информацию. </a:t>
            </a:r>
          </a:p>
          <a:p>
            <a:r>
              <a:rPr lang="ru-RU" b="1" i="1" dirty="0"/>
              <a:t>Время:</a:t>
            </a:r>
            <a:r>
              <a:rPr lang="ru-RU" dirty="0"/>
              <a:t> 10 мин.</a:t>
            </a:r>
          </a:p>
          <a:p>
            <a:r>
              <a:rPr lang="ru-RU" b="1" i="1" dirty="0"/>
              <a:t>Форма проведения:</a:t>
            </a:r>
            <a:r>
              <a:rPr lang="ru-RU" dirty="0"/>
              <a:t> лекция с элементами диалога.</a:t>
            </a:r>
          </a:p>
          <a:p>
            <a:r>
              <a:rPr lang="ru-RU" b="1" i="1" dirty="0"/>
              <a:t>Способ проведения. </a:t>
            </a:r>
            <a:r>
              <a:rPr lang="ru-RU" dirty="0"/>
              <a:t>Спросите учащихся, считают ли они употребление наркотиков нарушением закона в нашей стране, после чего сообщите, что потребление наркотиков является </a:t>
            </a:r>
            <a:r>
              <a:rPr lang="ru-RU" i="1" dirty="0"/>
              <a:t>административным правонарушением</a:t>
            </a:r>
            <a:r>
              <a:rPr lang="ru-RU" dirty="0"/>
              <a:t> и предоставьте актуальную правовую информацию.</a:t>
            </a:r>
          </a:p>
          <a:p>
            <a:endParaRPr lang="ru-RU" dirty="0"/>
          </a:p>
        </p:txBody>
      </p:sp>
    </p:spTree>
    <p:extLst>
      <p:ext uri="{BB962C8B-B14F-4D97-AF65-F5344CB8AC3E}">
        <p14:creationId xmlns:p14="http://schemas.microsoft.com/office/powerpoint/2010/main" val="57872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905432" y="234816"/>
            <a:ext cx="7713407" cy="646331"/>
          </a:xfrm>
          <a:prstGeom prst="rect">
            <a:avLst/>
          </a:prstGeom>
        </p:spPr>
        <p:txBody>
          <a:bodyPr wrap="square">
            <a:spAutoFit/>
          </a:bodyPr>
          <a:lstStyle/>
          <a:p>
            <a:r>
              <a:rPr lang="en-US" b="1" dirty="0" err="1">
                <a:solidFill>
                  <a:srgbClr val="FF0000"/>
                </a:solidFill>
                <a:latin typeface="Times New Roman" panose="02020603050405020304" pitchFamily="18" charset="0"/>
                <a:ea typeface="Times New Roman" panose="02020603050405020304" pitchFamily="18" charset="0"/>
              </a:rPr>
              <a:t>Кодекс</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Российской</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Федерации</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об</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административных</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правонарушениях</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от</a:t>
            </a:r>
            <a:r>
              <a:rPr lang="en-US" b="1" dirty="0">
                <a:latin typeface="Times New Roman" panose="02020603050405020304" pitchFamily="18" charset="0"/>
                <a:ea typeface="Times New Roman" panose="02020603050405020304" pitchFamily="18" charset="0"/>
              </a:rPr>
              <a:t> 30 </a:t>
            </a:r>
            <a:r>
              <a:rPr lang="en-US" b="1" dirty="0" err="1">
                <a:latin typeface="Times New Roman" panose="02020603050405020304" pitchFamily="18" charset="0"/>
                <a:ea typeface="Times New Roman" panose="02020603050405020304" pitchFamily="18" charset="0"/>
              </a:rPr>
              <a:t>дек</a:t>
            </a:r>
            <a:r>
              <a:rPr lang="en-US" b="1" dirty="0">
                <a:latin typeface="Times New Roman" panose="02020603050405020304" pitchFamily="18" charset="0"/>
                <a:ea typeface="Times New Roman" panose="02020603050405020304" pitchFamily="18" charset="0"/>
              </a:rPr>
              <a:t> 2001 г. №195-ФЗ </a:t>
            </a:r>
            <a:endParaRPr lang="ru-RU" dirty="0"/>
          </a:p>
        </p:txBody>
      </p:sp>
      <p:sp>
        <p:nvSpPr>
          <p:cNvPr id="9" name="Прямоугольник 8"/>
          <p:cNvSpPr/>
          <p:nvPr/>
        </p:nvSpPr>
        <p:spPr>
          <a:xfrm>
            <a:off x="3018503" y="981219"/>
            <a:ext cx="7462684" cy="923330"/>
          </a:xfrm>
          <a:prstGeom prst="rect">
            <a:avLst/>
          </a:prstGeom>
        </p:spPr>
        <p:txBody>
          <a:bodyPr wrap="square">
            <a:spAutoFit/>
          </a:bodyPr>
          <a:lstStyle/>
          <a:p>
            <a:pPr indent="540385" algn="just">
              <a:spcAft>
                <a:spcPts val="0"/>
              </a:spcAf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6.9. </a:t>
            </a:r>
            <a:r>
              <a:rPr lang="ru-RU" i="1" dirty="0">
                <a:latin typeface="Times New Roman" panose="02020603050405020304" pitchFamily="18" charset="0"/>
                <a:ea typeface="Calibri" panose="020F0502020204030204" pitchFamily="34" charset="0"/>
                <a:cs typeface="Times New Roman" panose="02020603050405020304" pitchFamily="18" charset="0"/>
              </a:rPr>
              <a:t>Потребление наркотических средств или психотропных веществ без назначения врача либо новых потенциально опасных психоактивных веществ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3018503" y="2004621"/>
            <a:ext cx="7462683" cy="1477328"/>
          </a:xfrm>
          <a:prstGeom prst="rect">
            <a:avLst/>
          </a:prstGeom>
        </p:spPr>
        <p:txBody>
          <a:bodyPr wrap="square">
            <a:spAutoFit/>
          </a:bodyPr>
          <a:lstStyle/>
          <a:p>
            <a:pPr indent="540385" algn="just">
              <a:spcAft>
                <a:spcPts val="0"/>
              </a:spcAf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6.9.1. </a:t>
            </a:r>
            <a:r>
              <a:rPr lang="ru-RU" i="1" dirty="0">
                <a:latin typeface="Times New Roman" panose="02020603050405020304" pitchFamily="18" charset="0"/>
                <a:ea typeface="Calibri" panose="020F0502020204030204" pitchFamily="34" charset="0"/>
                <a:cs typeface="Times New Roman" panose="02020603050405020304" pitchFamily="18" charset="0"/>
              </a:rPr>
              <a:t>Уклонение от прохождения диагностики, профилактических мероприятий, лечения от наркомании и (или) медицинской и (или) социальной реабилитации в связи с потреблением наркотических средств или психотропных веществ без назначения врача либо новых потенциально опасных психоактивных веществ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p:cNvSpPr/>
          <p:nvPr/>
        </p:nvSpPr>
        <p:spPr>
          <a:xfrm>
            <a:off x="2959509" y="3758947"/>
            <a:ext cx="7521677" cy="1200329"/>
          </a:xfrm>
          <a:prstGeom prst="rect">
            <a:avLst/>
          </a:prstGeom>
        </p:spPr>
        <p:txBody>
          <a:bodyPr wrap="square">
            <a:spAutoFit/>
          </a:bodyPr>
          <a:lstStyle/>
          <a:p>
            <a:pPr indent="540385" algn="just">
              <a:spcAft>
                <a:spcPts val="0"/>
              </a:spcAf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20.20. </a:t>
            </a:r>
            <a:r>
              <a:rPr lang="ru-RU" i="1" dirty="0">
                <a:latin typeface="Times New Roman" panose="02020603050405020304" pitchFamily="18" charset="0"/>
                <a:ea typeface="Calibri" panose="020F0502020204030204" pitchFamily="34" charset="0"/>
                <a:cs typeface="Times New Roman" panose="02020603050405020304" pitchFamily="18" charset="0"/>
              </a:rPr>
              <a:t>Потребление (распитие) алкогольной продукции в запрещенных местах либо потребление наркотических средств или психотропных веществ, новых потенциально опасных психоактивных веществ или одурманивающих веществ в общественных местах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рямоугольник 11"/>
          <p:cNvSpPr/>
          <p:nvPr/>
        </p:nvSpPr>
        <p:spPr>
          <a:xfrm>
            <a:off x="2905432" y="5236275"/>
            <a:ext cx="7575754" cy="1477328"/>
          </a:xfrm>
          <a:prstGeom prst="rect">
            <a:avLst/>
          </a:prstGeom>
        </p:spPr>
        <p:txBody>
          <a:bodyPr wrap="square">
            <a:spAutoFit/>
          </a:bodyPr>
          <a:lstStyle/>
          <a:p>
            <a:pPr indent="540385" algn="just">
              <a:spcAft>
                <a:spcPts val="0"/>
              </a:spcAf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20.22. </a:t>
            </a:r>
            <a:r>
              <a:rPr lang="ru-RU" i="1" dirty="0">
                <a:latin typeface="Times New Roman" panose="02020603050405020304" pitchFamily="18" charset="0"/>
                <a:ea typeface="Calibri" panose="020F0502020204030204" pitchFamily="34" charset="0"/>
                <a:cs typeface="Times New Roman" panose="02020603050405020304" pitchFamily="18" charset="0"/>
              </a:rPr>
              <a:t>Нахождение в состоянии опьянения несовершеннолетних, потребление (распитие) ими алкогольной и спиртосодержащей продукции либо потребление ими наркотических средств или психотропных веществ, новых потенциально опасных психоактивных веществ или одурманивающих веществ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1539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«Сколько вешать в граммах?» или ответственность:</a:t>
            </a:r>
            <a:r>
              <a:rPr lang="ru-RU" dirty="0"/>
              <a:t/>
            </a:r>
            <a:br>
              <a:rPr lang="ru-RU" dirty="0"/>
            </a:br>
            <a:r>
              <a:rPr lang="ru-RU" b="1" dirty="0"/>
              <a:t>административная или уголовная?</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 </a:t>
            </a:r>
            <a:r>
              <a:rPr lang="ru-RU" dirty="0"/>
              <a:t>выявить уровень знаний учащихся, предоставить значимую правовую информацию. </a:t>
            </a:r>
          </a:p>
          <a:p>
            <a:r>
              <a:rPr lang="ru-RU" b="1" i="1" dirty="0"/>
              <a:t>Время:</a:t>
            </a:r>
            <a:r>
              <a:rPr lang="ru-RU" dirty="0"/>
              <a:t> 20-30 мин.</a:t>
            </a:r>
          </a:p>
          <a:p>
            <a:r>
              <a:rPr lang="ru-RU" b="1" i="1" dirty="0"/>
              <a:t>Форма проведения:</a:t>
            </a:r>
            <a:r>
              <a:rPr lang="ru-RU" dirty="0"/>
              <a:t> проблемная дискуссия, работа в группах.</a:t>
            </a:r>
          </a:p>
          <a:p>
            <a:r>
              <a:rPr lang="ru-RU" b="1" i="1" dirty="0"/>
              <a:t>Материалы:</a:t>
            </a:r>
            <a:r>
              <a:rPr lang="ru-RU" dirty="0"/>
              <a:t> маркер, доска (</a:t>
            </a:r>
            <a:r>
              <a:rPr lang="ru-RU" dirty="0" err="1"/>
              <a:t>флип-чарт</a:t>
            </a:r>
            <a:r>
              <a:rPr lang="ru-RU" dirty="0"/>
              <a:t>).</a:t>
            </a:r>
          </a:p>
          <a:p>
            <a:endParaRPr lang="ru-RU" dirty="0"/>
          </a:p>
        </p:txBody>
      </p:sp>
    </p:spTree>
    <p:extLst>
      <p:ext uri="{BB962C8B-B14F-4D97-AF65-F5344CB8AC3E}">
        <p14:creationId xmlns:p14="http://schemas.microsoft.com/office/powerpoint/2010/main" val="218749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61651" y="303031"/>
            <a:ext cx="10068233" cy="6632585"/>
          </a:xfrm>
          <a:prstGeom prst="rect">
            <a:avLst/>
          </a:prstGeom>
        </p:spPr>
        <p:txBody>
          <a:bodyPr wrap="square">
            <a:spAutoFit/>
          </a:bodyPr>
          <a:lstStyle/>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Прежде чем переходить к правовым вопросам, займемся немного психологией, потому что наша тема имеет к ней самое непосредственное отношение. Психическая жизнь человека включает в себя </a:t>
            </a:r>
            <a:r>
              <a:rPr lang="ru-RU" b="1" i="1" dirty="0">
                <a:latin typeface="Times New Roman" panose="02020603050405020304" pitchFamily="18" charset="0"/>
                <a:ea typeface="Calibri" panose="020F0502020204030204" pitchFamily="34" charset="0"/>
                <a:cs typeface="Times New Roman" panose="02020603050405020304" pitchFamily="18" charset="0"/>
              </a:rPr>
              <a:t>психические явления</a:t>
            </a:r>
            <a:r>
              <a:rPr lang="ru-RU" dirty="0">
                <a:latin typeface="Times New Roman" panose="02020603050405020304" pitchFamily="18" charset="0"/>
                <a:ea typeface="Calibri" panose="020F0502020204030204" pitchFamily="34" charset="0"/>
                <a:cs typeface="Times New Roman" panose="02020603050405020304" pitchFamily="18" charset="0"/>
              </a:rPr>
              <a:t>, к которым относятся психические процессы, состояния и свойства.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Психические процессы </a:t>
            </a:r>
            <a:r>
              <a:rPr lang="ru-RU" dirty="0">
                <a:latin typeface="Times New Roman" panose="02020603050405020304" pitchFamily="18" charset="0"/>
                <a:ea typeface="Calibri" panose="020F0502020204030204" pitchFamily="34" charset="0"/>
                <a:cs typeface="Times New Roman" panose="02020603050405020304" pitchFamily="18" charset="0"/>
              </a:rPr>
              <a:t>отвечают на вопрос, как человек обрабатывает информацию, то есть, как запоминает, воспроизводит, размышляет, анализирует и т.д.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Психические свойства</a:t>
            </a:r>
            <a:r>
              <a:rPr lang="ru-RU" dirty="0">
                <a:latin typeface="Times New Roman" panose="02020603050405020304" pitchFamily="18" charset="0"/>
                <a:ea typeface="Calibri" panose="020F0502020204030204" pitchFamily="34" charset="0"/>
                <a:cs typeface="Times New Roman" panose="02020603050405020304" pitchFamily="18" charset="0"/>
              </a:rPr>
              <a:t> отвечают на вопрос, каков этот человек «вообще»: что у него за характер, темперамент, способности, потребности, то есть такие характеристики, которые достаточно устойчивы.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Психические состояния</a:t>
            </a:r>
            <a:r>
              <a:rPr lang="ru-RU" dirty="0">
                <a:latin typeface="Times New Roman" panose="02020603050405020304" pitchFamily="18" charset="0"/>
                <a:ea typeface="Calibri" panose="020F0502020204030204" pitchFamily="34" charset="0"/>
                <a:cs typeface="Times New Roman" panose="02020603050405020304" pitchFamily="18" charset="0"/>
              </a:rPr>
              <a:t> отвечают на вопрос, как этот человек (с учетом его психических свойств) реагирует на ту или иную ситуацию: какие эмоции выдает, становится рассеянным или внимательным, бодрым или сонливым и т.д.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Всем нам известно, что существуют вещества, употребление которых влияет на психические процессы и психические состояния, а в перспективе может изменить и психические свойства личности. И поскольку эти вещества влияют на психическую жизнь человека, то и называются они – </a:t>
            </a:r>
            <a:r>
              <a:rPr lang="ru-RU" i="1" dirty="0" err="1">
                <a:latin typeface="Times New Roman" panose="02020603050405020304" pitchFamily="18" charset="0"/>
                <a:ea typeface="Calibri" panose="020F0502020204030204" pitchFamily="34" charset="0"/>
                <a:cs typeface="Times New Roman" panose="02020603050405020304" pitchFamily="18" charset="0"/>
              </a:rPr>
              <a:t>психоактивные</a:t>
            </a:r>
            <a:r>
              <a:rPr lang="ru-RU" i="1" dirty="0">
                <a:latin typeface="Times New Roman" panose="02020603050405020304" pitchFamily="18" charset="0"/>
                <a:ea typeface="Calibri" panose="020F0502020204030204" pitchFamily="34" charset="0"/>
                <a:cs typeface="Times New Roman" panose="02020603050405020304" pitchFamily="18" charset="0"/>
              </a:rPr>
              <a:t> вещества</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Всемирная Организация Здравоохранения предлагает определять </a:t>
            </a:r>
            <a:r>
              <a:rPr lang="ru-RU" dirty="0" err="1">
                <a:latin typeface="Times New Roman" panose="02020603050405020304" pitchFamily="18" charset="0"/>
                <a:ea typeface="Calibri" panose="020F0502020204030204" pitchFamily="34" charset="0"/>
                <a:cs typeface="Times New Roman" panose="02020603050405020304" pitchFamily="18" charset="0"/>
              </a:rPr>
              <a:t>психоактивное</a:t>
            </a:r>
            <a:r>
              <a:rPr lang="ru-RU" dirty="0">
                <a:latin typeface="Times New Roman" panose="02020603050405020304" pitchFamily="18" charset="0"/>
                <a:ea typeface="Calibri" panose="020F0502020204030204" pitchFamily="34" charset="0"/>
                <a:cs typeface="Times New Roman" panose="02020603050405020304" pitchFamily="18" charset="0"/>
              </a:rPr>
              <a:t> вещество как «</a:t>
            </a:r>
            <a:r>
              <a:rPr lang="ru-RU" i="1" dirty="0">
                <a:latin typeface="Times New Roman" panose="02020603050405020304" pitchFamily="18" charset="0"/>
                <a:ea typeface="Calibri" panose="020F0502020204030204" pitchFamily="34" charset="0"/>
                <a:cs typeface="Times New Roman" panose="02020603050405020304" pitchFamily="18" charset="0"/>
              </a:rPr>
              <a:t>вещество, которое при потреблении воздействует на психические процессы, например, на когнитивную или аффективную сферу</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Имеются и другие определения, например, </a:t>
            </a:r>
            <a:r>
              <a:rPr lang="en-US" dirty="0">
                <a:latin typeface="Times New Roman" panose="02020603050405020304" pitchFamily="18" charset="0"/>
                <a:ea typeface="Calibri" panose="020F0502020204030204" pitchFamily="34" charset="0"/>
                <a:cs typeface="Times New Roman" panose="02020603050405020304" pitchFamily="18" charset="0"/>
              </a:rPr>
              <a:t>Wikipedia</a:t>
            </a:r>
            <a:r>
              <a:rPr lang="ru-RU" dirty="0">
                <a:latin typeface="Times New Roman" panose="02020603050405020304" pitchFamily="18" charset="0"/>
                <a:ea typeface="Calibri" panose="020F0502020204030204" pitchFamily="34" charset="0"/>
                <a:cs typeface="Times New Roman" panose="02020603050405020304" pitchFamily="18" charset="0"/>
              </a:rPr>
              <a:t>, со ссылкой на Словарь по естественным наукам, определяет </a:t>
            </a:r>
            <a:r>
              <a:rPr lang="ru-RU" dirty="0" err="1">
                <a:latin typeface="Times New Roman" panose="02020603050405020304" pitchFamily="18" charset="0"/>
                <a:ea typeface="Calibri" panose="020F0502020204030204" pitchFamily="34" charset="0"/>
                <a:cs typeface="Times New Roman" panose="02020603050405020304" pitchFamily="18" charset="0"/>
              </a:rPr>
              <a:t>психоактивное</a:t>
            </a:r>
            <a:r>
              <a:rPr lang="ru-RU" dirty="0">
                <a:latin typeface="Times New Roman" panose="02020603050405020304" pitchFamily="18" charset="0"/>
                <a:ea typeface="Calibri" panose="020F0502020204030204" pitchFamily="34" charset="0"/>
                <a:cs typeface="Times New Roman" panose="02020603050405020304" pitchFamily="18" charset="0"/>
              </a:rPr>
              <a:t> вещество как </a:t>
            </a:r>
            <a:r>
              <a:rPr lang="ru-RU" i="1" dirty="0">
                <a:latin typeface="Times New Roman" panose="02020603050405020304" pitchFamily="18" charset="0"/>
                <a:ea typeface="Calibri" panose="020F0502020204030204" pitchFamily="34" charset="0"/>
                <a:cs typeface="Times New Roman" panose="02020603050405020304" pitchFamily="18" charset="0"/>
              </a:rPr>
              <a:t>«любое вещество (или смесь) естественного или искусственного происхождения, которое влияет на функционирование центральной нервной системы, приводя к изменению психического состояния, иногда вплоть до измененного состояния сознания»</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0622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57831" y="462311"/>
            <a:ext cx="7266039" cy="5262979"/>
          </a:xfrm>
          <a:prstGeom prst="rect">
            <a:avLst/>
          </a:prstGeom>
        </p:spPr>
        <p:txBody>
          <a:bodyPr wrap="square">
            <a:spAutoFit/>
          </a:bodyPr>
          <a:lstStyle/>
          <a:p>
            <a:pPr indent="540385" algn="just">
              <a:spcAft>
                <a:spcPts val="0"/>
              </a:spcAft>
            </a:pPr>
            <a:r>
              <a:rPr lang="ru-RU" sz="2400" b="1" i="1" dirty="0">
                <a:latin typeface="Times New Roman" panose="02020603050405020304" pitchFamily="18" charset="0"/>
                <a:ea typeface="Calibri" panose="020F0502020204030204" pitchFamily="34" charset="0"/>
                <a:cs typeface="Times New Roman" panose="02020603050405020304" pitchFamily="18" charset="0"/>
              </a:rPr>
              <a:t>Способ выполнения.</a:t>
            </a:r>
            <a:r>
              <a:rPr lang="ru-RU" sz="2400" dirty="0">
                <a:latin typeface="Times New Roman" panose="02020603050405020304" pitchFamily="18" charset="0"/>
                <a:ea typeface="Calibri" panose="020F0502020204030204" pitchFamily="34" charset="0"/>
                <a:cs typeface="Times New Roman" panose="02020603050405020304" pitchFamily="18" charset="0"/>
              </a:rPr>
              <a:t> Спросите учащихся, чем, по их мнению, отличаются административная и уголовная ответственность. После обсуждения задайте вопрос, от чего зависит привлечение лица к административной или уголовной ответственности в случае обнаружения у него наркотиков. После того, как обсуждение выйдет к проблеме размеров наркотических средств, сообщите следующую информацию.</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В соответствии со </a:t>
            </a:r>
            <a:r>
              <a:rPr lang="ru-RU" sz="2400" u="sng" dirty="0">
                <a:latin typeface="Times New Roman" panose="02020603050405020304" pitchFamily="18" charset="0"/>
                <a:ea typeface="Times New Roman" panose="02020603050405020304" pitchFamily="18" charset="0"/>
                <a:cs typeface="Times New Roman" panose="02020603050405020304" pitchFamily="18" charset="0"/>
              </a:rPr>
              <a:t>ст. 6.8. КоАП РФ</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лицо привлекается к административной ответственности за различные действия с наркотиками </a:t>
            </a:r>
            <a:r>
              <a:rPr lang="ru-RU" sz="2400" u="sng" dirty="0">
                <a:latin typeface="Times New Roman" panose="02020603050405020304" pitchFamily="18" charset="0"/>
                <a:ea typeface="Times New Roman" panose="02020603050405020304" pitchFamily="18" charset="0"/>
                <a:cs typeface="Times New Roman" panose="02020603050405020304" pitchFamily="18" charset="0"/>
              </a:rPr>
              <a:t>без цели сбыта</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(то есть для собственного употребления) и </a:t>
            </a:r>
            <a:r>
              <a:rPr lang="ru-RU" sz="2400" u="sng" dirty="0">
                <a:latin typeface="Times New Roman" panose="02020603050405020304" pitchFamily="18" charset="0"/>
                <a:ea typeface="Times New Roman" panose="02020603050405020304" pitchFamily="18" charset="0"/>
                <a:cs typeface="Times New Roman" panose="02020603050405020304" pitchFamily="18" charset="0"/>
              </a:rPr>
              <a:t>в небольшом размере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369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239957644"/>
              </p:ext>
            </p:extLst>
          </p:nvPr>
        </p:nvGraphicFramePr>
        <p:xfrm>
          <a:off x="2958998" y="1825068"/>
          <a:ext cx="7522189" cy="3187764"/>
        </p:xfrm>
        <a:graphic>
          <a:graphicData uri="http://schemas.openxmlformats.org/drawingml/2006/table">
            <a:tbl>
              <a:tblPr firstRow="1" firstCol="1" bandRow="1"/>
              <a:tblGrid>
                <a:gridCol w="7522189"/>
              </a:tblGrid>
              <a:tr h="0">
                <a:tc>
                  <a:txBody>
                    <a:bodyPr/>
                    <a:lstStyle/>
                    <a:p>
                      <a:pPr indent="457200" algn="just">
                        <a:lnSpc>
                          <a:spcPct val="106000"/>
                        </a:lnSpc>
                        <a:spcAft>
                          <a:spcPts val="0"/>
                        </a:spcAft>
                      </a:pPr>
                      <a:r>
                        <a:rPr lang="ru-RU" sz="4000" b="1" dirty="0">
                          <a:effectLst/>
                          <a:latin typeface="Times New Roman" panose="02020603050405020304" pitchFamily="18" charset="0"/>
                          <a:ea typeface="Times New Roman" panose="02020603050405020304" pitchFamily="18" charset="0"/>
                          <a:cs typeface="Times New Roman" panose="02020603050405020304" pitchFamily="18" charset="0"/>
                        </a:rPr>
                        <a:t>Подчеркните, что сбыт наркотиков </a:t>
                      </a:r>
                      <a:r>
                        <a:rPr lang="ru-RU" sz="4000" b="1" u="sng"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в любом размере</a:t>
                      </a:r>
                      <a:r>
                        <a:rPr lang="ru-RU"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b="1" dirty="0">
                          <a:effectLst/>
                          <a:latin typeface="Times New Roman" panose="02020603050405020304" pitchFamily="18" charset="0"/>
                          <a:ea typeface="Times New Roman" panose="02020603050405020304" pitchFamily="18" charset="0"/>
                          <a:cs typeface="Times New Roman" panose="02020603050405020304" pitchFamily="18" charset="0"/>
                        </a:rPr>
                        <a:t>(даже в небольшом) всегда влечет </a:t>
                      </a:r>
                      <a:r>
                        <a:rPr lang="ru-RU" sz="4000" b="1" u="sng"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только</a:t>
                      </a:r>
                      <a:r>
                        <a:rPr lang="ru-RU" sz="4000" b="1" u="none"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уголовную ответственность.</a:t>
                      </a:r>
                      <a:endParaRPr lang="ru-RU" sz="2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r>
            </a:tbl>
          </a:graphicData>
        </a:graphic>
      </p:graphicFrame>
    </p:spTree>
    <p:extLst>
      <p:ext uri="{BB962C8B-B14F-4D97-AF65-F5344CB8AC3E}">
        <p14:creationId xmlns:p14="http://schemas.microsoft.com/office/powerpoint/2010/main" val="114912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13749" y="481470"/>
            <a:ext cx="5849870" cy="369332"/>
          </a:xfrm>
          <a:prstGeom prst="rect">
            <a:avLst/>
          </a:prstGeom>
        </p:spPr>
        <p:txBody>
          <a:bodyPr wrap="none">
            <a:spAutoFit/>
          </a:bodyPr>
          <a:lstStyle/>
          <a:p>
            <a:pPr indent="457200" algn="ctr">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Продемонстрируйте учащимся следующую таблицу:</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865570786"/>
              </p:ext>
            </p:extLst>
          </p:nvPr>
        </p:nvGraphicFramePr>
        <p:xfrm>
          <a:off x="2202425" y="1307690"/>
          <a:ext cx="7590504" cy="4066950"/>
        </p:xfrm>
        <a:graphic>
          <a:graphicData uri="http://schemas.openxmlformats.org/drawingml/2006/table">
            <a:tbl>
              <a:tblPr firstRow="1" firstCol="1" bandRow="1">
                <a:tableStyleId>{775DCB02-9BB8-47FD-8907-85C794F793BA}</a:tableStyleId>
              </a:tblPr>
              <a:tblGrid>
                <a:gridCol w="1619633"/>
                <a:gridCol w="1489671"/>
                <a:gridCol w="1561962"/>
                <a:gridCol w="1459619"/>
                <a:gridCol w="1459619"/>
              </a:tblGrid>
              <a:tr h="480345">
                <a:tc>
                  <a:txBody>
                    <a:bodyPr/>
                    <a:lstStyle/>
                    <a:p>
                      <a:pPr lvl="0" indent="457200" algn="ctr">
                        <a:lnSpc>
                          <a:spcPct val="106000"/>
                        </a:lnSpc>
                        <a:spcAft>
                          <a:spcPts val="0"/>
                        </a:spcAft>
                      </a:pPr>
                      <a:r>
                        <a:rPr lang="ru-RU" sz="1400" kern="1200" dirty="0">
                          <a:solidFill>
                            <a:schemeClr val="dk1"/>
                          </a:solidFill>
                          <a:effectLst/>
                          <a:latin typeface="+mn-lt"/>
                          <a:ea typeface="+mn-ea"/>
                          <a:cs typeface="+mn-cs"/>
                        </a:rPr>
                        <a:t> </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КоАП РФ</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УК РФ</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УК РФ</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УК РФ</a:t>
                      </a:r>
                    </a:p>
                  </a:txBody>
                  <a:tcPr marL="68580" marR="68580" marT="0" marB="0" anchor="ctr"/>
                </a:tc>
              </a:tr>
              <a:tr h="1441034">
                <a:tc>
                  <a:txBody>
                    <a:bodyPr/>
                    <a:lstStyle/>
                    <a:p>
                      <a:pPr marL="0" lvl="0" indent="13970" algn="ctr" defTabSz="457200" rtl="0" eaLnBrk="1" latinLnBrk="0" hangingPunct="1">
                        <a:lnSpc>
                          <a:spcPct val="106000"/>
                        </a:lnSpc>
                        <a:spcAft>
                          <a:spcPts val="0"/>
                        </a:spcAft>
                      </a:pPr>
                      <a:r>
                        <a:rPr lang="ru-RU" sz="1400" b="1" kern="1200" dirty="0">
                          <a:solidFill>
                            <a:schemeClr val="dk1"/>
                          </a:solidFill>
                          <a:effectLst/>
                          <a:latin typeface="+mn-lt"/>
                          <a:ea typeface="+mn-ea"/>
                          <a:cs typeface="+mn-cs"/>
                        </a:rPr>
                        <a:t>Наименование наркотических средств</a:t>
                      </a:r>
                    </a:p>
                    <a:p>
                      <a:pPr marL="0" lvl="0" indent="13970" algn="ctr" defTabSz="457200" rtl="0" eaLnBrk="1" latinLnBrk="0" hangingPunct="1">
                        <a:lnSpc>
                          <a:spcPct val="106000"/>
                        </a:lnSpc>
                        <a:spcAft>
                          <a:spcPts val="0"/>
                        </a:spcAft>
                      </a:pPr>
                      <a:r>
                        <a:rPr lang="ru-RU" sz="1400" b="1" kern="1200" dirty="0">
                          <a:solidFill>
                            <a:schemeClr val="dk1"/>
                          </a:solidFill>
                          <a:effectLst/>
                          <a:latin typeface="+mn-lt"/>
                          <a:ea typeface="+mn-ea"/>
                          <a:cs typeface="+mn-cs"/>
                        </a:rPr>
                        <a:t> </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Небольшой размер</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Значительный</a:t>
                      </a:r>
                    </a:p>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размер (граммов свыше)</a:t>
                      </a:r>
                    </a:p>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 </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Крупный размер (граммов свыше)</a:t>
                      </a:r>
                    </a:p>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 </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Особо крупный размер (граммов свыше)</a:t>
                      </a:r>
                    </a:p>
                  </a:txBody>
                  <a:tcPr marL="68580" marR="68580" marT="0" marB="0"/>
                </a:tc>
              </a:tr>
              <a:tr h="720517">
                <a:tc>
                  <a:txBody>
                    <a:bodyPr/>
                    <a:lstStyle/>
                    <a:p>
                      <a:pPr marL="0" lvl="0" indent="13970" algn="ctr" defTabSz="457200" rtl="0" eaLnBrk="1" latinLnBrk="0" hangingPunct="1">
                        <a:lnSpc>
                          <a:spcPct val="106000"/>
                        </a:lnSpc>
                        <a:spcAft>
                          <a:spcPts val="0"/>
                        </a:spcAft>
                      </a:pPr>
                      <a:r>
                        <a:rPr lang="ru-RU" sz="1400" b="1" kern="1200" dirty="0">
                          <a:solidFill>
                            <a:schemeClr val="dk1"/>
                          </a:solidFill>
                          <a:effectLst/>
                          <a:latin typeface="+mn-lt"/>
                          <a:ea typeface="+mn-ea"/>
                          <a:cs typeface="+mn-cs"/>
                        </a:rPr>
                        <a:t>Гашиш (</a:t>
                      </a:r>
                      <a:r>
                        <a:rPr lang="ru-RU" sz="1400" b="1" kern="1200" dirty="0" err="1">
                          <a:solidFill>
                            <a:schemeClr val="dk1"/>
                          </a:solidFill>
                          <a:effectLst/>
                          <a:latin typeface="+mn-lt"/>
                          <a:ea typeface="+mn-ea"/>
                          <a:cs typeface="+mn-cs"/>
                        </a:rPr>
                        <a:t>анаша</a:t>
                      </a:r>
                      <a:r>
                        <a:rPr lang="ru-RU" sz="1400" b="1" kern="1200" dirty="0">
                          <a:solidFill>
                            <a:schemeClr val="dk1"/>
                          </a:solidFill>
                          <a:effectLst/>
                          <a:latin typeface="+mn-lt"/>
                          <a:ea typeface="+mn-ea"/>
                          <a:cs typeface="+mn-cs"/>
                        </a:rPr>
                        <a:t>, смола каннабиса)</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до 2</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2</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25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10 000</a:t>
                      </a:r>
                    </a:p>
                  </a:txBody>
                  <a:tcPr marL="68580" marR="68580" marT="0" marB="0"/>
                </a:tc>
              </a:tr>
              <a:tr h="240172">
                <a:tc>
                  <a:txBody>
                    <a:bodyPr/>
                    <a:lstStyle/>
                    <a:p>
                      <a:pPr marL="0" lvl="0" indent="13970" algn="ctr" defTabSz="457200" rtl="0" eaLnBrk="1" latinLnBrk="0" hangingPunct="1">
                        <a:lnSpc>
                          <a:spcPct val="106000"/>
                        </a:lnSpc>
                        <a:spcAft>
                          <a:spcPts val="0"/>
                        </a:spcAft>
                      </a:pPr>
                      <a:r>
                        <a:rPr lang="ru-RU" sz="1400" b="1" kern="1200" dirty="0">
                          <a:solidFill>
                            <a:schemeClr val="dk1"/>
                          </a:solidFill>
                          <a:effectLst/>
                          <a:latin typeface="+mn-lt"/>
                          <a:ea typeface="+mn-ea"/>
                          <a:cs typeface="+mn-cs"/>
                        </a:rPr>
                        <a:t>Героин</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до 0,5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0,5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2,5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1 000</a:t>
                      </a:r>
                    </a:p>
                  </a:txBody>
                  <a:tcPr marL="68580" marR="68580" marT="0" marB="0"/>
                </a:tc>
              </a:tr>
              <a:tr h="480345">
                <a:tc>
                  <a:txBody>
                    <a:bodyPr/>
                    <a:lstStyle/>
                    <a:p>
                      <a:pPr marL="0" lvl="0" indent="13970" algn="ctr" defTabSz="457200" rtl="0" eaLnBrk="1" latinLnBrk="0" hangingPunct="1">
                        <a:lnSpc>
                          <a:spcPct val="106000"/>
                        </a:lnSpc>
                        <a:spcAft>
                          <a:spcPts val="0"/>
                        </a:spcAft>
                      </a:pPr>
                      <a:r>
                        <a:rPr lang="ru-RU" sz="1400" b="1" kern="1200" dirty="0" err="1">
                          <a:solidFill>
                            <a:schemeClr val="dk1"/>
                          </a:solidFill>
                          <a:effectLst/>
                          <a:latin typeface="+mn-lt"/>
                          <a:ea typeface="+mn-ea"/>
                          <a:cs typeface="+mn-cs"/>
                        </a:rPr>
                        <a:t>Каннабис</a:t>
                      </a:r>
                      <a:r>
                        <a:rPr lang="ru-RU" sz="1400" b="1" kern="1200" dirty="0">
                          <a:solidFill>
                            <a:schemeClr val="dk1"/>
                          </a:solidFill>
                          <a:effectLst/>
                          <a:latin typeface="+mn-lt"/>
                          <a:ea typeface="+mn-ea"/>
                          <a:cs typeface="+mn-cs"/>
                        </a:rPr>
                        <a:t> (марихуана)</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до 6</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6</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100</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100 000</a:t>
                      </a:r>
                    </a:p>
                  </a:txBody>
                  <a:tcPr marL="68580" marR="68580" marT="0" marB="0"/>
                </a:tc>
              </a:tr>
              <a:tr h="240172">
                <a:tc>
                  <a:txBody>
                    <a:bodyPr/>
                    <a:lstStyle/>
                    <a:p>
                      <a:pPr marL="0" lvl="0" indent="13970" algn="ctr" defTabSz="457200" rtl="0" eaLnBrk="1" latinLnBrk="0" hangingPunct="1">
                        <a:lnSpc>
                          <a:spcPct val="106000"/>
                        </a:lnSpc>
                        <a:spcAft>
                          <a:spcPts val="0"/>
                        </a:spcAft>
                      </a:pPr>
                      <a:r>
                        <a:rPr lang="ru-RU" sz="1400" b="1" kern="1200" dirty="0">
                          <a:solidFill>
                            <a:schemeClr val="dk1"/>
                          </a:solidFill>
                          <a:effectLst/>
                          <a:latin typeface="+mn-lt"/>
                          <a:ea typeface="+mn-ea"/>
                          <a:cs typeface="+mn-cs"/>
                        </a:rPr>
                        <a:t>Кокаин</a:t>
                      </a:r>
                    </a:p>
                  </a:txBody>
                  <a:tcPr marL="68580" marR="68580" marT="0" marB="0" anchor="ctr"/>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до 0,5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0,5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a:solidFill>
                            <a:schemeClr val="dk1"/>
                          </a:solidFill>
                          <a:effectLst/>
                          <a:latin typeface="+mn-lt"/>
                          <a:ea typeface="+mn-ea"/>
                          <a:cs typeface="+mn-cs"/>
                        </a:rPr>
                        <a:t>5</a:t>
                      </a:r>
                    </a:p>
                  </a:txBody>
                  <a:tcPr marL="68580" marR="68580" marT="0" marB="0"/>
                </a:tc>
                <a:tc>
                  <a:txBody>
                    <a:bodyPr/>
                    <a:lstStyle/>
                    <a:p>
                      <a:pPr marL="0" lvl="0" indent="-12700" algn="ctr" defTabSz="457200" rtl="0" eaLnBrk="1" latinLnBrk="0" hangingPunct="1">
                        <a:lnSpc>
                          <a:spcPct val="106000"/>
                        </a:lnSpc>
                        <a:spcAft>
                          <a:spcPts val="0"/>
                        </a:spcAft>
                      </a:pPr>
                      <a:r>
                        <a:rPr lang="ru-RU" sz="1400" kern="1200" dirty="0">
                          <a:solidFill>
                            <a:schemeClr val="dk1"/>
                          </a:solidFill>
                          <a:effectLst/>
                          <a:latin typeface="+mn-lt"/>
                          <a:ea typeface="+mn-ea"/>
                          <a:cs typeface="+mn-cs"/>
                        </a:rPr>
                        <a:t>1 500</a:t>
                      </a:r>
                    </a:p>
                  </a:txBody>
                  <a:tcPr marL="68580" marR="68580" marT="0" marB="0"/>
                </a:tc>
              </a:tr>
              <a:tr h="464365">
                <a:tc gridSpan="5">
                  <a:txBody>
                    <a:bodyPr/>
                    <a:lstStyle/>
                    <a:p>
                      <a:pPr lvl="0" indent="457200" algn="ctr">
                        <a:lnSpc>
                          <a:spcPct val="106000"/>
                        </a:lnSpc>
                        <a:spcAft>
                          <a:spcPts val="0"/>
                        </a:spcAft>
                      </a:pPr>
                      <a:r>
                        <a:rPr lang="ru-RU" sz="1400" dirty="0">
                          <a:effectLst/>
                        </a:rPr>
                        <a:t>Сбыт наркотиков в любом размере (даже в небольшом) всегда влечет только уголовную ответственность</a:t>
                      </a:r>
                      <a:endParaRPr lang="ru-RU" sz="1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Tree>
    <p:extLst>
      <p:ext uri="{BB962C8B-B14F-4D97-AF65-F5344CB8AC3E}">
        <p14:creationId xmlns:p14="http://schemas.microsoft.com/office/powerpoint/2010/main" val="833195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26887" y="2555057"/>
            <a:ext cx="8426245" cy="2031325"/>
          </a:xfrm>
          <a:prstGeom prst="rect">
            <a:avLst/>
          </a:prstGeom>
        </p:spPr>
        <p:txBody>
          <a:bodyPr wrap="square">
            <a:spAutoFit/>
          </a:bodyPr>
          <a:lstStyle/>
          <a:p>
            <a:pPr algn="just">
              <a:spcAft>
                <a:spcPts val="0"/>
              </a:spcAft>
              <a:tabLst>
                <a:tab pos="540385" algn="l"/>
              </a:tabLst>
            </a:pPr>
            <a:r>
              <a:rPr lang="ru-RU"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Уголовный кодекс Российской Федерации от 13 июня 1996 №63-ФЗ </a:t>
            </a:r>
            <a:endParaRPr lang="ru-RU"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540385" algn="l"/>
              </a:tabLst>
            </a:pPr>
            <a:r>
              <a:rPr lang="ru-RU" b="1" dirty="0" smtClean="0">
                <a:latin typeface="Times New Roman" panose="02020603050405020304" pitchFamily="18" charset="0"/>
                <a:ea typeface="Calibri" panose="020F0502020204030204" pitchFamily="34" charset="0"/>
                <a:cs typeface="Times New Roman" panose="02020603050405020304" pitchFamily="18" charset="0"/>
              </a:rPr>
              <a:t>(</a:t>
            </a:r>
            <a:r>
              <a:rPr lang="ru-RU" b="1" dirty="0">
                <a:latin typeface="Times New Roman" panose="02020603050405020304" pitchFamily="18" charset="0"/>
                <a:ea typeface="Calibri" panose="020F0502020204030204" pitchFamily="34" charset="0"/>
                <a:cs typeface="Times New Roman" panose="02020603050405020304" pitchFamily="18" charset="0"/>
              </a:rPr>
              <a:t>ред. от 27 окт. 2020 г.)</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Статья 228.</a:t>
            </a:r>
            <a:r>
              <a:rPr lang="ru-RU" i="1" dirty="0">
                <a:latin typeface="Times New Roman" panose="02020603050405020304" pitchFamily="18" charset="0"/>
                <a:ea typeface="Times New Roman" panose="02020603050405020304" pitchFamily="18" charset="0"/>
                <a:cs typeface="Times New Roman" panose="02020603050405020304" pitchFamily="18" charset="0"/>
              </a:rPr>
              <a:t> Незаконные приобретение, хранение, перевозка, изготовление, переработка наркотических средств, психотропных веществ или их аналогов, а также незаконные приобретение, хранение, перевозка растений, содержащих наркотические средства или психотропные вещества, либо их частей, содержащих наркотические средства или психотропные вещества</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Прямоугольник 2"/>
          <p:cNvSpPr/>
          <p:nvPr/>
        </p:nvSpPr>
        <p:spPr>
          <a:xfrm>
            <a:off x="2526889" y="4764094"/>
            <a:ext cx="8268928" cy="1477328"/>
          </a:xfrm>
          <a:prstGeom prst="rect">
            <a:avLst/>
          </a:prstGeom>
        </p:spPr>
        <p:txBody>
          <a:bodyPr wrap="square">
            <a:spAutoFit/>
          </a:bodyPr>
          <a:lstStyle/>
          <a:p>
            <a:pPr indent="457200" algn="just">
              <a:spcAft>
                <a:spcPts val="0"/>
              </a:spcAft>
            </a:pPr>
            <a:r>
              <a:rPr lang="ru-RU"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Статья 228.1. </a:t>
            </a:r>
            <a:r>
              <a:rPr lang="ru-RU" i="1" dirty="0">
                <a:latin typeface="Times New Roman" panose="02020603050405020304" pitchFamily="18" charset="0"/>
                <a:ea typeface="Times New Roman" panose="02020603050405020304" pitchFamily="18" charset="0"/>
                <a:cs typeface="Times New Roman" panose="02020603050405020304" pitchFamily="18" charset="0"/>
              </a:rPr>
              <a:t>Незаконные производство, сбыт или пересылка наркотических средств, психотропных веществ или их аналогов, а также незаконные сбыт или пересылка растений, содержащих наркотические средства или психотропные вещества, либо их частей, содержащих наркотические средства или психотропные вещества</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Прямоугольник 3"/>
          <p:cNvSpPr/>
          <p:nvPr/>
        </p:nvSpPr>
        <p:spPr>
          <a:xfrm>
            <a:off x="2526888" y="165990"/>
            <a:ext cx="7914969" cy="646331"/>
          </a:xfrm>
          <a:prstGeom prst="rect">
            <a:avLst/>
          </a:prstGeom>
        </p:spPr>
        <p:txBody>
          <a:bodyPr wrap="square">
            <a:spAutoFit/>
          </a:bodyPr>
          <a:lstStyle/>
          <a:p>
            <a:r>
              <a:rPr lang="en-US" b="1" dirty="0" err="1">
                <a:solidFill>
                  <a:srgbClr val="FF0000"/>
                </a:solidFill>
                <a:latin typeface="Times New Roman" panose="02020603050405020304" pitchFamily="18" charset="0"/>
                <a:ea typeface="Times New Roman" panose="02020603050405020304" pitchFamily="18" charset="0"/>
              </a:rPr>
              <a:t>Кодекс</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Российской</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Федерации</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об</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административных</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solidFill>
                  <a:srgbClr val="FF0000"/>
                </a:solidFill>
                <a:latin typeface="Times New Roman" panose="02020603050405020304" pitchFamily="18" charset="0"/>
                <a:ea typeface="Times New Roman" panose="02020603050405020304" pitchFamily="18" charset="0"/>
              </a:rPr>
              <a:t>правонарушениях</a:t>
            </a:r>
            <a:r>
              <a:rPr lang="en-US" b="1" dirty="0">
                <a:solidFill>
                  <a:srgbClr val="FF0000"/>
                </a:solidFill>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от</a:t>
            </a:r>
            <a:r>
              <a:rPr lang="en-US" b="1" dirty="0">
                <a:latin typeface="Times New Roman" panose="02020603050405020304" pitchFamily="18" charset="0"/>
                <a:ea typeface="Times New Roman" panose="02020603050405020304" pitchFamily="18" charset="0"/>
              </a:rPr>
              <a:t> 30 </a:t>
            </a:r>
            <a:r>
              <a:rPr lang="en-US" b="1" dirty="0" err="1">
                <a:latin typeface="Times New Roman" panose="02020603050405020304" pitchFamily="18" charset="0"/>
                <a:ea typeface="Times New Roman" panose="02020603050405020304" pitchFamily="18" charset="0"/>
              </a:rPr>
              <a:t>дек</a:t>
            </a:r>
            <a:r>
              <a:rPr lang="en-US" b="1" dirty="0">
                <a:latin typeface="Times New Roman" panose="02020603050405020304" pitchFamily="18" charset="0"/>
                <a:ea typeface="Times New Roman" panose="02020603050405020304" pitchFamily="18" charset="0"/>
              </a:rPr>
              <a:t> 2001 г. №195-ФЗ </a:t>
            </a:r>
            <a:endParaRPr lang="ru-RU" dirty="0"/>
          </a:p>
        </p:txBody>
      </p:sp>
      <p:sp>
        <p:nvSpPr>
          <p:cNvPr id="5" name="Прямоугольник 4"/>
          <p:cNvSpPr/>
          <p:nvPr/>
        </p:nvSpPr>
        <p:spPr>
          <a:xfrm>
            <a:off x="2526887" y="900018"/>
            <a:ext cx="8268929" cy="1477328"/>
          </a:xfrm>
          <a:prstGeom prst="rect">
            <a:avLst/>
          </a:prstGeom>
        </p:spPr>
        <p:txBody>
          <a:bodyPr wrap="square">
            <a:spAutoFit/>
          </a:bodyPr>
          <a:lstStyle/>
          <a:p>
            <a:pPr indent="457200" algn="just">
              <a:spcAft>
                <a:spcPts val="0"/>
              </a:spcAft>
            </a:pPr>
            <a:r>
              <a:rPr lang="ru-RU" i="1" dirty="0">
                <a:latin typeface="Times New Roman" panose="02020603050405020304" pitchFamily="18" charset="0"/>
                <a:ea typeface="Times New Roman" panose="02020603050405020304" pitchFamily="18" charset="0"/>
                <a:cs typeface="Times New Roman" panose="02020603050405020304" pitchFamily="18" charset="0"/>
              </a:rPr>
              <a:t> </a:t>
            </a:r>
            <a:r>
              <a:rPr lang="ru-RU"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Статья 6.8. </a:t>
            </a:r>
            <a:r>
              <a:rPr lang="ru-RU" i="1" dirty="0">
                <a:latin typeface="Times New Roman" panose="02020603050405020304" pitchFamily="18" charset="0"/>
                <a:ea typeface="Times New Roman" panose="02020603050405020304" pitchFamily="18" charset="0"/>
                <a:cs typeface="Times New Roman" panose="02020603050405020304" pitchFamily="18" charset="0"/>
              </a:rPr>
              <a:t>Незаконный оборот наркотических средств, психотропных веществ или их аналогов и незаконные приобретение, хранение, перевозка растений, содержащих наркотические средства или психотропные вещества, либо их частей, содержащих наркотические средства или психотропные вещества</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0867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«Юридическая математика»</a:t>
            </a:r>
            <a:r>
              <a:rPr lang="ru-RU" dirty="0"/>
              <a:t/>
            </a:r>
            <a:br>
              <a:rPr lang="ru-RU" dirty="0"/>
            </a:br>
            <a:endParaRPr lang="ru-RU" dirty="0"/>
          </a:p>
        </p:txBody>
      </p:sp>
      <p:sp>
        <p:nvSpPr>
          <p:cNvPr id="3" name="Объект 2"/>
          <p:cNvSpPr>
            <a:spLocks noGrp="1"/>
          </p:cNvSpPr>
          <p:nvPr>
            <p:ph idx="1"/>
          </p:nvPr>
        </p:nvSpPr>
        <p:spPr/>
        <p:txBody>
          <a:bodyPr>
            <a:normAutofit fontScale="92500" lnSpcReduction="20000"/>
          </a:bodyPr>
          <a:lstStyle/>
          <a:p>
            <a:r>
              <a:rPr lang="ru-RU" b="1" i="1" dirty="0"/>
              <a:t>Цель:</a:t>
            </a:r>
            <a:r>
              <a:rPr lang="ru-RU" dirty="0"/>
              <a:t> повысить уровень правовой грамотности, информировать о правовых последствиях нарушения закона.</a:t>
            </a:r>
          </a:p>
          <a:p>
            <a:r>
              <a:rPr lang="ru-RU" b="1" i="1" dirty="0"/>
              <a:t>Время: </a:t>
            </a:r>
            <a:r>
              <a:rPr lang="ru-RU" dirty="0"/>
              <a:t>20 мин.</a:t>
            </a:r>
          </a:p>
          <a:p>
            <a:r>
              <a:rPr lang="ru-RU" b="1" i="1" dirty="0"/>
              <a:t>Форма проведения:</a:t>
            </a:r>
            <a:r>
              <a:rPr lang="ru-RU" dirty="0"/>
              <a:t> решение правовой задачи, работа в группах.</a:t>
            </a:r>
          </a:p>
          <a:p>
            <a:r>
              <a:rPr lang="ru-RU" b="1" i="1" dirty="0"/>
              <a:t>Материалы:</a:t>
            </a:r>
            <a:r>
              <a:rPr lang="ru-RU" dirty="0"/>
              <a:t> фабула дела, таблица размеров наркотических средств, статьи УК РФ, выдержки из Постановления Пленума Верховного Суда Российской Федерации.</a:t>
            </a:r>
          </a:p>
          <a:p>
            <a:r>
              <a:rPr lang="ru-RU" b="1" i="1" dirty="0"/>
              <a:t>Фабула дела.</a:t>
            </a:r>
            <a:r>
              <a:rPr lang="ru-RU" dirty="0"/>
              <a:t> </a:t>
            </a:r>
            <a:r>
              <a:rPr lang="ru-RU" i="1" dirty="0"/>
              <a:t>Сотрудники патрульно-постовой службы при досмотре автомобиля, принадлежащего находившемуся за его рулем водителю Т., обнаружили в спортивной сумке10 кг 500 г гашиша. Несмотря на особо крупный размер наркотического средства, Т. утверждал, что приобрел его для себя. Проанализируйте санкции соответствующих статей УК РФ и решите вопрос о наказании для Т., исходя из того, что правоохранительным органам: а) удалось доказать умысел на сбыт наркотика; б) Т. обвинили по ст. 228 УК РФ за перевозку наркотика без цели сбыта.</a:t>
            </a:r>
            <a:endParaRPr lang="ru-RU" dirty="0"/>
          </a:p>
          <a:p>
            <a:endParaRPr lang="ru-RU" dirty="0"/>
          </a:p>
        </p:txBody>
      </p:sp>
    </p:spTree>
    <p:extLst>
      <p:ext uri="{BB962C8B-B14F-4D97-AF65-F5344CB8AC3E}">
        <p14:creationId xmlns:p14="http://schemas.microsoft.com/office/powerpoint/2010/main" val="4245187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10547466"/>
              </p:ext>
            </p:extLst>
          </p:nvPr>
        </p:nvGraphicFramePr>
        <p:xfrm>
          <a:off x="1897626" y="875072"/>
          <a:ext cx="7428067" cy="3845890"/>
        </p:xfrm>
        <a:graphic>
          <a:graphicData uri="http://schemas.openxmlformats.org/drawingml/2006/table">
            <a:tbl>
              <a:tblPr firstRow="1" firstCol="1" bandRow="1">
                <a:tableStyleId>{775DCB02-9BB8-47FD-8907-85C794F793BA}</a:tableStyleId>
              </a:tblPr>
              <a:tblGrid>
                <a:gridCol w="1584972"/>
                <a:gridCol w="1457793"/>
                <a:gridCol w="1528536"/>
                <a:gridCol w="1428383"/>
                <a:gridCol w="1428383"/>
              </a:tblGrid>
              <a:tr h="699253">
                <a:tc>
                  <a:txBody>
                    <a:bodyPr/>
                    <a:lstStyle/>
                    <a:p>
                      <a:pPr indent="457200" algn="ctr">
                        <a:lnSpc>
                          <a:spcPct val="106000"/>
                        </a:lnSpc>
                        <a:spcAft>
                          <a:spcPts val="0"/>
                        </a:spcAft>
                      </a:pPr>
                      <a:r>
                        <a:rPr lang="ru-RU" sz="1400">
                          <a:effectLst/>
                        </a:rPr>
                        <a:t> </a:t>
                      </a:r>
                      <a:endParaRPr lang="ru-RU" sz="1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457200" algn="l">
                        <a:lnSpc>
                          <a:spcPct val="106000"/>
                        </a:lnSpc>
                        <a:spcAft>
                          <a:spcPts val="0"/>
                        </a:spcAft>
                      </a:pPr>
                      <a:r>
                        <a:rPr lang="ru-RU" sz="1400" dirty="0">
                          <a:effectLst/>
                        </a:rPr>
                        <a:t>КоАП РФ</a:t>
                      </a:r>
                      <a:endParaRPr lang="ru-RU"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457200" algn="l">
                        <a:lnSpc>
                          <a:spcPct val="106000"/>
                        </a:lnSpc>
                        <a:spcAft>
                          <a:spcPts val="0"/>
                        </a:spcAft>
                      </a:pPr>
                      <a:r>
                        <a:rPr lang="ru-RU" sz="1400" dirty="0">
                          <a:effectLst/>
                        </a:rPr>
                        <a:t>УК РФ</a:t>
                      </a:r>
                      <a:endParaRPr lang="ru-RU"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457200" algn="l">
                        <a:lnSpc>
                          <a:spcPct val="106000"/>
                        </a:lnSpc>
                        <a:spcAft>
                          <a:spcPts val="0"/>
                        </a:spcAft>
                      </a:pPr>
                      <a:r>
                        <a:rPr lang="ru-RU" sz="1400" dirty="0">
                          <a:effectLst/>
                        </a:rPr>
                        <a:t>УК РФ</a:t>
                      </a:r>
                      <a:endParaRPr lang="ru-RU"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indent="457200" algn="l">
                        <a:lnSpc>
                          <a:spcPct val="106000"/>
                        </a:lnSpc>
                        <a:spcAft>
                          <a:spcPts val="0"/>
                        </a:spcAft>
                      </a:pPr>
                      <a:r>
                        <a:rPr lang="ru-RU" sz="1400" dirty="0">
                          <a:effectLst/>
                        </a:rPr>
                        <a:t>УК РФ</a:t>
                      </a:r>
                      <a:endParaRPr lang="ru-RU"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2097758">
                <a:tc>
                  <a:txBody>
                    <a:bodyPr/>
                    <a:lstStyle/>
                    <a:p>
                      <a:pPr indent="13970" algn="ctr">
                        <a:lnSpc>
                          <a:spcPct val="106000"/>
                        </a:lnSpc>
                        <a:spcAft>
                          <a:spcPts val="0"/>
                        </a:spcAft>
                      </a:pPr>
                      <a:r>
                        <a:rPr lang="ru-RU" sz="1400" dirty="0">
                          <a:effectLst/>
                        </a:rPr>
                        <a:t>Наименование наркотических средств</a:t>
                      </a:r>
                      <a:endParaRPr lang="ru-RU" sz="1000" dirty="0">
                        <a:effectLst/>
                      </a:endParaRPr>
                    </a:p>
                    <a:p>
                      <a:pPr indent="457200" algn="just">
                        <a:lnSpc>
                          <a:spcPct val="106000"/>
                        </a:lnSpc>
                        <a:spcAft>
                          <a:spcPts val="0"/>
                        </a:spcAft>
                      </a:pPr>
                      <a:r>
                        <a:rPr lang="ru-RU" sz="1400" dirty="0">
                          <a:effectLst/>
                        </a:rPr>
                        <a:t> </a:t>
                      </a:r>
                      <a:endParaRPr lang="ru-RU"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a:effectLst/>
                        </a:rPr>
                        <a:t>Небольшой размер</a:t>
                      </a:r>
                      <a:endParaRPr lang="ru-RU" sz="1400" i="1"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a:effectLst/>
                        </a:rPr>
                        <a:t>Значительный</a:t>
                      </a:r>
                    </a:p>
                    <a:p>
                      <a:pPr marL="0" indent="13970" algn="ctr" defTabSz="457200" rtl="0" eaLnBrk="1" latinLnBrk="0" hangingPunct="1">
                        <a:lnSpc>
                          <a:spcPct val="106000"/>
                        </a:lnSpc>
                        <a:spcAft>
                          <a:spcPts val="0"/>
                        </a:spcAft>
                      </a:pPr>
                      <a:r>
                        <a:rPr lang="ru-RU" sz="1400" kern="1200">
                          <a:effectLst/>
                        </a:rPr>
                        <a:t>размер (граммов свыше)</a:t>
                      </a:r>
                    </a:p>
                    <a:p>
                      <a:pPr marL="0" indent="13970" algn="ctr" defTabSz="457200" rtl="0" eaLnBrk="1" latinLnBrk="0" hangingPunct="1">
                        <a:lnSpc>
                          <a:spcPct val="106000"/>
                        </a:lnSpc>
                        <a:spcAft>
                          <a:spcPts val="0"/>
                        </a:spcAft>
                      </a:pPr>
                      <a:r>
                        <a:rPr lang="ru-RU" sz="1400" kern="1200">
                          <a:effectLst/>
                        </a:rPr>
                        <a:t> </a:t>
                      </a:r>
                      <a:endParaRPr lang="ru-RU" sz="1400" i="1"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a:effectLst/>
                        </a:rPr>
                        <a:t>Крупный размер (граммов свыше)</a:t>
                      </a:r>
                    </a:p>
                    <a:p>
                      <a:pPr marL="0" indent="13970" algn="ctr" defTabSz="457200" rtl="0" eaLnBrk="1" latinLnBrk="0" hangingPunct="1">
                        <a:lnSpc>
                          <a:spcPct val="106000"/>
                        </a:lnSpc>
                        <a:spcAft>
                          <a:spcPts val="0"/>
                        </a:spcAft>
                      </a:pPr>
                      <a:r>
                        <a:rPr lang="ru-RU" sz="1400" kern="1200">
                          <a:effectLst/>
                        </a:rPr>
                        <a:t> </a:t>
                      </a:r>
                      <a:endParaRPr lang="ru-RU" sz="1400" i="1"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dirty="0">
                          <a:effectLst/>
                        </a:rPr>
                        <a:t>Особо крупный размер (граммов свыше)</a:t>
                      </a:r>
                      <a:endParaRPr lang="ru-RU" sz="1400" i="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048879">
                <a:tc>
                  <a:txBody>
                    <a:bodyPr/>
                    <a:lstStyle/>
                    <a:p>
                      <a:pPr marL="0" indent="13970" algn="ctr" defTabSz="457200" rtl="0" eaLnBrk="1" latinLnBrk="0" hangingPunct="1">
                        <a:lnSpc>
                          <a:spcPct val="106000"/>
                        </a:lnSpc>
                        <a:spcAft>
                          <a:spcPts val="0"/>
                        </a:spcAft>
                      </a:pPr>
                      <a:r>
                        <a:rPr lang="ru-RU" sz="1400" kern="1200">
                          <a:effectLst/>
                        </a:rPr>
                        <a:t>Гашиш (анаша, смола каннабиса)</a:t>
                      </a:r>
                      <a:endParaRPr lang="ru-RU" sz="1400" i="1"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a:effectLst/>
                        </a:rPr>
                        <a:t>до 2</a:t>
                      </a:r>
                      <a:endParaRPr lang="ru-RU" sz="1400" i="1"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dirty="0">
                          <a:effectLst/>
                        </a:rPr>
                        <a:t>2</a:t>
                      </a:r>
                      <a:endParaRPr lang="ru-RU" sz="1400" i="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a:effectLst/>
                        </a:rPr>
                        <a:t>25</a:t>
                      </a:r>
                      <a:endParaRPr lang="ru-RU" sz="1400" i="1"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13970" algn="ctr" defTabSz="457200" rtl="0" eaLnBrk="1" latinLnBrk="0" hangingPunct="1">
                        <a:lnSpc>
                          <a:spcPct val="106000"/>
                        </a:lnSpc>
                        <a:spcAft>
                          <a:spcPts val="0"/>
                        </a:spcAft>
                      </a:pPr>
                      <a:r>
                        <a:rPr lang="ru-RU" sz="1400" kern="1200" dirty="0">
                          <a:effectLst/>
                        </a:rPr>
                        <a:t>10 000</a:t>
                      </a:r>
                      <a:endParaRPr lang="ru-RU" sz="1400" i="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697897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7858" y="0"/>
            <a:ext cx="9714271" cy="7017306"/>
          </a:xfrm>
          <a:prstGeom prst="rect">
            <a:avLst/>
          </a:prstGeom>
        </p:spPr>
        <p:txBody>
          <a:bodyPr wrap="square">
            <a:spAutoFit/>
          </a:bodyPr>
          <a:lstStyle/>
          <a:p>
            <a:pPr indent="457200" algn="just">
              <a:spcAft>
                <a:spcPts val="0"/>
              </a:spcAft>
            </a:pPr>
            <a:r>
              <a:rPr lang="ru-RU" i="1" dirty="0">
                <a:latin typeface="Times New Roman" panose="02020603050405020304" pitchFamily="18" charset="0"/>
                <a:ea typeface="Times New Roman" panose="02020603050405020304" pitchFamily="18" charset="0"/>
                <a:cs typeface="Times New Roman" panose="02020603050405020304" pitchFamily="18" charset="0"/>
              </a:rPr>
              <a:t>Статья 228 УК РФ. Незаконные приобретение, хранение, перевозка, изготовление, переработка наркотических средств, психотропных веществ или их аналогов, а также незаконные приобретение, хранение, перевозка растений, содержащих наркотические средства или психотропные вещества, либо их частей, содержащих наркотические средства или психотропные вещества</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1. Незаконные приобретение, хранение, перевозка, изготовление, переработка без цели сбыта наркотических средств, психотропных веществ или их аналогов в значительном размере, а также незаконные приобретение, хранение, перевозка без цели сбыта растений, содержащих наркотические средства или психотропные вещества, либо их частей, содержащих наркотические средства или психотропные вещества, в значительном размере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наказываются штрафом в размере до сорока тысяч рублей или в размере заработной платы или иного дохода осужденного за период до трех месяцев, либо обязательными работами на срок до четырехсот восьмидесяти часов, либо исправительными работами на срок до двух лет, либо ограничением свободы на срок до трех лет, либо лишением свободы на тот же срок.</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2. Те же деяния, совершенные в крупном размере,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наказываются лишением свободы на срок от трех до десяти лет со штрафом в размере до пятисот тысяч рублей или в размере заработной платы или иного дохода осужденного за период до трех лет либо без такового и с ограничением свободы на срок до одного года либо без такового.</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3. Те же деяния, совершенные в особо крупном размере,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наказываются лишением свободы на срок от десяти до пятнадцати лет со штрафом в размере до пятисот тысяч рублей или в размере заработной платы или иного дохода осужденного за период до трех лет либо без такового и с ограничением свободы на срок до полутора лет либо без такового.</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83770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751344"/>
            <a:ext cx="7089058" cy="4524315"/>
          </a:xfrm>
          <a:prstGeom prst="rect">
            <a:avLst/>
          </a:prstGeom>
        </p:spPr>
        <p:txBody>
          <a:bodyPr wrap="square">
            <a:spAutoFit/>
          </a:bodyPr>
          <a:lstStyle/>
          <a:p>
            <a:pPr indent="540385"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Пункт 13.2. Постановления  Пленума Верховного Суда РФ от 15 мая 2006 г. №14 (ред. от 16 мая 2017 г.) «О судебной практике по делам о преступлениях, связанных с наркотическими средствами, психотропными, сильнодействующими и ядовитыми веществами»</a:t>
            </a:r>
            <a:endParaRPr lang="ru-RU" sz="1400" i="1" dirty="0">
              <a:latin typeface="Calibri" panose="020F0502020204030204" pitchFamily="34" charset="0"/>
              <a:ea typeface="Calibri" panose="020F0502020204030204" pitchFamily="34" charset="0"/>
              <a:cs typeface="Times New Roman" panose="02020603050405020304" pitchFamily="18" charset="0"/>
            </a:endParaRPr>
          </a:p>
          <a:p>
            <a:pPr indent="540385"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Если лицо в целях осуществления умысла на незаконный сбыт наркотических средств, психотропных веществ или их аналогов, а также растений, содержащих наркотические средства или психотропные вещества, либо их частей, содержащих наркотические средства или психотропные вещества, незаконно приобретает, хранит, перевозит, изготавливает, перерабатывает эти средства, вещества, растения, тем самым совершает действия, направленные на их последующую реализацию и составляющие часть объективной стороны сбыта, однако по не зависящим от него обстоятельствам не передает указанные средства, вещества, растения приобретателю, то такое лицо несет уголовную ответственность </a:t>
            </a:r>
            <a:r>
              <a:rPr lang="ru-RU" u="sng" dirty="0">
                <a:latin typeface="Times New Roman" panose="02020603050405020304" pitchFamily="18" charset="0"/>
                <a:ea typeface="Calibri" panose="020F0502020204030204" pitchFamily="34" charset="0"/>
                <a:cs typeface="Times New Roman" panose="02020603050405020304" pitchFamily="18" charset="0"/>
              </a:rPr>
              <a:t>за </a:t>
            </a:r>
            <a:r>
              <a:rPr lang="ru-RU" dirty="0">
                <a:latin typeface="Times New Roman" panose="02020603050405020304" pitchFamily="18" charset="0"/>
                <a:ea typeface="Calibri" panose="020F0502020204030204" pitchFamily="34" charset="0"/>
                <a:cs typeface="Times New Roman" panose="02020603050405020304" pitchFamily="18" charset="0"/>
              </a:rPr>
              <a:t>покушение на незаконный сбыт этих средств, веществ, растений.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2985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2658" y="452643"/>
            <a:ext cx="10078065" cy="6186309"/>
          </a:xfrm>
          <a:prstGeom prst="rect">
            <a:avLst/>
          </a:prstGeom>
        </p:spPr>
        <p:txBody>
          <a:bodyPr wrap="square">
            <a:spAutoFit/>
          </a:bodyPr>
          <a:lstStyle/>
          <a:p>
            <a:pPr indent="540385" algn="just">
              <a:spcAft>
                <a:spcPts val="0"/>
              </a:spcAft>
            </a:pPr>
            <a:r>
              <a:rPr lang="ru-RU" i="1" dirty="0">
                <a:latin typeface="Times New Roman" panose="02020603050405020304" pitchFamily="18" charset="0"/>
                <a:ea typeface="Calibri" panose="020F0502020204030204" pitchFamily="34" charset="0"/>
                <a:cs typeface="Times New Roman" panose="02020603050405020304" pitchFamily="18" charset="0"/>
              </a:rPr>
              <a:t>Статья 66 УК РФ. Назначение наказания за неоконченное преступление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540385"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 Срок или размер наказания </a:t>
            </a:r>
            <a:r>
              <a:rPr lang="ru-RU"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за покушение на преступление не может превышать трех четвертей максимального срока </a:t>
            </a:r>
            <a:r>
              <a:rPr lang="ru-RU" dirty="0">
                <a:latin typeface="Times New Roman" panose="02020603050405020304" pitchFamily="18" charset="0"/>
                <a:ea typeface="Calibri" panose="020F0502020204030204" pitchFamily="34" charset="0"/>
                <a:cs typeface="Times New Roman" panose="02020603050405020304" pitchFamily="18" charset="0"/>
              </a:rPr>
              <a:t>или размера наиболее строгого вида наказания, предусмотренного соответствующей статьей Особенной части настоящего Кодекса за оконченное преступление.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i="1" dirty="0">
                <a:latin typeface="Times New Roman" panose="02020603050405020304" pitchFamily="18" charset="0"/>
                <a:ea typeface="Times New Roman" panose="02020603050405020304" pitchFamily="18" charset="0"/>
                <a:cs typeface="Times New Roman" panose="02020603050405020304" pitchFamily="18" charset="0"/>
              </a:rPr>
              <a:t>Статья 228.1 УК РФ. Незаконные производство, сбыт или пересылка наркотических средств, психотропных веществ или их аналогов, а также незаконные сбыт или пересылка растений, содержащих наркотические средства или психотропные вещества, либо их частей, содержащих наркотические средства или психотропные вещества</a:t>
            </a:r>
            <a:endParaRPr lang="ru-RU" sz="1100" i="1"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1. Незаконные производство, сбыт или пересылка наркотических средств, психотропных веществ или их аналогов, а также незаконные сбыт или пересылка растений, содержащих наркотические средства или психотропные вещества, либо их частей, содержащих наркотические средства или психотропные вещества,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наказываются лишением свободы на срок от четырех до восьми лет с ограничением свободы на срок до одного года либо без такового.</a:t>
            </a:r>
            <a:endParaRPr lang="ru-RU" sz="1100" dirty="0">
              <a:solidFill>
                <a:srgbClr val="FF0000"/>
              </a:solidFill>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5. Деяния, предусмотренные частями первой, второй, третьей или четвертой настоящей статьи, совершенные в особо крупном размере,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наказываются лишением свободы на срок от пятнадцати до двадцати лет </a:t>
            </a:r>
            <a:r>
              <a:rPr lang="ru-RU" dirty="0">
                <a:latin typeface="Times New Roman" panose="02020603050405020304" pitchFamily="18" charset="0"/>
                <a:ea typeface="Times New Roman" panose="02020603050405020304" pitchFamily="18" charset="0"/>
                <a:cs typeface="Times New Roman" panose="02020603050405020304" pitchFamily="18" charset="0"/>
              </a:rPr>
              <a:t>с лишением права занимать определенные должности или заниматься определенной деятельностью на срок до двадцати лет или без такового и со штрафом в размере до одного миллиона рублей или в размере заработной платы или иного дохода осужденного за период до пяти лет либо без такового или пожизненным лишением свободы.</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6408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678152787"/>
              </p:ext>
            </p:extLst>
          </p:nvPr>
        </p:nvGraphicFramePr>
        <p:xfrm>
          <a:off x="2693527" y="1366684"/>
          <a:ext cx="7020744" cy="4688523"/>
        </p:xfrm>
        <a:graphic>
          <a:graphicData uri="http://schemas.openxmlformats.org/drawingml/2006/table">
            <a:tbl>
              <a:tblPr firstRow="1" firstCol="1" bandRow="1">
                <a:tableStyleId>{5940675A-B579-460E-94D1-54222C63F5DA}</a:tableStyleId>
              </a:tblPr>
              <a:tblGrid>
                <a:gridCol w="3702325"/>
                <a:gridCol w="3318419"/>
              </a:tblGrid>
              <a:tr h="1250915">
                <a:tc>
                  <a:txBody>
                    <a:bodyPr/>
                    <a:lstStyle/>
                    <a:p>
                      <a:pPr algn="just">
                        <a:lnSpc>
                          <a:spcPct val="106000"/>
                        </a:lnSpc>
                        <a:spcAft>
                          <a:spcPts val="0"/>
                        </a:spcAft>
                      </a:pPr>
                      <a:r>
                        <a:rPr lang="ru-RU" sz="2000" dirty="0">
                          <a:effectLst/>
                        </a:rPr>
                        <a:t>Наказание Т., если правоохранительным органам удалось доказать умысел на сбыт наркотика: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6000"/>
                        </a:lnSpc>
                        <a:spcAft>
                          <a:spcPts val="0"/>
                        </a:spcAft>
                      </a:pPr>
                      <a:r>
                        <a:rPr lang="ru-RU" sz="2000">
                          <a:effectLst/>
                        </a:rPr>
                        <a:t>Наказание Т., если его обвинили по ст. 228 УК РФ за перевозку наркотика без цели сбыта: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6972">
                <a:tc>
                  <a:txBody>
                    <a:bodyPr/>
                    <a:lstStyle/>
                    <a:p>
                      <a:pPr algn="just">
                        <a:lnSpc>
                          <a:spcPct val="106000"/>
                        </a:lnSpc>
                        <a:spcAft>
                          <a:spcPts val="0"/>
                        </a:spcAft>
                      </a:pPr>
                      <a:r>
                        <a:rPr lang="ru-RU" sz="1600" dirty="0" smtClean="0">
                          <a:latin typeface="Times New Roman" panose="02020603050405020304" pitchFamily="18" charset="0"/>
                          <a:ea typeface="Calibri" panose="020F0502020204030204" pitchFamily="34" charset="0"/>
                          <a:cs typeface="Times New Roman" panose="02020603050405020304" pitchFamily="18" charset="0"/>
                        </a:rPr>
                        <a:t>не свыше 15 лет лишения свободы, так согласно части 3 статьи 66 УК РФ срок или размер наказания за покушение на преступление не может превышать трех четвертей максимального срока или размера наиболее строгого вида наказания, предусмотренного соответствующей статьей Особенной части настоящего Кодекса за оконченное преступление, а по ч. 5 ст. 228.1 УК РФ максимальный срок лишения свободы – 20 лет.</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6000"/>
                        </a:lnSpc>
                        <a:spcBef>
                          <a:spcPts val="0"/>
                        </a:spcBef>
                        <a:spcAft>
                          <a:spcPts val="0"/>
                        </a:spcAft>
                        <a:buClrTx/>
                        <a:buSzTx/>
                        <a:buFontTx/>
                        <a:buNone/>
                        <a:tabLst/>
                        <a:defRPr/>
                      </a:pP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от 10 до 15 лет лишения свободы по ч. 3 ст. 228 УК РФ за перевозку наркотических средств в особо крупном размере без цели сбыта. </a:t>
                      </a:r>
                      <a:endParaRPr lang="ru-RU" sz="1050" dirty="0" smtClean="0">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600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582165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Классификация психоактивных веществ в зависимости от режима правового регулирования</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выявить уровень знаний учащихся, развеять мифы относительно легальности тех или иных психоактивных веществ, информировать учащихся о видах психоактивных веществ в зависимости от режима правового регулирования, подготовить к усвоению материала повышенной сложности. </a:t>
            </a:r>
          </a:p>
          <a:p>
            <a:r>
              <a:rPr lang="ru-RU" b="1" i="1" dirty="0"/>
              <a:t>Время:</a:t>
            </a:r>
            <a:r>
              <a:rPr lang="ru-RU" dirty="0"/>
              <a:t> 10 мин.</a:t>
            </a:r>
          </a:p>
          <a:p>
            <a:r>
              <a:rPr lang="ru-RU" b="1" i="1" dirty="0"/>
              <a:t>Форма проведения:</a:t>
            </a:r>
            <a:r>
              <a:rPr lang="ru-RU" dirty="0"/>
              <a:t> диалог с элементами лекции.</a:t>
            </a:r>
          </a:p>
          <a:p>
            <a:r>
              <a:rPr lang="ru-RU" b="1" i="1" dirty="0"/>
              <a:t>Материалы:</a:t>
            </a:r>
            <a:r>
              <a:rPr lang="ru-RU" dirty="0"/>
              <a:t> маркер, доска (</a:t>
            </a:r>
            <a:r>
              <a:rPr lang="ru-RU" dirty="0" err="1"/>
              <a:t>флип-чарт</a:t>
            </a:r>
            <a:r>
              <a:rPr lang="ru-RU" dirty="0"/>
              <a:t>).</a:t>
            </a:r>
          </a:p>
          <a:p>
            <a:endParaRPr lang="ru-RU" dirty="0"/>
          </a:p>
        </p:txBody>
      </p:sp>
    </p:spTree>
    <p:extLst>
      <p:ext uri="{BB962C8B-B14F-4D97-AF65-F5344CB8AC3E}">
        <p14:creationId xmlns:p14="http://schemas.microsoft.com/office/powerpoint/2010/main" val="3079363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31922" y="607757"/>
            <a:ext cx="8249265" cy="5262979"/>
          </a:xfrm>
          <a:prstGeom prst="rect">
            <a:avLst/>
          </a:prstGeom>
        </p:spPr>
        <p:txBody>
          <a:bodyPr wrap="square">
            <a:spAutoFit/>
          </a:bodyPr>
          <a:lstStyle/>
          <a:p>
            <a:pPr indent="540385" algn="just">
              <a:spcAft>
                <a:spcPts val="0"/>
              </a:spcAft>
            </a:pPr>
            <a:r>
              <a:rPr lang="ru-RU" sz="24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Цель </a:t>
            </a:r>
            <a:r>
              <a:rPr lang="ru-RU"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данной задачи</a:t>
            </a:r>
            <a:r>
              <a:rPr lang="ru-RU"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 пояснить учащимся, что действующее законодательство не позволяет смягчить ответственность для лиц, которые утверждают, что крупные и особо крупные наркотики они хранят (перевозят, изготавливают и т.д.) для себя. </a:t>
            </a:r>
            <a:endParaRPr lang="ru-RU" sz="2400" dirty="0" smtClean="0">
              <a:latin typeface="Times New Roman" panose="02020603050405020304" pitchFamily="18" charset="0"/>
              <a:ea typeface="Calibri" panose="020F0502020204030204" pitchFamily="34" charset="0"/>
              <a:cs typeface="Times New Roman" panose="02020603050405020304" pitchFamily="18" charset="0"/>
            </a:endParaRPr>
          </a:p>
          <a:p>
            <a:pPr indent="540385" algn="just">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Дополнительно </a:t>
            </a:r>
            <a:r>
              <a:rPr lang="ru-RU" sz="2400" dirty="0">
                <a:latin typeface="Times New Roman" panose="02020603050405020304" pitchFamily="18" charset="0"/>
                <a:ea typeface="Calibri" panose="020F0502020204030204" pitchFamily="34" charset="0"/>
                <a:cs typeface="Times New Roman" panose="02020603050405020304" pitchFamily="18" charset="0"/>
              </a:rPr>
              <a:t>можно сказать, что Т. не смог бы уйти от ответственности согласно примечанию 1 к ст. 228 УК РФ, даже если бы сам выдал сотрудникам полиции сумку с наркотиком, так как при задержании лица, а также при проведении следственных действий по обнаружению и изъятию наркотиков, их выдача по предложению должностного лица, осуществляющего указанные действия, не может являться основанием для применения примечания 1 к статье 228 УК РФ».</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3455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«Юридическая ботаника»</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повысить уровень правовой грамотности, информировать о правовых последствиях нарушения закона.</a:t>
            </a:r>
          </a:p>
          <a:p>
            <a:r>
              <a:rPr lang="ru-RU" b="1" i="1" dirty="0"/>
              <a:t>Время:</a:t>
            </a:r>
            <a:r>
              <a:rPr lang="ru-RU" dirty="0"/>
              <a:t> 10-15 мин.</a:t>
            </a:r>
          </a:p>
          <a:p>
            <a:r>
              <a:rPr lang="ru-RU" b="1" i="1" dirty="0"/>
              <a:t>Материалы:</a:t>
            </a:r>
            <a:r>
              <a:rPr lang="ru-RU" dirty="0"/>
              <a:t> маркер, доска (</a:t>
            </a:r>
            <a:r>
              <a:rPr lang="ru-RU" dirty="0" err="1"/>
              <a:t>флип-чарт</a:t>
            </a:r>
            <a:r>
              <a:rPr lang="ru-RU" dirty="0"/>
              <a:t>).</a:t>
            </a:r>
          </a:p>
          <a:p>
            <a:endParaRPr lang="ru-RU" dirty="0"/>
          </a:p>
        </p:txBody>
      </p:sp>
    </p:spTree>
    <p:extLst>
      <p:ext uri="{BB962C8B-B14F-4D97-AF65-F5344CB8AC3E}">
        <p14:creationId xmlns:p14="http://schemas.microsoft.com/office/powerpoint/2010/main" val="1360073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7999" y="658761"/>
            <a:ext cx="7826477" cy="3416320"/>
          </a:xfrm>
          <a:prstGeom prst="rect">
            <a:avLst/>
          </a:prstGeom>
        </p:spPr>
        <p:txBody>
          <a:bodyPr wrap="square">
            <a:spAutoFit/>
          </a:bodyPr>
          <a:lstStyle/>
          <a:p>
            <a:pPr indent="457200" algn="just">
              <a:spcAft>
                <a:spcPts val="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Способ проведения.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Спросите у обучающихся, будет ли, по их мнению, закон одинаково относиться к владельцу дачного участка, на котором растет мак или конопля потому, что хозяин не приезжал в течение нескольких лет или потому, что хозяин специально разводил эти растения, культивировал их? </a:t>
            </a:r>
            <a:endParaRPr lang="ru-RU" sz="14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На доске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флип-чарте</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напишите примеры крупного и особо крупного размеров культивирования конопли и мака. </a:t>
            </a:r>
            <a:endParaRPr lang="ru-RU"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3445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10813" y="1028343"/>
            <a:ext cx="9271819" cy="3416320"/>
          </a:xfrm>
          <a:prstGeom prst="rect">
            <a:avLst/>
          </a:prstGeom>
        </p:spPr>
        <p:txBody>
          <a:bodyPr wrap="square">
            <a:spAutoFit/>
          </a:bodyPr>
          <a:lstStyle/>
          <a:p>
            <a:pPr indent="450215" algn="just">
              <a:spcAft>
                <a:spcPts val="0"/>
              </a:spcAf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Кодекс Российской Федерации об административных </a:t>
            </a:r>
            <a:r>
              <a:rPr lang="ru-RU"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правонарушениях</a:t>
            </a:r>
          </a:p>
          <a:p>
            <a:pPr indent="450215" algn="just">
              <a:spcAft>
                <a:spcPts val="0"/>
              </a:spcAft>
            </a:pPr>
            <a:r>
              <a:rPr lang="ru-RU" i="1" dirty="0" smtClean="0">
                <a:latin typeface="Times New Roman" panose="02020603050405020304" pitchFamily="18" charset="0"/>
                <a:ea typeface="Calibri" panose="020F0502020204030204" pitchFamily="34" charset="0"/>
                <a:cs typeface="Times New Roman" panose="02020603050405020304" pitchFamily="18" charset="0"/>
              </a:rPr>
              <a:t>от </a:t>
            </a:r>
            <a:r>
              <a:rPr lang="ru-RU" i="1" dirty="0">
                <a:latin typeface="Times New Roman" panose="02020603050405020304" pitchFamily="18" charset="0"/>
                <a:ea typeface="Calibri" panose="020F0502020204030204" pitchFamily="34" charset="0"/>
                <a:cs typeface="Times New Roman" panose="02020603050405020304" pitchFamily="18" charset="0"/>
              </a:rPr>
              <a:t>30 дек 2001 г. №195-ФЗ </a:t>
            </a: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endParaRPr lang="ru-RU" i="1" dirty="0" smtClean="0">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r>
              <a:rPr lang="ru-RU"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a:t>
            </a: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10.5. </a:t>
            </a:r>
            <a:r>
              <a:rPr lang="ru-RU" i="1" dirty="0">
                <a:latin typeface="Times New Roman" panose="02020603050405020304" pitchFamily="18" charset="0"/>
                <a:ea typeface="Calibri" panose="020F0502020204030204" pitchFamily="34" charset="0"/>
                <a:cs typeface="Times New Roman" panose="02020603050405020304" pitchFamily="18" charset="0"/>
              </a:rPr>
              <a:t>Непринятие мер по уничтожению дикорастущих растений, содержащих наркотические средства или психотропные вещества либо их прекурсоры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Непринятие землевладельцем или землепользователем мер по уничтожению дикорастущих растений, содержащих наркотические средства или психотропные вещества либо их прекурсоры, после получения официального предписания уполномоченного органа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влечет наложение административного штрафа на граждан в размере от одной тысячи пятисот до двух тысяч рублей; на должностных лиц - от трех тысяч до четырех тысяч рублей; на юридических лиц - от тридцати тысяч до сорока тысяч рублей.</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1915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8633" y="695401"/>
            <a:ext cx="8731045" cy="5355312"/>
          </a:xfrm>
          <a:prstGeom prst="rect">
            <a:avLst/>
          </a:prstGeom>
        </p:spPr>
        <p:txBody>
          <a:bodyPr wrap="square">
            <a:spAutoFit/>
          </a:bodyPr>
          <a:lstStyle/>
          <a:p>
            <a:pPr indent="450215" algn="just">
              <a:spcAft>
                <a:spcPts val="0"/>
              </a:spcAft>
              <a:tabLst>
                <a:tab pos="540385" algn="l"/>
              </a:tabLs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Уголовный кодекс Российской Федерации </a:t>
            </a:r>
            <a:r>
              <a:rPr lang="ru-RU" i="1" dirty="0">
                <a:latin typeface="Times New Roman" panose="02020603050405020304" pitchFamily="18" charset="0"/>
                <a:ea typeface="Calibri" panose="020F0502020204030204" pitchFamily="34" charset="0"/>
                <a:cs typeface="Times New Roman" panose="02020603050405020304" pitchFamily="18" charset="0"/>
              </a:rPr>
              <a:t>от 13 июня 1996 №63-ФЗ (ред. от 27 окт. 2020 г.).</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Статья 231. </a:t>
            </a:r>
            <a:r>
              <a:rPr lang="ru-RU" i="1" dirty="0">
                <a:latin typeface="Times New Roman" panose="02020603050405020304" pitchFamily="18" charset="0"/>
                <a:ea typeface="Times New Roman" panose="02020603050405020304" pitchFamily="18" charset="0"/>
                <a:cs typeface="Times New Roman" panose="02020603050405020304" pitchFamily="18" charset="0"/>
              </a:rPr>
              <a:t>Незаконное культивирование растений, содержащих наркотические средства или психотропные вещества либо их прекурсоры</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1. Незаконное культивирование в крупном размере растений, содержащих наркотические средства или психотропные вещества либо их прекурсоры,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наказывается штрафом в размере до трехсот тысяч рублей или в размере заработной платы или иного дохода осужденного за период до двух лет, либо обязательными работами на срок до четырехсот восьмидесяти часов, либо ограничением свободы на срок до двух лет, либо лишением свободы на тот же срок.</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2. Те же деяния, совершенные:</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а) группой лиц по предварительному сговору или организованной группой;</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в) в особо крупном размере, -</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наказываются лишением свободы на срок до восьми лет с ограничением свободы на срок до двух лет либо без такового.</a:t>
            </a:r>
            <a:endParaRPr lang="ru-RU" sz="11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Примечание. Крупный и особо крупный размеры культивирования растений, содержащих наркотические средства или психотропные вещества либо их прекурсоры, для целей настоящей статьи утверждаются Правительством Российской Федерации.</a:t>
            </a:r>
            <a:endParaRPr lang="ru-RU"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27786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00981" y="1582341"/>
            <a:ext cx="9537289" cy="4154984"/>
          </a:xfrm>
          <a:prstGeom prst="rect">
            <a:avLst/>
          </a:prstGeom>
        </p:spPr>
        <p:txBody>
          <a:bodyPr wrap="square">
            <a:spAutoFit/>
          </a:bodyPr>
          <a:lstStyle/>
          <a:p>
            <a:pPr indent="457200" algn="just">
              <a:spcAft>
                <a:spcPts val="0"/>
              </a:spcAft>
            </a:pPr>
            <a: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Постановление Правительства РФ от 27 ноября 2010 г. № 934 (ред. от 29 июля 2020 г.) </a:t>
            </a:r>
            <a:r>
              <a:rPr lang="ru-RU" sz="2400" i="1" dirty="0">
                <a:latin typeface="Times New Roman" panose="02020603050405020304" pitchFamily="18" charset="0"/>
                <a:ea typeface="Times New Roman" panose="02020603050405020304" pitchFamily="18" charset="0"/>
                <a:cs typeface="Times New Roman" panose="02020603050405020304" pitchFamily="18" charset="0"/>
              </a:rPr>
              <a:t>«Об утверждении перечня растений, содержащих наркотические средства или психотропные вещества либо их прекурсоры и подлежащих контролю в Российской Федерации, крупного и особо крупного размеров культивирования растений, содержащих наркотические средства или психотропные вещества либо их прекурсоры, для целей статьи 231 Уголовного кодекса Российской Федерации, а также об изменении и признании утратившими силу некоторых актов Правительства Российской Федерации по вопросу оборота растений, содержащих наркотические средства или психотропные вещества либо их прекурсоры»</a:t>
            </a:r>
            <a:endParaRPr lang="ru-RU"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064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1818" y="405825"/>
            <a:ext cx="10225549" cy="990015"/>
          </a:xfrm>
          <a:prstGeom prst="rect">
            <a:avLst/>
          </a:prstGeom>
        </p:spPr>
        <p:txBody>
          <a:bodyPr wrap="square">
            <a:spAutoFit/>
          </a:bodyPr>
          <a:lstStyle/>
          <a:p>
            <a:pPr algn="ctr">
              <a:lnSpc>
                <a:spcPts val="1400"/>
              </a:lnSpc>
              <a:spcAft>
                <a:spcPts val="5"/>
              </a:spcAft>
            </a:pPr>
            <a:r>
              <a:rPr lang="ru-RU" i="1" dirty="0">
                <a:solidFill>
                  <a:srgbClr val="FF0000"/>
                </a:solidFill>
                <a:latin typeface="Times New Roman" panose="02020603050405020304" pitchFamily="18" charset="0"/>
                <a:ea typeface="Times New Roman" panose="02020603050405020304" pitchFamily="18" charset="0"/>
              </a:rPr>
              <a:t>Перечень растений</a:t>
            </a:r>
            <a:r>
              <a:rPr lang="ru-RU" i="1" dirty="0">
                <a:latin typeface="Times New Roman" panose="02020603050405020304" pitchFamily="18" charset="0"/>
                <a:ea typeface="Times New Roman" panose="02020603050405020304" pitchFamily="18" charset="0"/>
              </a:rPr>
              <a:t>, </a:t>
            </a:r>
            <a:endParaRPr lang="ru-RU" i="1" dirty="0" smtClean="0">
              <a:latin typeface="Times New Roman" panose="02020603050405020304" pitchFamily="18" charset="0"/>
              <a:ea typeface="Times New Roman" panose="02020603050405020304" pitchFamily="18" charset="0"/>
            </a:endParaRPr>
          </a:p>
          <a:p>
            <a:pPr algn="ctr">
              <a:lnSpc>
                <a:spcPts val="1400"/>
              </a:lnSpc>
              <a:spcAft>
                <a:spcPts val="5"/>
              </a:spcAft>
            </a:pPr>
            <a:r>
              <a:rPr lang="ru-RU" i="1" dirty="0" smtClean="0">
                <a:latin typeface="Times New Roman" panose="02020603050405020304" pitchFamily="18" charset="0"/>
                <a:ea typeface="Times New Roman" panose="02020603050405020304" pitchFamily="18" charset="0"/>
              </a:rPr>
              <a:t>содержащих </a:t>
            </a:r>
            <a:r>
              <a:rPr lang="ru-RU" i="1" dirty="0">
                <a:latin typeface="Times New Roman" panose="02020603050405020304" pitchFamily="18" charset="0"/>
                <a:ea typeface="Times New Roman" panose="02020603050405020304" pitchFamily="18" charset="0"/>
              </a:rPr>
              <a:t>наркотические средства</a:t>
            </a:r>
            <a:endParaRPr lang="ru-RU" sz="1600" dirty="0">
              <a:latin typeface="Times New Roman" panose="02020603050405020304" pitchFamily="18" charset="0"/>
              <a:ea typeface="Times New Roman" panose="02020603050405020304" pitchFamily="18" charset="0"/>
            </a:endParaRPr>
          </a:p>
          <a:p>
            <a:pPr algn="ctr">
              <a:lnSpc>
                <a:spcPts val="1400"/>
              </a:lnSpc>
              <a:spcAft>
                <a:spcPts val="5"/>
              </a:spcAft>
            </a:pPr>
            <a:r>
              <a:rPr lang="ru-RU" i="1" dirty="0">
                <a:latin typeface="Times New Roman" panose="02020603050405020304" pitchFamily="18" charset="0"/>
                <a:ea typeface="Times New Roman" panose="02020603050405020304" pitchFamily="18" charset="0"/>
              </a:rPr>
              <a:t>или психотропные вещества либо их прекурсоры и подлежащих контролю в Российской Федерации </a:t>
            </a:r>
            <a:endParaRPr lang="ru-RU" sz="1600" dirty="0">
              <a:latin typeface="Times New Roman" panose="02020603050405020304" pitchFamily="18" charset="0"/>
              <a:ea typeface="Times New Roman" panose="02020603050405020304" pitchFamily="18" charset="0"/>
            </a:endParaRPr>
          </a:p>
          <a:p>
            <a:pPr algn="ctr">
              <a:lnSpc>
                <a:spcPts val="1400"/>
              </a:lnSpc>
              <a:spcAft>
                <a:spcPts val="5"/>
              </a:spcAft>
            </a:pPr>
            <a:r>
              <a:rPr lang="ru-RU" i="1" dirty="0">
                <a:latin typeface="Times New Roman" panose="02020603050405020304" pitchFamily="18" charset="0"/>
                <a:ea typeface="Times New Roman" panose="02020603050405020304" pitchFamily="18" charset="0"/>
              </a:rPr>
              <a:t>(утвержден Постановлением Правительства РФ от </a:t>
            </a:r>
            <a:r>
              <a:rPr lang="ru-RU" i="1" dirty="0">
                <a:solidFill>
                  <a:srgbClr val="FF0000"/>
                </a:solidFill>
                <a:latin typeface="Times New Roman" panose="02020603050405020304" pitchFamily="18" charset="0"/>
                <a:ea typeface="Times New Roman" panose="02020603050405020304" pitchFamily="18" charset="0"/>
              </a:rPr>
              <a:t>27 ноября 2010 г. </a:t>
            </a:r>
            <a:r>
              <a:rPr lang="ru-RU" i="1" dirty="0">
                <a:latin typeface="Times New Roman" panose="02020603050405020304" pitchFamily="18" charset="0"/>
                <a:ea typeface="Times New Roman" panose="02020603050405020304" pitchFamily="18" charset="0"/>
              </a:rPr>
              <a:t>№934, в ред. Постановления Правительства РФ от </a:t>
            </a:r>
            <a:r>
              <a:rPr lang="ru-RU" i="1" dirty="0">
                <a:solidFill>
                  <a:srgbClr val="FF0000"/>
                </a:solidFill>
                <a:latin typeface="Times New Roman" panose="02020603050405020304" pitchFamily="18" charset="0"/>
                <a:ea typeface="Times New Roman" panose="02020603050405020304" pitchFamily="18" charset="0"/>
              </a:rPr>
              <a:t>29 июля 2020 г. №1140</a:t>
            </a:r>
            <a:r>
              <a:rPr lang="ru-RU" i="1" dirty="0">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2236838" y="1689306"/>
            <a:ext cx="9488129" cy="5078313"/>
          </a:xfrm>
          <a:prstGeom prst="rect">
            <a:avLst/>
          </a:prstGeom>
        </p:spPr>
        <p:txBody>
          <a:bodyPr wrap="square">
            <a:spAutoFit/>
          </a:bodyPr>
          <a:lstStyle/>
          <a:p>
            <a:pPr indent="342900" algn="just">
              <a:spcAft>
                <a:spcPts val="0"/>
              </a:spcAft>
            </a:pPr>
            <a:r>
              <a:rPr lang="ru-RU" dirty="0" err="1">
                <a:latin typeface="Times New Roman" panose="02020603050405020304" pitchFamily="18" charset="0"/>
                <a:ea typeface="Times New Roman" panose="02020603050405020304" pitchFamily="18" charset="0"/>
              </a:rPr>
              <a:t>Банистериопсис</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каапи</a:t>
            </a:r>
            <a:r>
              <a:rPr lang="ru-RU" dirty="0">
                <a:latin typeface="Times New Roman" panose="02020603050405020304" pitchFamily="18" charset="0"/>
                <a:ea typeface="Times New Roman" panose="02020603050405020304" pitchFamily="18" charset="0"/>
              </a:rPr>
              <a:t> (растение вида </a:t>
            </a:r>
            <a:r>
              <a:rPr lang="en-US" dirty="0" err="1">
                <a:latin typeface="Times New Roman" panose="02020603050405020304" pitchFamily="18" charset="0"/>
                <a:ea typeface="Times New Roman" panose="02020603050405020304" pitchFamily="18" charset="0"/>
              </a:rPr>
              <a:t>Banisteriopsis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caapi</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Голубой лотос (растение вида </a:t>
            </a:r>
            <a:r>
              <a:rPr lang="en-US" dirty="0" err="1">
                <a:latin typeface="Times New Roman" panose="02020603050405020304" pitchFamily="18" charset="0"/>
                <a:ea typeface="Times New Roman" panose="02020603050405020304" pitchFamily="18" charset="0"/>
              </a:rPr>
              <a:t>Nymphea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caerulea</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Грибы любого вида, содержащие </a:t>
            </a:r>
            <a:r>
              <a:rPr lang="ru-RU" dirty="0" err="1">
                <a:latin typeface="Times New Roman" panose="02020603050405020304" pitchFamily="18" charset="0"/>
                <a:ea typeface="Times New Roman" panose="02020603050405020304" pitchFamily="18" charset="0"/>
              </a:rPr>
              <a:t>псилоцибин</a:t>
            </a:r>
            <a:r>
              <a:rPr lang="ru-RU" dirty="0">
                <a:latin typeface="Times New Roman" panose="02020603050405020304" pitchFamily="18" charset="0"/>
                <a:ea typeface="Times New Roman" panose="02020603050405020304" pitchFamily="18" charset="0"/>
              </a:rPr>
              <a:t> и (или) </a:t>
            </a:r>
            <a:r>
              <a:rPr lang="ru-RU" dirty="0" err="1">
                <a:latin typeface="Times New Roman" panose="02020603050405020304" pitchFamily="18" charset="0"/>
                <a:ea typeface="Times New Roman" panose="02020603050405020304" pitchFamily="18" charset="0"/>
              </a:rPr>
              <a:t>псилоцин</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err="1">
                <a:latin typeface="Times New Roman" panose="02020603050405020304" pitchFamily="18" charset="0"/>
                <a:ea typeface="Times New Roman" panose="02020603050405020304" pitchFamily="18" charset="0"/>
              </a:rPr>
              <a:t>Диплоптерис</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кабрерана</a:t>
            </a:r>
            <a:r>
              <a:rPr lang="ru-RU" dirty="0">
                <a:latin typeface="Times New Roman" panose="02020603050405020304" pitchFamily="18" charset="0"/>
                <a:ea typeface="Times New Roman" panose="02020603050405020304" pitchFamily="18" charset="0"/>
              </a:rPr>
              <a:t> (растение вида </a:t>
            </a:r>
            <a:r>
              <a:rPr lang="en-US" dirty="0" err="1">
                <a:latin typeface="Times New Roman" panose="02020603050405020304" pitchFamily="18" charset="0"/>
                <a:ea typeface="Times New Roman" panose="02020603050405020304" pitchFamily="18" charset="0"/>
              </a:rPr>
              <a:t>Diplopterys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cabrerana</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err="1">
                <a:latin typeface="Times New Roman" panose="02020603050405020304" pitchFamily="18" charset="0"/>
                <a:ea typeface="Times New Roman" panose="02020603050405020304" pitchFamily="18" charset="0"/>
              </a:rPr>
              <a:t>Ибога</a:t>
            </a:r>
            <a:r>
              <a:rPr lang="ru-RU" dirty="0">
                <a:latin typeface="Times New Roman" panose="02020603050405020304" pitchFamily="18" charset="0"/>
                <a:ea typeface="Times New Roman" panose="02020603050405020304" pitchFamily="18" charset="0"/>
              </a:rPr>
              <a:t> (растение вида </a:t>
            </a:r>
            <a:r>
              <a:rPr lang="en-US" dirty="0" err="1">
                <a:latin typeface="Times New Roman" panose="02020603050405020304" pitchFamily="18" charset="0"/>
                <a:ea typeface="Times New Roman" panose="02020603050405020304" pitchFamily="18" charset="0"/>
              </a:rPr>
              <a:t>Tabernanthe</a:t>
            </a:r>
            <a:r>
              <a:rPr lang="en-US" dirty="0">
                <a:latin typeface="Times New Roman" panose="02020603050405020304" pitchFamily="18" charset="0"/>
                <a:ea typeface="Times New Roman" panose="02020603050405020304" pitchFamily="18" charset="0"/>
              </a:rPr>
              <a:t> iboga</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Кактус, содержащий </a:t>
            </a:r>
            <a:r>
              <a:rPr lang="ru-RU" dirty="0" err="1">
                <a:latin typeface="Times New Roman" panose="02020603050405020304" pitchFamily="18" charset="0"/>
                <a:ea typeface="Times New Roman" panose="02020603050405020304" pitchFamily="18" charset="0"/>
              </a:rPr>
              <a:t>мескалин</a:t>
            </a:r>
            <a:r>
              <a:rPr lang="ru-RU" dirty="0">
                <a:latin typeface="Times New Roman" panose="02020603050405020304" pitchFamily="18" charset="0"/>
                <a:ea typeface="Times New Roman" panose="02020603050405020304" pitchFamily="18" charset="0"/>
              </a:rPr>
              <a:t> (растение вида </a:t>
            </a:r>
            <a:r>
              <a:rPr lang="en-US" dirty="0" err="1">
                <a:latin typeface="Times New Roman" panose="02020603050405020304" pitchFamily="18" charset="0"/>
                <a:ea typeface="Times New Roman" panose="02020603050405020304" pitchFamily="18" charset="0"/>
              </a:rPr>
              <a:t>Lophophora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williamsii</a:t>
            </a:r>
            <a:r>
              <a:rPr lang="ru-RU" dirty="0">
                <a:latin typeface="Times New Roman" panose="02020603050405020304" pitchFamily="18" charset="0"/>
                <a:ea typeface="Times New Roman" panose="02020603050405020304" pitchFamily="18" charset="0"/>
              </a:rPr>
              <a:t>), и другие виды кактуса, содержащие </a:t>
            </a:r>
            <a:r>
              <a:rPr lang="ru-RU" dirty="0" err="1">
                <a:latin typeface="Times New Roman" panose="02020603050405020304" pitchFamily="18" charset="0"/>
                <a:ea typeface="Times New Roman" panose="02020603050405020304" pitchFamily="18" charset="0"/>
              </a:rPr>
              <a:t>мескалин</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Кат (растение вида </a:t>
            </a:r>
            <a:r>
              <a:rPr lang="en-US" dirty="0">
                <a:latin typeface="Times New Roman" panose="02020603050405020304" pitchFamily="18" charset="0"/>
                <a:ea typeface="Times New Roman" panose="02020603050405020304" pitchFamily="18" charset="0"/>
              </a:rPr>
              <a:t>Catha edulis</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Кокаиновый куст (растение любого вида рода </a:t>
            </a:r>
            <a:r>
              <a:rPr lang="en-US" dirty="0" err="1">
                <a:latin typeface="Times New Roman" panose="02020603050405020304" pitchFamily="18" charset="0"/>
                <a:ea typeface="Times New Roman" panose="02020603050405020304" pitchFamily="18" charset="0"/>
              </a:rPr>
              <a:t>Erythroxylon</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Конопля (растение рода </a:t>
            </a:r>
            <a:r>
              <a:rPr lang="en-US" dirty="0">
                <a:latin typeface="Times New Roman" panose="02020603050405020304" pitchFamily="18" charset="0"/>
                <a:ea typeface="Times New Roman" panose="02020603050405020304" pitchFamily="18" charset="0"/>
              </a:rPr>
              <a:t>Cannabis</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Мак снотворный (растение вида </a:t>
            </a:r>
            <a:r>
              <a:rPr lang="en-US" dirty="0">
                <a:latin typeface="Times New Roman" panose="02020603050405020304" pitchFamily="18" charset="0"/>
                <a:ea typeface="Times New Roman" panose="02020603050405020304" pitchFamily="18" charset="0"/>
              </a:rPr>
              <a:t>Papaver </a:t>
            </a:r>
            <a:r>
              <a:rPr lang="en-US" dirty="0" err="1">
                <a:latin typeface="Times New Roman" panose="02020603050405020304" pitchFamily="18" charset="0"/>
                <a:ea typeface="Times New Roman" panose="02020603050405020304" pitchFamily="18" charset="0"/>
              </a:rPr>
              <a:t>somniferum</a:t>
            </a:r>
            <a:r>
              <a:rPr lang="en-US" dirty="0">
                <a:latin typeface="Times New Roman" panose="02020603050405020304" pitchFamily="18" charset="0"/>
                <a:ea typeface="Times New Roman" panose="02020603050405020304" pitchFamily="18" charset="0"/>
              </a:rPr>
              <a:t> L</a:t>
            </a:r>
            <a:r>
              <a:rPr lang="ru-RU" dirty="0">
                <a:latin typeface="Times New Roman" panose="02020603050405020304" pitchFamily="18" charset="0"/>
                <a:ea typeface="Times New Roman" panose="02020603050405020304" pitchFamily="18" charset="0"/>
              </a:rPr>
              <a:t>) и другие виды мака рода </a:t>
            </a:r>
            <a:r>
              <a:rPr lang="en-US" dirty="0">
                <a:latin typeface="Times New Roman" panose="02020603050405020304" pitchFamily="18" charset="0"/>
                <a:ea typeface="Times New Roman" panose="02020603050405020304" pitchFamily="18" charset="0"/>
              </a:rPr>
              <a:t>Papaver</a:t>
            </a:r>
            <a:r>
              <a:rPr lang="ru-RU" dirty="0">
                <a:latin typeface="Times New Roman" panose="02020603050405020304" pitchFamily="18" charset="0"/>
                <a:ea typeface="Times New Roman" panose="02020603050405020304" pitchFamily="18" charset="0"/>
              </a:rPr>
              <a:t>, содержащие наркотические средства</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Мимоза </a:t>
            </a:r>
            <a:r>
              <a:rPr lang="ru-RU" dirty="0" err="1">
                <a:latin typeface="Times New Roman" panose="02020603050405020304" pitchFamily="18" charset="0"/>
                <a:ea typeface="Times New Roman" panose="02020603050405020304" pitchFamily="18" charset="0"/>
              </a:rPr>
              <a:t>хостилис</a:t>
            </a:r>
            <a:r>
              <a:rPr lang="ru-RU" dirty="0">
                <a:latin typeface="Times New Roman" panose="02020603050405020304" pitchFamily="18" charset="0"/>
                <a:ea typeface="Times New Roman" panose="02020603050405020304" pitchFamily="18" charset="0"/>
              </a:rPr>
              <a:t> (растение вида </a:t>
            </a:r>
            <a:r>
              <a:rPr lang="en-US" dirty="0">
                <a:latin typeface="Times New Roman" panose="02020603050405020304" pitchFamily="18" charset="0"/>
                <a:ea typeface="Times New Roman" panose="02020603050405020304" pitchFamily="18" charset="0"/>
              </a:rPr>
              <a:t>Mimosa </a:t>
            </a:r>
            <a:r>
              <a:rPr lang="en-US" dirty="0" err="1">
                <a:latin typeface="Times New Roman" panose="02020603050405020304" pitchFamily="18" charset="0"/>
                <a:ea typeface="Times New Roman" panose="02020603050405020304" pitchFamily="18" charset="0"/>
              </a:rPr>
              <a:t>tenuiflora</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err="1">
                <a:latin typeface="Times New Roman" panose="02020603050405020304" pitchFamily="18" charset="0"/>
                <a:ea typeface="Times New Roman" panose="02020603050405020304" pitchFamily="18" charset="0"/>
              </a:rPr>
              <a:t>Митрагина</a:t>
            </a:r>
            <a:r>
              <a:rPr lang="ru-RU" dirty="0">
                <a:latin typeface="Times New Roman" panose="02020603050405020304" pitchFamily="18" charset="0"/>
                <a:ea typeface="Times New Roman" panose="02020603050405020304" pitchFamily="18" charset="0"/>
              </a:rPr>
              <a:t> прекрасная (растение вида </a:t>
            </a:r>
            <a:r>
              <a:rPr lang="en-US" dirty="0" err="1">
                <a:latin typeface="Times New Roman" panose="02020603050405020304" pitchFamily="18" charset="0"/>
                <a:ea typeface="Times New Roman" panose="02020603050405020304" pitchFamily="18" charset="0"/>
              </a:rPr>
              <a:t>Mitragyna</a:t>
            </a:r>
            <a:r>
              <a:rPr lang="en-US" dirty="0">
                <a:latin typeface="Times New Roman" panose="02020603050405020304" pitchFamily="18" charset="0"/>
                <a:ea typeface="Times New Roman" panose="02020603050405020304" pitchFamily="18" charset="0"/>
              </a:rPr>
              <a:t> speciose</a:t>
            </a:r>
            <a:r>
              <a:rPr lang="ru-RU" dirty="0">
                <a:latin typeface="Times New Roman" panose="02020603050405020304" pitchFamily="18" charset="0"/>
                <a:ea typeface="Times New Roman" panose="02020603050405020304" pitchFamily="18" charset="0"/>
              </a:rPr>
              <a:t>) - </a:t>
            </a:r>
            <a:r>
              <a:rPr lang="ru-RU" dirty="0" err="1">
                <a:latin typeface="Times New Roman" panose="02020603050405020304" pitchFamily="18" charset="0"/>
                <a:ea typeface="Times New Roman" panose="02020603050405020304" pitchFamily="18" charset="0"/>
              </a:rPr>
              <a:t>Кратом</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err="1">
                <a:latin typeface="Times New Roman" panose="02020603050405020304" pitchFamily="18" charset="0"/>
                <a:ea typeface="Times New Roman" panose="02020603050405020304" pitchFamily="18" charset="0"/>
              </a:rPr>
              <a:t>Психотрия</a:t>
            </a:r>
            <a:r>
              <a:rPr lang="ru-RU" dirty="0">
                <a:latin typeface="Times New Roman" panose="02020603050405020304" pitchFamily="18" charset="0"/>
                <a:ea typeface="Times New Roman" panose="02020603050405020304" pitchFamily="18" charset="0"/>
              </a:rPr>
              <a:t> зеленая (растение вида </a:t>
            </a:r>
            <a:r>
              <a:rPr lang="en-US" dirty="0" err="1">
                <a:latin typeface="Times New Roman" panose="02020603050405020304" pitchFamily="18" charset="0"/>
                <a:ea typeface="Times New Roman" panose="02020603050405020304" pitchFamily="18" charset="0"/>
              </a:rPr>
              <a:t>Psychotria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viridis</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Роза гавайская (растение вида </a:t>
            </a:r>
            <a:r>
              <a:rPr lang="en-US" dirty="0" err="1">
                <a:latin typeface="Times New Roman" panose="02020603050405020304" pitchFamily="18" charset="0"/>
                <a:ea typeface="Times New Roman" panose="02020603050405020304" pitchFamily="18" charset="0"/>
              </a:rPr>
              <a:t>Argyreia</a:t>
            </a:r>
            <a:r>
              <a:rPr lang="en-US" dirty="0">
                <a:latin typeface="Times New Roman" panose="02020603050405020304" pitchFamily="18" charset="0"/>
                <a:ea typeface="Times New Roman" panose="02020603050405020304" pitchFamily="18" charset="0"/>
              </a:rPr>
              <a:t> nervosa</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Шалфей предсказателей (растение вида </a:t>
            </a:r>
            <a:r>
              <a:rPr lang="en-US" dirty="0">
                <a:latin typeface="Times New Roman" panose="02020603050405020304" pitchFamily="18" charset="0"/>
                <a:ea typeface="Times New Roman" panose="02020603050405020304" pitchFamily="18" charset="0"/>
              </a:rPr>
              <a:t>Salvia </a:t>
            </a:r>
            <a:r>
              <a:rPr lang="en-US" dirty="0" err="1">
                <a:latin typeface="Times New Roman" panose="02020603050405020304" pitchFamily="18" charset="0"/>
                <a:ea typeface="Times New Roman" panose="02020603050405020304" pitchFamily="18" charset="0"/>
              </a:rPr>
              <a:t>divinorum</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342900" algn="just">
              <a:spcAft>
                <a:spcPts val="0"/>
              </a:spcAft>
            </a:pPr>
            <a:r>
              <a:rPr lang="ru-RU" dirty="0">
                <a:latin typeface="Times New Roman" panose="02020603050405020304" pitchFamily="18" charset="0"/>
                <a:ea typeface="Times New Roman" panose="02020603050405020304" pitchFamily="18" charset="0"/>
              </a:rPr>
              <a:t>Эфедра (растение рода </a:t>
            </a:r>
            <a:r>
              <a:rPr lang="en-US" dirty="0">
                <a:latin typeface="Times New Roman" panose="02020603050405020304" pitchFamily="18" charset="0"/>
                <a:ea typeface="Times New Roman" panose="02020603050405020304" pitchFamily="18" charset="0"/>
              </a:rPr>
              <a:t>Ephedra L</a:t>
            </a:r>
            <a:r>
              <a:rPr lang="ru-RU" dirty="0">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29900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1084" y="360940"/>
            <a:ext cx="7639664" cy="923330"/>
          </a:xfrm>
          <a:prstGeom prst="rect">
            <a:avLst/>
          </a:prstGeom>
        </p:spPr>
        <p:txBody>
          <a:bodyPr wrap="square">
            <a:spAutoFit/>
          </a:bodyPr>
          <a:lstStyle/>
          <a:p>
            <a:pPr algn="ctr">
              <a:spcAft>
                <a:spcPts val="0"/>
              </a:spcAft>
            </a:pPr>
            <a:r>
              <a:rPr lang="ru-RU" i="1" dirty="0">
                <a:latin typeface="Times New Roman" panose="02020603050405020304" pitchFamily="18" charset="0"/>
                <a:ea typeface="Times New Roman" panose="02020603050405020304" pitchFamily="18" charset="0"/>
              </a:rPr>
              <a:t>Крупный и особо крупный размеры*</a:t>
            </a:r>
            <a:endParaRPr lang="ru-RU" sz="1600" dirty="0">
              <a:latin typeface="Times New Roman" panose="02020603050405020304" pitchFamily="18" charset="0"/>
              <a:ea typeface="Times New Roman" panose="02020603050405020304" pitchFamily="18" charset="0"/>
            </a:endParaRPr>
          </a:p>
          <a:p>
            <a:pPr algn="ctr">
              <a:spcAft>
                <a:spcPts val="0"/>
              </a:spcAft>
            </a:pPr>
            <a:r>
              <a:rPr lang="ru-RU" i="1" dirty="0">
                <a:latin typeface="Times New Roman" panose="02020603050405020304" pitchFamily="18" charset="0"/>
                <a:ea typeface="Times New Roman" panose="02020603050405020304" pitchFamily="18" charset="0"/>
              </a:rPr>
              <a:t>культивирования растений, содержащих наркотические средства</a:t>
            </a:r>
            <a:endParaRPr lang="ru-RU" sz="1600" dirty="0">
              <a:latin typeface="Times New Roman" panose="02020603050405020304" pitchFamily="18" charset="0"/>
              <a:ea typeface="Times New Roman" panose="02020603050405020304" pitchFamily="18" charset="0"/>
            </a:endParaRPr>
          </a:p>
          <a:p>
            <a:pPr algn="ctr">
              <a:spcAft>
                <a:spcPts val="0"/>
              </a:spcAft>
            </a:pPr>
            <a:r>
              <a:rPr lang="ru-RU" i="1" dirty="0">
                <a:latin typeface="Times New Roman" panose="02020603050405020304" pitchFamily="18" charset="0"/>
                <a:ea typeface="Times New Roman" panose="02020603050405020304" pitchFamily="18" charset="0"/>
              </a:rPr>
              <a:t>(… Извлечение)</a:t>
            </a:r>
            <a:endParaRPr lang="ru-RU" sz="1600" dirty="0">
              <a:effectLst/>
              <a:latin typeface="Times New Roman" panose="02020603050405020304" pitchFamily="18" charset="0"/>
              <a:ea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712243236"/>
              </p:ext>
            </p:extLst>
          </p:nvPr>
        </p:nvGraphicFramePr>
        <p:xfrm>
          <a:off x="3390756" y="1862271"/>
          <a:ext cx="5758815" cy="3055620"/>
        </p:xfrm>
        <a:graphic>
          <a:graphicData uri="http://schemas.openxmlformats.org/drawingml/2006/table">
            <a:tbl>
              <a:tblPr firstRow="1" firstCol="1" bandRow="1">
                <a:tableStyleId>{775DCB02-9BB8-47FD-8907-85C794F793BA}</a:tableStyleId>
              </a:tblPr>
              <a:tblGrid>
                <a:gridCol w="2649855"/>
                <a:gridCol w="1438275"/>
                <a:gridCol w="1670685"/>
              </a:tblGrid>
              <a:tr h="0">
                <a:tc>
                  <a:txBody>
                    <a:bodyPr/>
                    <a:lstStyle/>
                    <a:p>
                      <a:pPr algn="ctr">
                        <a:lnSpc>
                          <a:spcPts val="1400"/>
                        </a:lnSpc>
                        <a:spcAft>
                          <a:spcPts val="5"/>
                        </a:spcAft>
                      </a:pPr>
                      <a:r>
                        <a:rPr lang="en-US" sz="1400">
                          <a:effectLst/>
                        </a:rPr>
                        <a:t>Наименование растения</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ts val="1400"/>
                        </a:lnSpc>
                        <a:spcAft>
                          <a:spcPts val="5"/>
                        </a:spcAft>
                      </a:pPr>
                      <a:r>
                        <a:rPr lang="ru-RU" sz="1400">
                          <a:effectLst/>
                        </a:rPr>
                        <a:t>Крупный размер (независимо от фазы развития растения)</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marR="224155" algn="ctr">
                        <a:lnSpc>
                          <a:spcPts val="1400"/>
                        </a:lnSpc>
                        <a:spcAft>
                          <a:spcPts val="5"/>
                        </a:spcAft>
                        <a:tabLst>
                          <a:tab pos="2346960" algn="l"/>
                        </a:tabLst>
                      </a:pPr>
                      <a:r>
                        <a:rPr lang="ru-RU" sz="1400">
                          <a:effectLst/>
                        </a:rPr>
                        <a:t>Особо крупный размер (независимо от фазы развития растения)</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r>
              <a:tr h="229235">
                <a:tc>
                  <a:txBody>
                    <a:bodyPr/>
                    <a:lstStyle/>
                    <a:p>
                      <a:pPr>
                        <a:lnSpc>
                          <a:spcPts val="1400"/>
                        </a:lnSpc>
                        <a:spcAft>
                          <a:spcPts val="5"/>
                        </a:spcAft>
                      </a:pPr>
                      <a:r>
                        <a:rPr lang="en-US" sz="1400">
                          <a:effectLst/>
                        </a:rPr>
                        <a:t>Конопля (растениерода Cannabis)</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ts val="1400"/>
                        </a:lnSpc>
                        <a:spcAft>
                          <a:spcPts val="5"/>
                        </a:spcAft>
                      </a:pPr>
                      <a:r>
                        <a:rPr lang="en-US" sz="1400">
                          <a:effectLst/>
                        </a:rPr>
                        <a:t>от 20 растений</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ts val="1400"/>
                        </a:lnSpc>
                        <a:spcAft>
                          <a:spcPts val="5"/>
                        </a:spcAft>
                      </a:pPr>
                      <a:r>
                        <a:rPr lang="en-US" sz="1400">
                          <a:effectLst/>
                        </a:rPr>
                        <a:t>от 330 растений</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r>
              <a:tr h="0">
                <a:tc>
                  <a:txBody>
                    <a:bodyPr/>
                    <a:lstStyle/>
                    <a:p>
                      <a:pPr indent="44450">
                        <a:lnSpc>
                          <a:spcPts val="1400"/>
                        </a:lnSpc>
                        <a:spcAft>
                          <a:spcPts val="5"/>
                        </a:spcAft>
                      </a:pPr>
                      <a:r>
                        <a:rPr lang="ru-RU" sz="1400">
                          <a:effectLst/>
                        </a:rPr>
                        <a:t>Мак снотворный (растение вида </a:t>
                      </a:r>
                      <a:r>
                        <a:rPr lang="en-US" sz="1400">
                          <a:effectLst/>
                        </a:rPr>
                        <a:t>PapaversomniferumL</a:t>
                      </a:r>
                      <a:r>
                        <a:rPr lang="ru-RU" sz="1400">
                          <a:effectLst/>
                        </a:rPr>
                        <a:t>) и другие виды мака рода </a:t>
                      </a:r>
                      <a:r>
                        <a:rPr lang="en-US" sz="1400">
                          <a:effectLst/>
                        </a:rPr>
                        <a:t>Papaver</a:t>
                      </a:r>
                      <a:r>
                        <a:rPr lang="ru-RU" sz="1400">
                          <a:effectLst/>
                        </a:rPr>
                        <a:t>, содержащие наркотические средства</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ts val="1400"/>
                        </a:lnSpc>
                        <a:spcAft>
                          <a:spcPts val="5"/>
                        </a:spcAft>
                      </a:pPr>
                      <a:r>
                        <a:rPr lang="en-US" sz="1400">
                          <a:effectLst/>
                        </a:rPr>
                        <a:t>от 10 растений</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ts val="1400"/>
                        </a:lnSpc>
                        <a:spcAft>
                          <a:spcPts val="5"/>
                        </a:spcAft>
                      </a:pPr>
                      <a:r>
                        <a:rPr lang="en-US" sz="1400" dirty="0" err="1">
                          <a:effectLst/>
                        </a:rPr>
                        <a:t>от</a:t>
                      </a:r>
                      <a:r>
                        <a:rPr lang="en-US" sz="1400" dirty="0">
                          <a:effectLst/>
                        </a:rPr>
                        <a:t> 200 </a:t>
                      </a:r>
                      <a:r>
                        <a:rPr lang="en-US" sz="1400" dirty="0" err="1">
                          <a:effectLst/>
                        </a:rPr>
                        <a:t>растений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r>
            </a:tbl>
          </a:graphicData>
        </a:graphic>
      </p:graphicFrame>
      <p:sp>
        <p:nvSpPr>
          <p:cNvPr id="4" name="Прямоугольник 3"/>
          <p:cNvSpPr/>
          <p:nvPr/>
        </p:nvSpPr>
        <p:spPr>
          <a:xfrm>
            <a:off x="3053571" y="5270189"/>
            <a:ext cx="7722584" cy="271869"/>
          </a:xfrm>
          <a:prstGeom prst="rect">
            <a:avLst/>
          </a:prstGeom>
        </p:spPr>
        <p:txBody>
          <a:bodyPr wrap="square">
            <a:spAutoFit/>
          </a:bodyPr>
          <a:lstStyle/>
          <a:p>
            <a:pPr algn="just">
              <a:lnSpc>
                <a:spcPts val="1400"/>
              </a:lnSpc>
              <a:spcAft>
                <a:spcPts val="5"/>
              </a:spcAft>
            </a:pPr>
            <a:r>
              <a:rPr lang="ru-RU" dirty="0">
                <a:latin typeface="Times New Roman" panose="02020603050405020304" pitchFamily="18" charset="0"/>
                <a:ea typeface="Times New Roman" panose="02020603050405020304" pitchFamily="18" charset="0"/>
              </a:rPr>
              <a:t>* Количество растений считается по корням, а не по стеблям или цветкам.</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08161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«Жилищный вопрос»</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повысить уровень правовой грамотности, информировать о правовых последствиях нарушения закона.</a:t>
            </a:r>
          </a:p>
          <a:p>
            <a:r>
              <a:rPr lang="ru-RU" b="1" i="1" dirty="0"/>
              <a:t>Время:</a:t>
            </a:r>
            <a:r>
              <a:rPr lang="ru-RU" dirty="0"/>
              <a:t> 10-15 минут.</a:t>
            </a:r>
          </a:p>
          <a:p>
            <a:r>
              <a:rPr lang="ru-RU" b="1" i="1" dirty="0"/>
              <a:t>Форма:</a:t>
            </a:r>
            <a:r>
              <a:rPr lang="ru-RU" dirty="0"/>
              <a:t> лекция с решением задачи</a:t>
            </a:r>
          </a:p>
          <a:p>
            <a:r>
              <a:rPr lang="ru-RU" b="1" i="1" dirty="0"/>
              <a:t>Материалы:</a:t>
            </a:r>
            <a:r>
              <a:rPr lang="ru-RU" dirty="0"/>
              <a:t> фабула дела, статья 232 УК РФ, выдержки из Постановления Пленума Верховного Суда Российской Федерации.</a:t>
            </a:r>
          </a:p>
          <a:p>
            <a:endParaRPr lang="ru-RU" dirty="0"/>
          </a:p>
        </p:txBody>
      </p:sp>
    </p:spTree>
    <p:extLst>
      <p:ext uri="{BB962C8B-B14F-4D97-AF65-F5344CB8AC3E}">
        <p14:creationId xmlns:p14="http://schemas.microsoft.com/office/powerpoint/2010/main" val="8172408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497" y="384502"/>
            <a:ext cx="6941574" cy="5262979"/>
          </a:xfrm>
          <a:prstGeom prst="rect">
            <a:avLst/>
          </a:prstGeom>
        </p:spPr>
        <p:txBody>
          <a:bodyPr wrap="square">
            <a:spAutoFit/>
          </a:bodyPr>
          <a:lstStyle/>
          <a:p>
            <a:pPr indent="457200" algn="just">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Фабула дела.</a:t>
            </a:r>
            <a:r>
              <a:rPr lang="ru-RU" sz="2400" dirty="0">
                <a:latin typeface="Times New Roman" panose="02020603050405020304" pitchFamily="18" charset="0"/>
                <a:ea typeface="Calibri" panose="020F0502020204030204" pitchFamily="34" charset="0"/>
                <a:cs typeface="Times New Roman" panose="02020603050405020304" pitchFamily="18" charset="0"/>
              </a:rPr>
              <a:t> После окончания школы В. переехал в другой город, поступил в вуз, жил в квартире, которую сняли для него родители. В течение первого семестра устраивал вечеринки, приглашал однокурсников, которые приносили к В.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спайсы</a:t>
            </a:r>
            <a:r>
              <a:rPr lang="ru-RU" sz="2400" dirty="0">
                <a:latin typeface="Times New Roman" panose="02020603050405020304" pitchFamily="18" charset="0"/>
                <a:ea typeface="Calibri" panose="020F0502020204030204" pitchFamily="34" charset="0"/>
                <a:cs typeface="Times New Roman" panose="02020603050405020304" pitchFamily="18" charset="0"/>
              </a:rPr>
              <a:t> и курительные смеси, употребляли их, громко кричали, вследствие чего соседи неоднократно вызывали полицию. Три раза из квартиры, которую снимал В</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в </a:t>
            </a:r>
            <a:r>
              <a:rPr lang="ru-RU" sz="2400" dirty="0">
                <a:latin typeface="Times New Roman" panose="02020603050405020304" pitchFamily="18" charset="0"/>
                <a:ea typeface="Calibri" panose="020F0502020204030204" pitchFamily="34" charset="0"/>
                <a:cs typeface="Times New Roman" panose="02020603050405020304" pitchFamily="18" charset="0"/>
              </a:rPr>
              <a:t>полицию доставлялись молодые люди в состоянии наркотического опьянения. </a:t>
            </a:r>
            <a:endParaRPr lang="ru-RU" sz="2400" dirty="0" smtClean="0">
              <a:latin typeface="Times New Roman" panose="02020603050405020304" pitchFamily="18" charset="0"/>
              <a:ea typeface="Calibri" panose="020F0502020204030204" pitchFamily="34" charset="0"/>
              <a:cs typeface="Times New Roman" panose="02020603050405020304" pitchFamily="18" charset="0"/>
            </a:endParaRPr>
          </a:p>
          <a:p>
            <a:pPr indent="457200" algn="just">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Может </a:t>
            </a:r>
            <a:r>
              <a:rPr lang="ru-RU" sz="2400" dirty="0">
                <a:latin typeface="Times New Roman" panose="02020603050405020304" pitchFamily="18" charset="0"/>
                <a:ea typeface="Calibri" panose="020F0502020204030204" pitchFamily="34" charset="0"/>
                <a:cs typeface="Times New Roman" panose="02020603050405020304" pitchFamily="18" charset="0"/>
              </a:rPr>
              <a:t>ли быть В. предъявлено обвинение в </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совершении </a:t>
            </a:r>
            <a:r>
              <a:rPr lang="ru-RU" sz="2400" dirty="0">
                <a:latin typeface="Times New Roman" panose="02020603050405020304" pitchFamily="18" charset="0"/>
                <a:ea typeface="Calibri" panose="020F0502020204030204" pitchFamily="34" charset="0"/>
                <a:cs typeface="Times New Roman" panose="02020603050405020304" pitchFamily="18" charset="0"/>
              </a:rPr>
              <a:t>преступление в совершении </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преступления,  </a:t>
            </a:r>
            <a:r>
              <a:rPr lang="ru-RU" sz="2400" dirty="0">
                <a:latin typeface="Times New Roman" panose="02020603050405020304" pitchFamily="18" charset="0"/>
                <a:ea typeface="Calibri" panose="020F0502020204030204" pitchFamily="34" charset="0"/>
                <a:cs typeface="Times New Roman" panose="02020603050405020304" pitchFamily="18" charset="0"/>
              </a:rPr>
              <a:t>предусмотренного ст. 232 УК РФ? </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7471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907458" y="296859"/>
            <a:ext cx="9301316" cy="2308324"/>
          </a:xfrm>
          <a:prstGeom prst="rect">
            <a:avLst/>
          </a:prstGeom>
        </p:spPr>
        <p:txBody>
          <a:bodyPr wrap="square">
            <a:spAutoFit/>
          </a:bodyPr>
          <a:lstStyle/>
          <a:p>
            <a:pPr algn="just">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Вводная информация.</a:t>
            </a:r>
            <a:r>
              <a:rPr lang="ru-RU" dirty="0">
                <a:latin typeface="Times New Roman" panose="02020603050405020304" pitchFamily="18" charset="0"/>
                <a:ea typeface="Calibri" panose="020F0502020204030204" pitchFamily="34" charset="0"/>
                <a:cs typeface="Times New Roman" panose="02020603050405020304" pitchFamily="18" charset="0"/>
              </a:rPr>
              <a:t> Если посмотреть на широчайший спектр психоактивных веществ с позиции закона, то можно увидеть, что все </a:t>
            </a:r>
            <a:r>
              <a:rPr lang="ru-RU" dirty="0" err="1">
                <a:latin typeface="Times New Roman" panose="02020603050405020304" pitchFamily="18" charset="0"/>
                <a:ea typeface="Calibri" panose="020F0502020204030204" pitchFamily="34" charset="0"/>
                <a:cs typeface="Times New Roman" panose="02020603050405020304" pitchFamily="18" charset="0"/>
              </a:rPr>
              <a:t>психоактивные</a:t>
            </a:r>
            <a:r>
              <a:rPr lang="ru-RU" dirty="0">
                <a:latin typeface="Times New Roman" panose="02020603050405020304" pitchFamily="18" charset="0"/>
                <a:ea typeface="Calibri" panose="020F0502020204030204" pitchFamily="34" charset="0"/>
                <a:cs typeface="Times New Roman" panose="02020603050405020304" pitchFamily="18" charset="0"/>
              </a:rPr>
              <a:t> вещества, исходя из режима правового регулирования, в той или иной стране могут быть разделены на три основные группы.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Напишите на доске (</a:t>
            </a:r>
            <a:r>
              <a:rPr lang="ru-RU" dirty="0" err="1">
                <a:latin typeface="Times New Roman" panose="02020603050405020304" pitchFamily="18" charset="0"/>
                <a:ea typeface="Calibri" panose="020F0502020204030204" pitchFamily="34" charset="0"/>
                <a:cs typeface="Times New Roman" panose="02020603050405020304" pitchFamily="18" charset="0"/>
              </a:rPr>
              <a:t>флип-чарте</a:t>
            </a:r>
            <a:r>
              <a:rPr lang="ru-RU" dirty="0">
                <a:latin typeface="Times New Roman" panose="02020603050405020304" pitchFamily="18" charset="0"/>
                <a:ea typeface="Calibri" panose="020F0502020204030204" pitchFamily="34" charset="0"/>
                <a:cs typeface="Times New Roman" panose="02020603050405020304" pitchFamily="18" charset="0"/>
              </a:rPr>
              <a:t>) названия трех граф: </a:t>
            </a:r>
            <a:r>
              <a:rPr lang="ru-RU" i="1" dirty="0">
                <a:latin typeface="Times New Roman" panose="02020603050405020304" pitchFamily="18" charset="0"/>
                <a:ea typeface="Calibri" panose="020F0502020204030204" pitchFamily="34" charset="0"/>
                <a:cs typeface="Times New Roman" panose="02020603050405020304" pitchFamily="18" charset="0"/>
              </a:rPr>
              <a:t>«легальные», «легальные с ограничениями», «нелегальные»</a:t>
            </a:r>
            <a:r>
              <a:rPr lang="ru-RU" dirty="0">
                <a:latin typeface="Times New Roman" panose="02020603050405020304" pitchFamily="18" charset="0"/>
                <a:ea typeface="Calibri" panose="020F0502020204030204" pitchFamily="34" charset="0"/>
                <a:cs typeface="Times New Roman" panose="02020603050405020304" pitchFamily="18" charset="0"/>
              </a:rPr>
              <a:t> и предложите аудитории порассуждать, какие вещества в России можно отнести к этим категориям, вписывая правильные ответы в соответствующие столбцы.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rotWithShape="1">
          <a:blip r:embed="rId2"/>
          <a:srcRect l="42984" t="29679" r="24051" b="30321"/>
          <a:stretch/>
        </p:blipFill>
        <p:spPr>
          <a:xfrm>
            <a:off x="3372464" y="2524796"/>
            <a:ext cx="5909188" cy="4033320"/>
          </a:xfrm>
          <a:prstGeom prst="rect">
            <a:avLst/>
          </a:prstGeom>
        </p:spPr>
      </p:pic>
    </p:spTree>
    <p:extLst>
      <p:ext uri="{BB962C8B-B14F-4D97-AF65-F5344CB8AC3E}">
        <p14:creationId xmlns:p14="http://schemas.microsoft.com/office/powerpoint/2010/main" val="3698986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84439" y="408569"/>
            <a:ext cx="8780206" cy="5909310"/>
          </a:xfrm>
          <a:prstGeom prst="rect">
            <a:avLst/>
          </a:prstGeom>
        </p:spPr>
        <p:txBody>
          <a:bodyPr wrap="square">
            <a:spAutoFit/>
          </a:bodyPr>
          <a:lstStyle/>
          <a:p>
            <a:pPr indent="450215" algn="just">
              <a:spcAft>
                <a:spcPts val="0"/>
              </a:spcAft>
              <a:tabLst>
                <a:tab pos="540385" algn="l"/>
              </a:tabLst>
            </a:pP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Уголовный кодекс Российской Федерации </a:t>
            </a:r>
            <a:r>
              <a:rPr lang="ru-RU" i="1" dirty="0">
                <a:latin typeface="Times New Roman" panose="02020603050405020304" pitchFamily="18" charset="0"/>
                <a:ea typeface="Calibri" panose="020F0502020204030204" pitchFamily="34" charset="0"/>
                <a:cs typeface="Times New Roman" panose="02020603050405020304" pitchFamily="18" charset="0"/>
              </a:rPr>
              <a:t>от 13 июня 1996 №63-ФЗ </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endParaRPr lang="ru-RU"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457200" algn="just">
              <a:spcAft>
                <a:spcPts val="0"/>
              </a:spcAft>
            </a:pPr>
            <a:r>
              <a:rPr lang="ru-RU"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a:t>
            </a:r>
            <a:r>
              <a:rPr lang="ru-RU"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232. </a:t>
            </a:r>
            <a:r>
              <a:rPr lang="ru-RU" dirty="0">
                <a:latin typeface="Times New Roman" panose="02020603050405020304" pitchFamily="18" charset="0"/>
                <a:ea typeface="Calibri" panose="020F0502020204030204" pitchFamily="34" charset="0"/>
                <a:cs typeface="Times New Roman" panose="02020603050405020304" pitchFamily="18" charset="0"/>
              </a:rPr>
              <a:t>Организация либо содержание притонов или</a:t>
            </a:r>
            <a:r>
              <a:rPr lang="ru-RU" b="1" i="1" dirty="0">
                <a:latin typeface="Times New Roman" panose="02020603050405020304" pitchFamily="18" charset="0"/>
                <a:ea typeface="Calibri" panose="020F0502020204030204" pitchFamily="34" charset="0"/>
                <a:cs typeface="Times New Roman" panose="02020603050405020304" pitchFamily="18" charset="0"/>
              </a:rPr>
              <a:t> систематическое предоставление помещений для потребления наркотических средств, психотропных веществ или их аналогов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1. Организация либо содержание притонов или систематическое предоставление помещений для потребления наркотических средств, психотропных веществ или их аналогов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наказываются лишением свободы на срок до четырех лет с ограничением свободы на срок до одного года либо без такового.</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 Те же деяния, совершенные группой лиц по предварительному сговору,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наказываются лишением свободы на срок от двух до шести лет с ограничением свободы на срок до двух лет либо без такового.</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 Деяния, предусмотренные частью первой настоящей статьи, совершенные организованной группой,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наказываются лишением свободы на срок от трех до семи лет с ограничением свободы на срок до двух лет либо без такового.</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Примечание. Под систематическим предоставлением помещений в настоящей статье, а также в статье 241 настоящего Кодекса понимается предоставление помещений более двух раз.</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79541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Реклама, пропаганда или склонение?</a:t>
            </a:r>
            <a:r>
              <a:rPr lang="ru-RU" dirty="0"/>
              <a:t/>
            </a:r>
            <a:br>
              <a:rPr lang="ru-RU" dirty="0"/>
            </a:br>
            <a:endParaRPr lang="ru-RU" dirty="0"/>
          </a:p>
        </p:txBody>
      </p:sp>
      <p:sp>
        <p:nvSpPr>
          <p:cNvPr id="3" name="Объект 2"/>
          <p:cNvSpPr>
            <a:spLocks noGrp="1"/>
          </p:cNvSpPr>
          <p:nvPr>
            <p:ph idx="1"/>
          </p:nvPr>
        </p:nvSpPr>
        <p:spPr/>
        <p:txBody>
          <a:bodyPr/>
          <a:lstStyle/>
          <a:p>
            <a:r>
              <a:rPr lang="ru-RU" b="1" i="1" dirty="0"/>
              <a:t>Цель:</a:t>
            </a:r>
            <a:r>
              <a:rPr lang="ru-RU" dirty="0"/>
              <a:t> повысить уровень правовой грамотности, информировать о правовых последствиях нарушения закона, сформировать понимание того, что пропаганда направлена на индивидуально неопределенный круг лиц, тогда как склонение преследует цель вовлечь в употребление наркотиков конкретного потребителя.</a:t>
            </a:r>
          </a:p>
          <a:p>
            <a:r>
              <a:rPr lang="ru-RU" b="1" i="1" dirty="0"/>
              <a:t>Время:</a:t>
            </a:r>
            <a:r>
              <a:rPr lang="ru-RU" b="1" dirty="0"/>
              <a:t> 10-15 минут.</a:t>
            </a:r>
            <a:endParaRPr lang="ru-RU" dirty="0"/>
          </a:p>
          <a:p>
            <a:r>
              <a:rPr lang="ru-RU" b="1" i="1" dirty="0"/>
              <a:t>Форма:</a:t>
            </a:r>
            <a:r>
              <a:rPr lang="ru-RU" b="1" dirty="0"/>
              <a:t> </a:t>
            </a:r>
            <a:r>
              <a:rPr lang="ru-RU" dirty="0"/>
              <a:t>решение правовой задачи с элементами лекции</a:t>
            </a:r>
          </a:p>
          <a:p>
            <a:r>
              <a:rPr lang="ru-RU" b="1" i="1" dirty="0"/>
              <a:t>Материалы:</a:t>
            </a:r>
            <a:r>
              <a:rPr lang="ru-RU" dirty="0"/>
              <a:t> фабула дела, статья 6.13 КоАП РФ, статья 230 УК РФ, выдержки из Постановления Пленума Верховного Суда Российской Федерации.</a:t>
            </a:r>
          </a:p>
          <a:p>
            <a:r>
              <a:rPr lang="ru-RU" dirty="0"/>
              <a:t> </a:t>
            </a:r>
          </a:p>
          <a:p>
            <a:endParaRPr lang="ru-RU" dirty="0"/>
          </a:p>
        </p:txBody>
      </p:sp>
    </p:spTree>
    <p:extLst>
      <p:ext uri="{BB962C8B-B14F-4D97-AF65-F5344CB8AC3E}">
        <p14:creationId xmlns:p14="http://schemas.microsoft.com/office/powerpoint/2010/main" val="1839029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7058" y="2129051"/>
            <a:ext cx="7846141" cy="3108543"/>
          </a:xfrm>
          <a:prstGeom prst="rect">
            <a:avLst/>
          </a:prstGeom>
        </p:spPr>
        <p:txBody>
          <a:bodyPr wrap="square">
            <a:spAutoFit/>
          </a:bodyPr>
          <a:lstStyle/>
          <a:p>
            <a:pPr indent="457200" algn="just">
              <a:spcAft>
                <a:spcPts val="0"/>
              </a:spcAft>
            </a:pPr>
            <a:r>
              <a:rPr lang="ru-RU" sz="2800" b="1" dirty="0">
                <a:latin typeface="Times New Roman" panose="02020603050405020304" pitchFamily="18" charset="0"/>
                <a:ea typeface="Calibri" panose="020F0502020204030204" pitchFamily="34" charset="0"/>
                <a:cs typeface="Times New Roman" panose="02020603050405020304" pitchFamily="18" charset="0"/>
              </a:rPr>
              <a:t>Фабула дела.</a:t>
            </a:r>
            <a:r>
              <a:rPr lang="ru-RU" sz="2800" dirty="0">
                <a:latin typeface="Times New Roman" panose="02020603050405020304" pitchFamily="18" charset="0"/>
                <a:ea typeface="Calibri" panose="020F0502020204030204" pitchFamily="34" charset="0"/>
                <a:cs typeface="Times New Roman" panose="02020603050405020304" pitchFamily="18" charset="0"/>
              </a:rPr>
              <a:t> М. создал телеграм-канал, где размещал скриншоты отзывов клиентов интернет-магазинов, торгующих наркотиками. В личной переписке с пользователями рекомендовал как конкретные магазины, так и рассказывал, какие наркотики лучше приобретать. Квалифицируйте действия М. с точки зрения </a:t>
            </a:r>
            <a:r>
              <a:rPr lang="ru-RU" sz="2800" dirty="0" smtClean="0">
                <a:latin typeface="Times New Roman" panose="02020603050405020304" pitchFamily="18" charset="0"/>
                <a:ea typeface="Calibri" panose="020F0502020204030204" pitchFamily="34" charset="0"/>
                <a:cs typeface="Times New Roman" panose="02020603050405020304" pitchFamily="18" charset="0"/>
              </a:rPr>
              <a:t>закона.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4247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68594" y="477054"/>
            <a:ext cx="11297265" cy="5509200"/>
          </a:xfrm>
          <a:prstGeom prst="rect">
            <a:avLst/>
          </a:prstGeom>
        </p:spPr>
        <p:txBody>
          <a:bodyPr wrap="square">
            <a:spAutoFit/>
          </a:bodyPr>
          <a:lstStyle/>
          <a:p>
            <a:pPr indent="457200" algn="just">
              <a:spcAft>
                <a:spcPts val="0"/>
              </a:spcAft>
            </a:pPr>
            <a:r>
              <a:rPr lang="ru-RU" sz="1600" i="1" dirty="0">
                <a:latin typeface="Times New Roman" panose="02020603050405020304" pitchFamily="18" charset="0"/>
                <a:ea typeface="Calibri" panose="020F0502020204030204" pitchFamily="34" charset="0"/>
                <a:cs typeface="Times New Roman" panose="02020603050405020304" pitchFamily="18" charset="0"/>
              </a:rPr>
              <a:t>Федеральный закон от 8 января 1998 г. № 3-ФЗ (ред. от 26 июля  2019 г</a:t>
            </a:r>
            <a:r>
              <a:rPr lang="ru-RU" sz="1600" i="1" dirty="0" smtClean="0">
                <a:latin typeface="Times New Roman" panose="02020603050405020304" pitchFamily="18" charset="0"/>
                <a:ea typeface="Calibri" panose="020F0502020204030204" pitchFamily="34" charset="0"/>
                <a:cs typeface="Times New Roman" panose="02020603050405020304" pitchFamily="18" charset="0"/>
              </a:rPr>
              <a:t>.)</a:t>
            </a:r>
          </a:p>
          <a:p>
            <a:pPr indent="457200" algn="just">
              <a:spcAft>
                <a:spcPts val="0"/>
              </a:spcAft>
            </a:pPr>
            <a:r>
              <a:rPr lang="ru-RU" sz="1600" i="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 наркотических средствах и психотропных веществах»</a:t>
            </a:r>
            <a:endParaRPr lang="ru-RU" sz="12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i="1" dirty="0">
                <a:latin typeface="Times New Roman" panose="02020603050405020304" pitchFamily="18" charset="0"/>
                <a:ea typeface="Calibri" panose="020F0502020204030204" pitchFamily="34"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46. </a:t>
            </a:r>
            <a:r>
              <a:rPr lang="ru-RU" sz="1600" i="1" dirty="0">
                <a:latin typeface="Times New Roman" panose="02020603050405020304" pitchFamily="18" charset="0"/>
                <a:ea typeface="Calibri" panose="020F0502020204030204" pitchFamily="34" charset="0"/>
                <a:cs typeface="Times New Roman" panose="02020603050405020304" pitchFamily="18" charset="0"/>
              </a:rPr>
              <a:t>Запрещение пропаганды в сфере оборота наркотических средств, психотропных веществ и их прекурсоров, новых потенциально опасных психоактивных веществ и в сфере культивирования </a:t>
            </a:r>
            <a:r>
              <a:rPr lang="ru-RU" sz="1600" i="1" dirty="0" err="1">
                <a:latin typeface="Times New Roman" panose="02020603050405020304" pitchFamily="18" charset="0"/>
                <a:ea typeface="Calibri" panose="020F0502020204030204" pitchFamily="34" charset="0"/>
                <a:cs typeface="Times New Roman" panose="02020603050405020304" pitchFamily="18" charset="0"/>
              </a:rPr>
              <a:t>наркосодержащих</a:t>
            </a:r>
            <a:r>
              <a:rPr lang="ru-RU" sz="1600" i="1" dirty="0">
                <a:latin typeface="Times New Roman" panose="02020603050405020304" pitchFamily="18" charset="0"/>
                <a:ea typeface="Calibri" panose="020F0502020204030204" pitchFamily="34" charset="0"/>
                <a:cs typeface="Times New Roman" panose="02020603050405020304" pitchFamily="18" charset="0"/>
              </a:rPr>
              <a:t> растений</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1. Пропаганда наркотических средств, психотропных веществ и их прекурсоров, новых потенциально опасных психоактивных веществ, культивирования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наркосодержащих</a:t>
            </a:r>
            <a:r>
              <a:rPr lang="ru-RU" sz="1600" dirty="0">
                <a:latin typeface="Times New Roman" panose="02020603050405020304" pitchFamily="18" charset="0"/>
                <a:ea typeface="Calibri" panose="020F0502020204030204" pitchFamily="34" charset="0"/>
                <a:cs typeface="Times New Roman" panose="02020603050405020304" pitchFamily="18" charset="0"/>
              </a:rPr>
              <a:t> растений, осуществляемая юридическими или физическими лицами и направленная на распространение сведений о способах, методах разработки, изготовления и использования наркотических средств, психотропных веществ и их прекурсоров, новых потенциально опасных психоактивных веществ, местах их приобретения, способах и местах культивирования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наркосодержащих</a:t>
            </a:r>
            <a:r>
              <a:rPr lang="ru-RU" sz="1600" dirty="0">
                <a:latin typeface="Times New Roman" panose="02020603050405020304" pitchFamily="18" charset="0"/>
                <a:ea typeface="Calibri" panose="020F0502020204030204" pitchFamily="34" charset="0"/>
                <a:cs typeface="Times New Roman" panose="02020603050405020304" pitchFamily="18" charset="0"/>
              </a:rPr>
              <a:t> растений, а также производство и распространение книжной продукции, продукции средств массовой информации, распространение указанных сведений посредством использования информационно-телекоммуникационных сетей или совершение иных действий в этих целях запрещаются.</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2. Запрещается пропаганда каких-либо преимуществ в использовании отдельных наркотических средств, психотропных веществ, их аналогов или прекурсоров, новых потенциально опасных психоактивных веществ,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наркосодержащих</a:t>
            </a:r>
            <a:r>
              <a:rPr lang="ru-RU" sz="1600" dirty="0">
                <a:latin typeface="Times New Roman" panose="02020603050405020304" pitchFamily="18" charset="0"/>
                <a:ea typeface="Calibri" panose="020F0502020204030204" pitchFamily="34" charset="0"/>
                <a:cs typeface="Times New Roman" panose="02020603050405020304" pitchFamily="18" charset="0"/>
              </a:rPr>
              <a:t> растений, в том числе пропаганда использования в медицинских целях наркотических средств, психотропных веществ, новых потенциально опасных психоактивных веществ, </a:t>
            </a:r>
            <a:r>
              <a:rPr lang="ru-RU" sz="1600" dirty="0" err="1">
                <a:latin typeface="Times New Roman" panose="02020603050405020304" pitchFamily="18" charset="0"/>
                <a:ea typeface="Calibri" panose="020F0502020204030204" pitchFamily="34" charset="0"/>
                <a:cs typeface="Times New Roman" panose="02020603050405020304" pitchFamily="18" charset="0"/>
              </a:rPr>
              <a:t>наркосодержащих</a:t>
            </a:r>
            <a:r>
              <a:rPr lang="ru-RU" sz="1600" dirty="0">
                <a:latin typeface="Times New Roman" panose="02020603050405020304" pitchFamily="18" charset="0"/>
                <a:ea typeface="Calibri" panose="020F0502020204030204" pitchFamily="34" charset="0"/>
                <a:cs typeface="Times New Roman" panose="02020603050405020304" pitchFamily="18" charset="0"/>
              </a:rPr>
              <a:t> растений, подавляющих волю человека либо отрицательно влияющих на его психическое или физическое здоровье.</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3. Распространение образцов лекарственных средств, содержащих наркотические средства или психотропные вещества, запрещается.</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4. Нарушение норм, установленных настоящей статьей, влечет ответственность в соответствии с законодательством Российской Федерации.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9155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43896" y="614363"/>
            <a:ext cx="11031793" cy="5262979"/>
          </a:xfrm>
          <a:prstGeom prst="rect">
            <a:avLst/>
          </a:prstGeom>
        </p:spPr>
        <p:txBody>
          <a:bodyPr wrap="square">
            <a:spAutoFit/>
          </a:bodyPr>
          <a:lstStyle/>
          <a:p>
            <a:pPr indent="540385" algn="just">
              <a:spcAft>
                <a:spcPts val="0"/>
              </a:spcAft>
            </a:pPr>
            <a:r>
              <a:rPr lang="ru-RU" sz="14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Кодекс Российской Федерации об административных правонарушениях</a:t>
            </a:r>
            <a:r>
              <a:rPr lang="ru-RU" sz="1400" b="1" i="1" dirty="0">
                <a:latin typeface="Times New Roman" panose="02020603050405020304" pitchFamily="18" charset="0"/>
                <a:ea typeface="Calibri" panose="020F0502020204030204" pitchFamily="34" charset="0"/>
                <a:cs typeface="Times New Roman" panose="02020603050405020304" pitchFamily="18" charset="0"/>
              </a:rPr>
              <a:t> от 30 дек 2001 г. №195-ФЗ </a:t>
            </a:r>
            <a:endParaRPr lang="ru-RU" sz="1400" b="1" i="1" dirty="0" smtClean="0">
              <a:latin typeface="Times New Roman" panose="02020603050405020304" pitchFamily="18" charset="0"/>
              <a:ea typeface="Calibri" panose="020F0502020204030204" pitchFamily="34" charset="0"/>
              <a:cs typeface="Times New Roman" panose="02020603050405020304" pitchFamily="18" charset="0"/>
            </a:endParaRPr>
          </a:p>
          <a:p>
            <a:pPr indent="540385" algn="just">
              <a:spcAft>
                <a:spcPts val="0"/>
              </a:spcAft>
            </a:pPr>
            <a:r>
              <a:rPr lang="ru-RU" sz="1400" b="1"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Статья 6.13. </a:t>
            </a:r>
            <a:r>
              <a:rPr lang="ru-RU" sz="1400" i="1" dirty="0">
                <a:latin typeface="Times New Roman" panose="02020603050405020304" pitchFamily="18" charset="0"/>
                <a:ea typeface="Times New Roman" panose="02020603050405020304" pitchFamily="18" charset="0"/>
                <a:cs typeface="Times New Roman" panose="02020603050405020304" pitchFamily="18" charset="0"/>
              </a:rPr>
              <a:t>Пропаганда наркотических средств, психотропных веществ или их прекурсоров, растений, содержащих наркотические средства или психотропные вещества либо их прекурсоры, и их частей, содержащих наркотические средства или психотропные вещества либо их прекурсоры, новых потенциально опасных психоактивных веществ</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b="1"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1. Пропаганда либо незаконная реклама наркотических средств, психотропных веществ или их прекурсоров, растений, содержащих наркотические средства или психотропные вещества либо их прекурсоры, и их частей, содержащих наркотические средства или психотропные вещества либо их прекурсоры, а также новых потенциально опасных психоактивных веществ -</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влечет наложение административного штрафа на граждан в размере от четырех тысяч до пяти тысяч рублей с конфискацией рекламной продукции и оборудования, использованного для ее изготовления; на должностных лиц - от сорока тысяч до пятидесяти тысяч рублей; на лиц, осуществляющих предпринимательскую деятельность без образования юридического лица, - от сорока тысяч до пятидесяти тысяч рублей с конфискацией рекламной продукции и оборудования, использованного для ее изготовления либо административное приостановление деятельности на срок до девяноста суток с конфискацией рекламной продукции и оборудования, использованного для ее изготовления; на юридических лиц - от восьмисот тысяч до одного миллиона рублей с конфискацией рекламной продукции и оборудования, использованного для ее изготовления либо административное приостановление деятельности на срок до девяноста суток с конфискацией рекламной продукции и оборудования, использованного для ее изготовления.</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2. То же действие, совершенное иностранным гражданином или лицом без гражданства, -</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влечет наложение административного штрафа в размере от четырех тысяч до пяти тысяч рублей с административным выдворением за пределы Российской Федерации либо административный арест на срок до пятнадцати суток с административным выдворением за пределы Российской Федерации.</a:t>
            </a:r>
            <a:endParaRPr lang="ru-RU" sz="1000" dirty="0">
              <a:latin typeface="Arial" panose="020B0604020202020204" pitchFamily="34" charset="0"/>
              <a:ea typeface="Times New Roman" panose="02020603050405020304" pitchFamily="18" charset="0"/>
              <a:cs typeface="Times New Roman" panose="02020603050405020304" pitchFamily="18" charset="0"/>
            </a:endParaRPr>
          </a:p>
          <a:p>
            <a:pPr indent="457200" algn="just">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Примечание. Не является административным правонарушением распространение в специализированных изданиях, рассчитанных на медицинских и фармацевтических работников, сведений о разрешенных к применению в медицинских целях наркотических средствах, психотропных веществах и их </a:t>
            </a:r>
            <a:r>
              <a:rPr lang="ru-RU" sz="1400" dirty="0" err="1">
                <a:latin typeface="Times New Roman" panose="02020603050405020304" pitchFamily="18" charset="0"/>
                <a:ea typeface="Times New Roman" panose="02020603050405020304" pitchFamily="18" charset="0"/>
                <a:cs typeface="Times New Roman" panose="02020603050405020304" pitchFamily="18" charset="0"/>
              </a:rPr>
              <a:t>прекурсорах</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37459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32388" y="448405"/>
            <a:ext cx="11159612" cy="6001643"/>
          </a:xfrm>
          <a:prstGeom prst="rect">
            <a:avLst/>
          </a:prstGeom>
        </p:spPr>
        <p:txBody>
          <a:bodyPr wrap="square">
            <a:spAutoFit/>
          </a:bodyPr>
          <a:lstStyle/>
          <a:p>
            <a:pPr algn="ctr">
              <a:spcAft>
                <a:spcPts val="0"/>
              </a:spcAft>
              <a:tabLst>
                <a:tab pos="540385" algn="l"/>
              </a:tabLst>
            </a:pPr>
            <a:r>
              <a:rPr lang="ru-RU" sz="1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Уголовный кодекс Российской Федерации от 13 июня 1996 №63-ФЗ </a:t>
            </a:r>
            <a:r>
              <a:rPr lang="ru-RU" sz="1600" b="1" i="1" dirty="0">
                <a:latin typeface="Times New Roman" panose="02020603050405020304" pitchFamily="18" charset="0"/>
                <a:ea typeface="Calibri" panose="020F0502020204030204" pitchFamily="34" charset="0"/>
                <a:cs typeface="Times New Roman" panose="02020603050405020304" pitchFamily="18" charset="0"/>
              </a:rPr>
              <a:t>(ред. от 27 окт. 2020 г.)</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i="1" dirty="0">
                <a:latin typeface="Times New Roman" panose="02020603050405020304" pitchFamily="18" charset="0"/>
                <a:ea typeface="Calibri" panose="020F0502020204030204" pitchFamily="34"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Статья 230. </a:t>
            </a:r>
            <a:r>
              <a:rPr lang="ru-RU" sz="1600" i="1" dirty="0">
                <a:latin typeface="Times New Roman" panose="02020603050405020304" pitchFamily="18" charset="0"/>
                <a:ea typeface="Calibri" panose="020F0502020204030204" pitchFamily="34" charset="0"/>
                <a:cs typeface="Times New Roman" panose="02020603050405020304" pitchFamily="18" charset="0"/>
              </a:rPr>
              <a:t>Склонение к потреблению наркотических средств, психотропных веществ или их аналогов</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i="1" dirty="0">
                <a:latin typeface="Times New Roman" panose="02020603050405020304" pitchFamily="18" charset="0"/>
                <a:ea typeface="Calibri" panose="020F0502020204030204" pitchFamily="34"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1. Склонение к потреблению наркотических средств, психотропных веществ или их аналогов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наказывается ограничением свободы на срок до трех лет, либо арестом на срок до шести месяцев, либо лишением свободы на срок от трех до пяти лет.</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2. То же деяние, совершенное:</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а) группой лиц по предварительному сговору или организованной группой;</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б) утратил силу.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в) в отношении двух или более лиц;</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г) с применением насилия или с угрозой его применения,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наказывается лишением свободы на срок от пяти до десяти лет с ограничением свободы на срок до двух лет либо без такового.</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3. Деяния, предусмотренные частями первой или второй настоящей статьи, если они:</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а) совершены в отношении несовершеннолетнего;</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б) повлекли по неосторожности смерть потерпевшего или иные тяжкие последствия,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наказываются лишением свободы на срок от десяти до пятнадцати лет с лишением права занимать определенные должности или заниматься определенной деятельностью на срок до двадцати лет или без такового и с ограничением свободы на срок до двух лет либо без такового.</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Примечание. Действие настоящей статьи не распространяется на случаи пропаганды применения в целях профилактики ВИЧ-инфекции и других опасных инфекционных заболеваний соответствующих инструментов и оборудования, используемых для потребления наркотических средств и психотропных веществ, если эти деяния осуществлялись по согласованию с органами исполнительной власти в сфере здравоохранения и органами внутренних дел.</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0592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b="1" dirty="0"/>
              <a:t>Возраст административной и уголовной ответственности</a:t>
            </a:r>
            <a:r>
              <a:rPr lang="ru-RU" dirty="0"/>
              <a:t/>
            </a:r>
            <a:br>
              <a:rPr lang="ru-RU" dirty="0"/>
            </a:br>
            <a:endParaRPr lang="ru-RU" dirty="0"/>
          </a:p>
        </p:txBody>
      </p:sp>
      <p:sp>
        <p:nvSpPr>
          <p:cNvPr id="4" name="Объект 3"/>
          <p:cNvSpPr>
            <a:spLocks noGrp="1"/>
          </p:cNvSpPr>
          <p:nvPr>
            <p:ph idx="1"/>
          </p:nvPr>
        </p:nvSpPr>
        <p:spPr/>
        <p:txBody>
          <a:bodyPr>
            <a:noAutofit/>
          </a:bodyPr>
          <a:lstStyle/>
          <a:p>
            <a:r>
              <a:rPr lang="ru-RU" dirty="0"/>
              <a:t>Административная ответственность наступает </a:t>
            </a:r>
            <a:r>
              <a:rPr lang="ru-RU" b="1" dirty="0"/>
              <a:t>с 16-ти лет.</a:t>
            </a:r>
            <a:endParaRPr lang="ru-RU" dirty="0"/>
          </a:p>
          <a:p>
            <a:r>
              <a:rPr lang="ru-RU" dirty="0"/>
              <a:t>Уголовная ответственность за преступления в сфере незаконного оборота наркотиков наступает </a:t>
            </a:r>
            <a:r>
              <a:rPr lang="ru-RU" b="1" dirty="0"/>
              <a:t>с 16 лет</a:t>
            </a:r>
            <a:r>
              <a:rPr lang="ru-RU" dirty="0"/>
              <a:t>. </a:t>
            </a:r>
            <a:endParaRPr lang="ru-RU" dirty="0" smtClean="0"/>
          </a:p>
          <a:p>
            <a:r>
              <a:rPr lang="ru-RU" b="1" u="sng" dirty="0" smtClean="0"/>
              <a:t>С </a:t>
            </a:r>
            <a:r>
              <a:rPr lang="ru-RU" b="1" u="sng" dirty="0"/>
              <a:t>14 лет уголовная ответственность наступает </a:t>
            </a:r>
            <a:r>
              <a:rPr lang="ru-RU" b="1" u="sng" dirty="0" smtClean="0"/>
              <a:t>за </a:t>
            </a:r>
            <a:r>
              <a:rPr lang="ru-RU" b="1" u="sng" dirty="0"/>
              <a:t>хищение либо вымогательство наркотических средств или психотропных веществ</a:t>
            </a:r>
            <a:r>
              <a:rPr lang="ru-RU" b="1" dirty="0"/>
              <a:t>(статья 229 УК РФ</a:t>
            </a:r>
            <a:r>
              <a:rPr lang="ru-RU" b="1" dirty="0" smtClean="0"/>
              <a:t>).</a:t>
            </a:r>
          </a:p>
          <a:p>
            <a:r>
              <a:rPr lang="ru-RU" dirty="0"/>
              <a:t>По Закону «Об основах системы профилактики безнадзорности и правонарушений несовершеннолетних» несовершеннолетние в возрасте от одиннадцати лет, совершившие общественно  опасные деяния, но не достигшие 14-ти лет, не подлежат в связи с этим уголовной ответственности, но по решению суда могут быть помещены в специальные учебно-воспитательные учреждения закрытого типа (спецшколы), а несовершеннолетние в возрасте от 14 до 16 лет – в спец ПТУ. </a:t>
            </a:r>
          </a:p>
          <a:p>
            <a:endParaRPr lang="ru-RU" dirty="0"/>
          </a:p>
          <a:p>
            <a:endParaRPr lang="ru-RU" dirty="0"/>
          </a:p>
          <a:p>
            <a:endParaRPr lang="ru-RU" dirty="0"/>
          </a:p>
        </p:txBody>
      </p:sp>
    </p:spTree>
    <p:extLst>
      <p:ext uri="{BB962C8B-B14F-4D97-AF65-F5344CB8AC3E}">
        <p14:creationId xmlns:p14="http://schemas.microsoft.com/office/powerpoint/2010/main" val="8631560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3600" b="1" dirty="0">
                <a:solidFill>
                  <a:srgbClr val="C00000"/>
                </a:solidFill>
              </a:rPr>
              <a:t>Юридические аспекты профилактики незаконного потребления наркотических средств и психотропных веществ, наркомании и других социально-негативных явлений. </a:t>
            </a:r>
            <a:r>
              <a:rPr lang="ru-RU" sz="3600" b="1" dirty="0" smtClean="0">
                <a:solidFill>
                  <a:srgbClr val="C00000"/>
                </a:solidFill>
              </a:rPr>
              <a:t/>
            </a:r>
            <a:br>
              <a:rPr lang="ru-RU" sz="3600" b="1" dirty="0" smtClean="0">
                <a:solidFill>
                  <a:srgbClr val="C00000"/>
                </a:solidFill>
              </a:rPr>
            </a:br>
            <a:r>
              <a:rPr lang="ru-RU" sz="3600" b="1" dirty="0" smtClean="0">
                <a:solidFill>
                  <a:srgbClr val="C00000"/>
                </a:solidFill>
              </a:rPr>
              <a:t>Обзор </a:t>
            </a:r>
            <a:r>
              <a:rPr lang="ru-RU" sz="3600" b="1" dirty="0">
                <a:solidFill>
                  <a:srgbClr val="C00000"/>
                </a:solidFill>
              </a:rPr>
              <a:t>законодательства</a:t>
            </a:r>
          </a:p>
        </p:txBody>
      </p:sp>
      <p:sp>
        <p:nvSpPr>
          <p:cNvPr id="3" name="Подзаголовок 2"/>
          <p:cNvSpPr>
            <a:spLocks noGrp="1"/>
          </p:cNvSpPr>
          <p:nvPr>
            <p:ph type="subTitle" idx="1"/>
          </p:nvPr>
        </p:nvSpPr>
        <p:spPr/>
        <p:txBody>
          <a:bodyPr>
            <a:noAutofit/>
          </a:bodyPr>
          <a:lstStyle/>
          <a:p>
            <a:r>
              <a:rPr lang="ru-RU" sz="1600" b="1" dirty="0"/>
              <a:t>Бычкова Анна Михайловна</a:t>
            </a:r>
            <a:r>
              <a:rPr lang="ru-RU" sz="1600" dirty="0"/>
              <a:t> </a:t>
            </a:r>
            <a:endParaRPr lang="ru-RU" sz="1600" dirty="0" smtClean="0"/>
          </a:p>
          <a:p>
            <a:r>
              <a:rPr lang="ru-RU" sz="1600" dirty="0" smtClean="0"/>
              <a:t>кандидат </a:t>
            </a:r>
            <a:r>
              <a:rPr lang="ru-RU" sz="1600" dirty="0"/>
              <a:t>юридических наук, доцент, начальник отдела научных исследований Иркутского института (филиала) Всероссийского государственного университета юстиции (РПА Минюста России</a:t>
            </a:r>
            <a:r>
              <a:rPr lang="ru-RU" sz="1600" dirty="0" smtClean="0"/>
              <a:t>), </a:t>
            </a:r>
          </a:p>
          <a:p>
            <a:r>
              <a:rPr lang="ru-RU" sz="1600" dirty="0" smtClean="0"/>
              <a:t>эксперт </a:t>
            </a:r>
            <a:r>
              <a:rPr lang="ru-RU" sz="1600" dirty="0"/>
              <a:t>Федеральной службы РФ по надзору в сфере связи, информационных технологий и массовых коммуникаций</a:t>
            </a:r>
          </a:p>
        </p:txBody>
      </p:sp>
    </p:spTree>
    <p:extLst>
      <p:ext uri="{BB962C8B-B14F-4D97-AF65-F5344CB8AC3E}">
        <p14:creationId xmlns:p14="http://schemas.microsoft.com/office/powerpoint/2010/main" val="2786491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Федеральный закон от 08.01.1998 </a:t>
            </a:r>
            <a:r>
              <a:rPr lang="ru-RU" dirty="0" smtClean="0"/>
              <a:t>№3-ФЗ</a:t>
            </a:r>
            <a:r>
              <a:rPr lang="ru-RU" dirty="0"/>
              <a:t/>
            </a:r>
            <a:br>
              <a:rPr lang="ru-RU" dirty="0"/>
            </a:br>
            <a:r>
              <a:rPr lang="ru-RU" dirty="0"/>
              <a:t>(ред. от 26.07.2019)</a:t>
            </a:r>
            <a:br>
              <a:rPr lang="ru-RU" dirty="0"/>
            </a:br>
            <a:r>
              <a:rPr lang="ru-RU" dirty="0"/>
              <a:t>"</a:t>
            </a:r>
            <a:r>
              <a:rPr lang="ru-RU" dirty="0">
                <a:solidFill>
                  <a:srgbClr val="FF0000"/>
                </a:solidFill>
              </a:rPr>
              <a:t>О наркотических средствах и психотропных веществах</a:t>
            </a:r>
            <a:r>
              <a:rPr lang="ru-RU" dirty="0"/>
              <a:t>"</a:t>
            </a:r>
            <a:br>
              <a:rPr lang="ru-RU" dirty="0"/>
            </a:br>
            <a:endParaRPr lang="ru-RU" dirty="0"/>
          </a:p>
        </p:txBody>
      </p:sp>
      <p:sp>
        <p:nvSpPr>
          <p:cNvPr id="3" name="Объект 2"/>
          <p:cNvSpPr>
            <a:spLocks noGrp="1"/>
          </p:cNvSpPr>
          <p:nvPr>
            <p:ph idx="1"/>
          </p:nvPr>
        </p:nvSpPr>
        <p:spPr>
          <a:xfrm>
            <a:off x="2510554" y="3008671"/>
            <a:ext cx="8915400" cy="3777622"/>
          </a:xfrm>
        </p:spPr>
        <p:txBody>
          <a:bodyPr>
            <a:normAutofit/>
          </a:bodyPr>
          <a:lstStyle/>
          <a:p>
            <a:pPr marL="0" indent="0">
              <a:buNone/>
            </a:pPr>
            <a:r>
              <a:rPr lang="ru-RU" sz="2800" dirty="0">
                <a:solidFill>
                  <a:srgbClr val="FF0000"/>
                </a:solidFill>
              </a:rPr>
              <a:t>Глава VI.1. </a:t>
            </a:r>
            <a:r>
              <a:rPr lang="ru-RU" sz="2800" dirty="0"/>
              <a:t>ПРОФИЛАКТИКА НЕЗАКОННОГО </a:t>
            </a:r>
            <a:r>
              <a:rPr lang="ru-RU" sz="2800" dirty="0" smtClean="0"/>
              <a:t>ПОТРЕБЛЕНИЯ НАРКОТИЧЕСКИХ </a:t>
            </a:r>
            <a:r>
              <a:rPr lang="ru-RU" sz="2800" dirty="0"/>
              <a:t>СРЕДСТВ И ПСИХОТРОПНЫХ ВЕЩЕСТВ, НАРКОМАНИИ</a:t>
            </a:r>
          </a:p>
          <a:p>
            <a:pPr marL="0" indent="0">
              <a:buNone/>
            </a:pPr>
            <a:r>
              <a:rPr lang="ru-RU" sz="2800" dirty="0"/>
              <a:t>(введена Федеральным законом от 07.06.2013 N 120-ФЗ)</a:t>
            </a:r>
          </a:p>
          <a:p>
            <a:pPr marL="0" indent="0">
              <a:buNone/>
            </a:pPr>
            <a:endParaRPr lang="ru-RU" sz="2800" dirty="0"/>
          </a:p>
        </p:txBody>
      </p:sp>
    </p:spTree>
    <p:extLst>
      <p:ext uri="{BB962C8B-B14F-4D97-AF65-F5344CB8AC3E}">
        <p14:creationId xmlns:p14="http://schemas.microsoft.com/office/powerpoint/2010/main" val="24256069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92362" y="520964"/>
            <a:ext cx="7846142" cy="5355312"/>
          </a:xfrm>
          <a:prstGeom prst="rect">
            <a:avLst/>
          </a:prstGeom>
        </p:spPr>
        <p:txBody>
          <a:bodyPr wrap="square">
            <a:spAutoFit/>
          </a:bodyPr>
          <a:lstStyle/>
          <a:p>
            <a:r>
              <a:rPr lang="ru-RU" dirty="0">
                <a:solidFill>
                  <a:srgbClr val="FF0000"/>
                </a:solidFill>
              </a:rPr>
              <a:t>Статья 53.1. </a:t>
            </a:r>
            <a:r>
              <a:rPr lang="ru-RU" dirty="0"/>
              <a:t>Организация профилактики незаконного потребления наркотических средств и психотропных веществ, наркомании</a:t>
            </a:r>
          </a:p>
          <a:p>
            <a:endParaRPr lang="ru-RU" dirty="0"/>
          </a:p>
          <a:p>
            <a:r>
              <a:rPr lang="ru-RU" dirty="0"/>
              <a:t>1. Профилактику незаконного потребления наркотических средств и психотропных веществ, наркомании осуществляют:</a:t>
            </a:r>
          </a:p>
          <a:p>
            <a:r>
              <a:rPr lang="ru-RU" dirty="0"/>
              <a:t>федеральные органы исполнительной власти;</a:t>
            </a:r>
          </a:p>
          <a:p>
            <a:r>
              <a:rPr lang="ru-RU" dirty="0"/>
              <a:t>органы государственной власти субъектов Российской Федерации.</a:t>
            </a:r>
          </a:p>
          <a:p>
            <a:r>
              <a:rPr lang="ru-RU" dirty="0"/>
              <a:t>2. Органы местного самоуправления, организации независимо от организационно-правовых форм и форм собственности, граждане имеют право участвовать в мероприятиях по профилактике незаконного потребления наркотических средств и психотропных веществ, наркомании, которые проводятся в установленном порядке федеральными органами исполнительной власти, органами государственной власти субъектов Российской Федерации, а также самостоятельно разрабатывать и реализовывать комплексы таких мероприятий в соответствии с законодательством Российской Федерации.</a:t>
            </a:r>
          </a:p>
        </p:txBody>
      </p:sp>
    </p:spTree>
    <p:extLst>
      <p:ext uri="{BB962C8B-B14F-4D97-AF65-F5344CB8AC3E}">
        <p14:creationId xmlns:p14="http://schemas.microsoft.com/office/powerpoint/2010/main" val="1142404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9135" y="161994"/>
            <a:ext cx="9695477" cy="1280890"/>
          </a:xfrm>
        </p:spPr>
        <p:txBody>
          <a:bodyPr>
            <a:noAutofit/>
          </a:bodyPr>
          <a:lstStyle/>
          <a:p>
            <a:r>
              <a:rPr lang="ru-RU" sz="2000" b="1" dirty="0"/>
              <a:t>Федеральный закон от </a:t>
            </a:r>
            <a:r>
              <a:rPr lang="ru-RU" sz="2000" b="1" dirty="0" smtClean="0"/>
              <a:t>31 июля 2020 г. №303-ФЗ "</a:t>
            </a:r>
            <a:r>
              <a:rPr lang="ru-RU" sz="2000" b="1" dirty="0"/>
              <a:t>О внесении изменений в отдельные законодательные акты Российской Федерации по вопросу охраны здоровья граждан </a:t>
            </a:r>
            <a:r>
              <a:rPr lang="ru-RU" sz="2000" b="1" dirty="0">
                <a:solidFill>
                  <a:srgbClr val="FF0000"/>
                </a:solidFill>
              </a:rPr>
              <a:t>от последствий потребления </a:t>
            </a:r>
            <a:r>
              <a:rPr lang="ru-RU" sz="2000" b="1" dirty="0" err="1">
                <a:solidFill>
                  <a:srgbClr val="FF0000"/>
                </a:solidFill>
              </a:rPr>
              <a:t>никотинсодержащей</a:t>
            </a:r>
            <a:r>
              <a:rPr lang="ru-RU" sz="2000" b="1" dirty="0">
                <a:solidFill>
                  <a:srgbClr val="FF0000"/>
                </a:solidFill>
              </a:rPr>
              <a:t> продукции</a:t>
            </a:r>
            <a:r>
              <a:rPr lang="ru-RU" sz="2000" b="1" dirty="0"/>
              <a:t>"</a:t>
            </a:r>
            <a:br>
              <a:rPr lang="ru-RU" sz="2000" b="1" dirty="0"/>
            </a:br>
            <a:endParaRPr lang="ru-RU" sz="2000" b="1" dirty="0"/>
          </a:p>
        </p:txBody>
      </p:sp>
      <p:sp>
        <p:nvSpPr>
          <p:cNvPr id="3" name="Объект 2"/>
          <p:cNvSpPr>
            <a:spLocks noGrp="1"/>
          </p:cNvSpPr>
          <p:nvPr>
            <p:ph idx="1"/>
          </p:nvPr>
        </p:nvSpPr>
        <p:spPr>
          <a:xfrm>
            <a:off x="1081548" y="1374058"/>
            <a:ext cx="10746658" cy="3777622"/>
          </a:xfrm>
        </p:spPr>
        <p:txBody>
          <a:bodyPr>
            <a:noAutofit/>
          </a:bodyPr>
          <a:lstStyle/>
          <a:p>
            <a:r>
              <a:rPr lang="ru-RU" sz="1400" dirty="0"/>
              <a:t>Федеральный закон от 23 февр. 2013 г. №15-ФЗ (ред. от 31 июля  2020 г., с изм. и доп., вступ. в силу с 28 янв. 2021 г.) «Об охране здоровья граждан от воздействия окружающего табачного дыма, последствий потребления табака или </a:t>
            </a:r>
            <a:r>
              <a:rPr lang="ru-RU" sz="1400" dirty="0">
                <a:solidFill>
                  <a:srgbClr val="FF0000"/>
                </a:solidFill>
              </a:rPr>
              <a:t>потребления </a:t>
            </a:r>
            <a:r>
              <a:rPr lang="ru-RU" sz="1400" dirty="0" err="1">
                <a:solidFill>
                  <a:srgbClr val="FF0000"/>
                </a:solidFill>
              </a:rPr>
              <a:t>никотинсодержащей</a:t>
            </a:r>
            <a:r>
              <a:rPr lang="ru-RU" sz="1400" dirty="0">
                <a:solidFill>
                  <a:srgbClr val="FF0000"/>
                </a:solidFill>
              </a:rPr>
              <a:t> продукции</a:t>
            </a:r>
            <a:r>
              <a:rPr lang="ru-RU" sz="1400" dirty="0"/>
              <a:t>».</a:t>
            </a:r>
          </a:p>
          <a:p>
            <a:r>
              <a:rPr lang="ru-RU" sz="1400" b="1" dirty="0"/>
              <a:t>Статья 2. Основные понятия, используемые в настоящем Федеральном законе</a:t>
            </a:r>
            <a:endParaRPr lang="ru-RU" sz="1400" dirty="0"/>
          </a:p>
          <a:p>
            <a:r>
              <a:rPr lang="ru-RU" sz="1400" dirty="0"/>
              <a:t>1) </a:t>
            </a:r>
            <a:r>
              <a:rPr lang="ru-RU" sz="1400" dirty="0">
                <a:solidFill>
                  <a:srgbClr val="FF0000"/>
                </a:solidFill>
              </a:rPr>
              <a:t>кальян</a:t>
            </a:r>
            <a:r>
              <a:rPr lang="ru-RU" sz="1400" dirty="0"/>
              <a:t> - прибор, который используется для генерирования аэрозоля, пара или дыма, возникающих от тления и (или) нагревания табака либо продуктов, не содержащих табачного листа, и в котором аэрозоль, пар или дым проходят через сосуд, наполненный жидкостью;</a:t>
            </a:r>
          </a:p>
          <a:p>
            <a:r>
              <a:rPr lang="ru-RU" sz="1400" dirty="0" smtClean="0"/>
              <a:t>3</a:t>
            </a:r>
            <a:r>
              <a:rPr lang="ru-RU" sz="1400" dirty="0"/>
              <a:t>) </a:t>
            </a:r>
            <a:r>
              <a:rPr lang="ru-RU" sz="1400" dirty="0" err="1">
                <a:solidFill>
                  <a:srgbClr val="FF0000"/>
                </a:solidFill>
              </a:rPr>
              <a:t>никотинсодержащая</a:t>
            </a:r>
            <a:r>
              <a:rPr lang="ru-RU" sz="1400" dirty="0">
                <a:solidFill>
                  <a:srgbClr val="FF0000"/>
                </a:solidFill>
              </a:rPr>
              <a:t> продукция </a:t>
            </a:r>
            <a:r>
              <a:rPr lang="ru-RU" sz="1400" dirty="0"/>
              <a:t>- изделия, которые содержат никотин (в том числе полученный путем синтеза) или его производные, включая соли никотина, предназначены для потребления никотина и его доставки посредством сосания, жевания, нюханья или вдыхания, в том числе изделия с нагреваемым табаком, растворы, жидкости или гели с содержанием жидкого никотина в объеме не менее 0,1 мг/мл, </a:t>
            </a:r>
            <a:r>
              <a:rPr lang="ru-RU" sz="1400" dirty="0" err="1"/>
              <a:t>никотинсодержащая</a:t>
            </a:r>
            <a:r>
              <a:rPr lang="ru-RU" sz="1400" dirty="0"/>
              <a:t> жидкость, порошки, смеси для сосания, жевания, нюханья, и не предназначены для употребления в пищу (за исключением медицинских изделий и лекарственных средств, зарегистрированных в соответствии с законодательством Российской Федерации, пищевой продукции, содержащей никотин в натуральном виде, и табачных изделий);</a:t>
            </a:r>
          </a:p>
          <a:p>
            <a:r>
              <a:rPr lang="ru-RU" sz="1400" dirty="0"/>
              <a:t>4) </a:t>
            </a:r>
            <a:r>
              <a:rPr lang="ru-RU" sz="1400" dirty="0" err="1">
                <a:solidFill>
                  <a:srgbClr val="FF0000"/>
                </a:solidFill>
              </a:rPr>
              <a:t>никотинсодержащая</a:t>
            </a:r>
            <a:r>
              <a:rPr lang="ru-RU" sz="1400" dirty="0">
                <a:solidFill>
                  <a:srgbClr val="FF0000"/>
                </a:solidFill>
              </a:rPr>
              <a:t> жидкость </a:t>
            </a:r>
            <a:r>
              <a:rPr lang="ru-RU" sz="1400" dirty="0"/>
              <a:t>- любая жидкость с содержанием никотина в объеме не менее 0,1 мг/мл, а также жидкость без содержания никотина или с его минимальным содержанием менее 0,1 мг/мл, предназначенная для использования в устройствах для потребления </a:t>
            </a:r>
            <a:r>
              <a:rPr lang="ru-RU" sz="1400" dirty="0" err="1"/>
              <a:t>никотинсодержащей</a:t>
            </a:r>
            <a:r>
              <a:rPr lang="ru-RU" sz="1400" dirty="0"/>
              <a:t> продукции, в том числе в электронных системах доставки никотина;</a:t>
            </a:r>
          </a:p>
          <a:p>
            <a:r>
              <a:rPr lang="ru-RU" sz="1400" dirty="0"/>
              <a:t>5) </a:t>
            </a:r>
            <a:r>
              <a:rPr lang="ru-RU" sz="1400" dirty="0">
                <a:solidFill>
                  <a:srgbClr val="FF0000"/>
                </a:solidFill>
              </a:rPr>
              <a:t>пищевая </a:t>
            </a:r>
            <a:r>
              <a:rPr lang="ru-RU" sz="1400" dirty="0" err="1">
                <a:solidFill>
                  <a:srgbClr val="FF0000"/>
                </a:solidFill>
              </a:rPr>
              <a:t>никотинсодержащая</a:t>
            </a:r>
            <a:r>
              <a:rPr lang="ru-RU" sz="1400" dirty="0">
                <a:solidFill>
                  <a:srgbClr val="FF0000"/>
                </a:solidFill>
              </a:rPr>
              <a:t> продукция </a:t>
            </a:r>
            <a:r>
              <a:rPr lang="ru-RU" sz="1400" dirty="0"/>
              <a:t>- </a:t>
            </a:r>
            <a:r>
              <a:rPr lang="ru-RU" sz="1400" dirty="0" err="1"/>
              <a:t>никотинсодержащая</a:t>
            </a:r>
            <a:r>
              <a:rPr lang="ru-RU" sz="1400" dirty="0"/>
              <a:t> продукция, которая предназначена для употребления в пищу и по наименованию либо с использованием визуального, органолептического или аналитического метода может быть идентифицирована как пищевая продукция (за исключением пищевой продукции, содержащей никотин в натуральном виде</a:t>
            </a:r>
            <a:r>
              <a:rPr lang="ru-RU" sz="1400" dirty="0" smtClean="0"/>
              <a:t>);</a:t>
            </a:r>
          </a:p>
          <a:p>
            <a:endParaRPr lang="ru-RU" sz="1400" dirty="0"/>
          </a:p>
          <a:p>
            <a:endParaRPr lang="ru-RU" sz="1400" dirty="0"/>
          </a:p>
        </p:txBody>
      </p:sp>
    </p:spTree>
    <p:extLst>
      <p:ext uri="{BB962C8B-B14F-4D97-AF65-F5344CB8AC3E}">
        <p14:creationId xmlns:p14="http://schemas.microsoft.com/office/powerpoint/2010/main" val="1301230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2491" y="909020"/>
            <a:ext cx="10038735" cy="5509200"/>
          </a:xfrm>
          <a:prstGeom prst="rect">
            <a:avLst/>
          </a:prstGeom>
        </p:spPr>
        <p:txBody>
          <a:bodyPr wrap="square">
            <a:spAutoFit/>
          </a:bodyPr>
          <a:lstStyle/>
          <a:p>
            <a:r>
              <a:rPr lang="ru-RU" sz="1600" dirty="0">
                <a:solidFill>
                  <a:srgbClr val="FF0000"/>
                </a:solidFill>
              </a:rPr>
              <a:t>Статья 53.2. </a:t>
            </a:r>
            <a:r>
              <a:rPr lang="ru-RU" sz="1600" dirty="0"/>
              <a:t>Полномочия федеральных органов исполнительной власти в сфере профилактики незаконного потребления наркотических средств и психотропных веществ, наркомании</a:t>
            </a:r>
          </a:p>
          <a:p>
            <a:endParaRPr lang="ru-RU" sz="1600" dirty="0"/>
          </a:p>
          <a:p>
            <a:r>
              <a:rPr lang="ru-RU" sz="1600" dirty="0"/>
              <a:t>К полномочиям федеральных органов исполнительной власти в сфере профилактики незаконного потребления наркотических средств и психотропных веществ, наркомании относятся:</a:t>
            </a:r>
          </a:p>
          <a:p>
            <a:r>
              <a:rPr lang="ru-RU" sz="1600" dirty="0"/>
              <a:t>разработка и реализация государственной политики в сфере профилактики незаконного потребления наркотических средств и психотропных веществ, наркомании;</a:t>
            </a:r>
          </a:p>
          <a:p>
            <a:r>
              <a:rPr lang="ru-RU" sz="1600" dirty="0"/>
              <a:t>научно-методическое обеспечение в области профилактики незаконного потребления наркотических средств и психотропных веществ, наркомании;</a:t>
            </a:r>
          </a:p>
          <a:p>
            <a:r>
              <a:rPr lang="ru-RU" sz="1600" dirty="0"/>
              <a:t>ведение пропаганды здорового образа жизни и нетерпимого отношения к незаконному потреблению наркотических средств и психотропных веществ, наркомании;</a:t>
            </a:r>
          </a:p>
          <a:p>
            <a:r>
              <a:rPr lang="ru-RU" sz="1600" dirty="0"/>
              <a:t>выявление причин и условий незаконного потребления наркотических средств и психотропных веществ, наркомании и принятие мер по устранению таких причин и условий;</a:t>
            </a:r>
          </a:p>
          <a:p>
            <a:r>
              <a:rPr lang="ru-RU" sz="1600" dirty="0"/>
              <a:t>установление единой государственной статистической отчетности в области функционирования системы профилактики незаконного потребления наркотических средств и психотропных веществ, наркомании;</a:t>
            </a:r>
          </a:p>
          <a:p>
            <a:r>
              <a:rPr lang="ru-RU" sz="1600" dirty="0"/>
              <a:t>разработка и реализация долгосрочных (федеральных) целевых программ и ведомственных программ, направленных на осуществление мероприятий в сфере профилактики незаконного потребления наркотических средств и психотропных веществ, наркомании;</a:t>
            </a:r>
          </a:p>
          <a:p>
            <a:r>
              <a:rPr lang="ru-RU" sz="1600" dirty="0"/>
              <a:t>осуществление иных установленных законодательством Российской Федерации полномочий.</a:t>
            </a:r>
          </a:p>
        </p:txBody>
      </p:sp>
    </p:spTree>
    <p:extLst>
      <p:ext uri="{BB962C8B-B14F-4D97-AF65-F5344CB8AC3E}">
        <p14:creationId xmlns:p14="http://schemas.microsoft.com/office/powerpoint/2010/main" val="467318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02194" y="631661"/>
            <a:ext cx="7098890" cy="5078313"/>
          </a:xfrm>
          <a:prstGeom prst="rect">
            <a:avLst/>
          </a:prstGeom>
        </p:spPr>
        <p:txBody>
          <a:bodyPr wrap="square">
            <a:spAutoFit/>
          </a:bodyPr>
          <a:lstStyle/>
          <a:p>
            <a:r>
              <a:rPr lang="ru-RU" dirty="0">
                <a:solidFill>
                  <a:srgbClr val="FF0000"/>
                </a:solidFill>
              </a:rPr>
              <a:t>Статья 53.3. </a:t>
            </a:r>
            <a:r>
              <a:rPr lang="ru-RU" dirty="0"/>
              <a:t>Полномочия органов государственной власти субъектов Российской Федерации в сфере профилактики незаконного потребления наркотических средств и психотропных веществ, наркомании</a:t>
            </a:r>
          </a:p>
          <a:p>
            <a:endParaRPr lang="ru-RU" dirty="0"/>
          </a:p>
          <a:p>
            <a:r>
              <a:rPr lang="ru-RU" dirty="0"/>
              <a:t>К полномочиям органов государственной власти субъектов Российской Федерации относится организация профилактики незаконного потребления наркотических средств и психотропных веществ, наркомании, в том числе:</a:t>
            </a:r>
          </a:p>
          <a:p>
            <a:r>
              <a:rPr lang="ru-RU" dirty="0"/>
              <a:t>разработка, утверждение и реализация региональных программ, направленных на осуществление мероприятий в сфере профилактики незаконного потребления наркотических средств и психотропных веществ, наркомании;</a:t>
            </a:r>
          </a:p>
          <a:p>
            <a:r>
              <a:rPr lang="ru-RU" dirty="0"/>
              <a:t>осуществление иных установленных законодательством Российской Федерации и законодательством субъектов Российской Федерации полномочий.</a:t>
            </a:r>
          </a:p>
        </p:txBody>
      </p:sp>
    </p:spTree>
    <p:extLst>
      <p:ext uri="{BB962C8B-B14F-4D97-AF65-F5344CB8AC3E}">
        <p14:creationId xmlns:p14="http://schemas.microsoft.com/office/powerpoint/2010/main" val="32356227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2787" y="91984"/>
            <a:ext cx="11690555" cy="6555641"/>
          </a:xfrm>
          <a:prstGeom prst="rect">
            <a:avLst/>
          </a:prstGeom>
        </p:spPr>
        <p:txBody>
          <a:bodyPr wrap="square">
            <a:spAutoFit/>
          </a:bodyPr>
          <a:lstStyle/>
          <a:p>
            <a:r>
              <a:rPr lang="ru-RU" sz="1200" dirty="0">
                <a:solidFill>
                  <a:srgbClr val="FF0000"/>
                </a:solidFill>
              </a:rPr>
              <a:t>Статья 53.4. Раннее выявление незаконного потребления наркотических средств и психотропных веществ</a:t>
            </a:r>
          </a:p>
          <a:p>
            <a:endParaRPr lang="ru-RU" sz="1200" dirty="0">
              <a:solidFill>
                <a:srgbClr val="FF0000"/>
              </a:solidFill>
            </a:endParaRPr>
          </a:p>
          <a:p>
            <a:r>
              <a:rPr lang="ru-RU" sz="1200" dirty="0"/>
              <a:t>1. Раннее выявление незаконного потребления наркотических средств и психотропных веществ является одной из форм профилактики незаконного потребления наркотических средств и психотропных веществ, которая включает в себя:</a:t>
            </a:r>
          </a:p>
          <a:p>
            <a:r>
              <a:rPr lang="ru-RU" sz="1200" dirty="0">
                <a:solidFill>
                  <a:srgbClr val="FF0000"/>
                </a:solidFill>
              </a:rPr>
              <a:t>социально-психологическое тестирование </a:t>
            </a:r>
            <a:r>
              <a:rPr lang="ru-RU" sz="1200" dirty="0"/>
              <a:t>обучающихся в общеобразовательных организациях и профессиональных образовательных организациях, а также образовательных организациях высшего образования;</a:t>
            </a:r>
          </a:p>
          <a:p>
            <a:r>
              <a:rPr lang="ru-RU" sz="1200" dirty="0">
                <a:solidFill>
                  <a:srgbClr val="FF0000"/>
                </a:solidFill>
              </a:rPr>
              <a:t>профилактические медицинские осмотры</a:t>
            </a:r>
            <a:r>
              <a:rPr lang="ru-RU" sz="1200" dirty="0"/>
              <a:t> обучающихся в общеобразовательных организациях и профессиональных образовательных организациях, а также образовательных организациях высшего образования.</a:t>
            </a:r>
          </a:p>
          <a:p>
            <a:r>
              <a:rPr lang="ru-RU" sz="1200" dirty="0"/>
              <a:t>2. Раннее выявление незаконного потребления наркотических средств и психотропных веществ проводится при наличии информированного согласия в письменной форме обучающихся, достигших возраста пятнадцати лет, либо информированного согласия в письменной форме одного из родителей или иного законного представителя обучающихся, не достигших возраста пятнадцати лет.</a:t>
            </a:r>
          </a:p>
          <a:p>
            <a:r>
              <a:rPr lang="ru-RU" sz="1200" dirty="0"/>
              <a:t>3. </a:t>
            </a:r>
            <a:r>
              <a:rPr lang="ru-RU" sz="1200" dirty="0">
                <a:solidFill>
                  <a:srgbClr val="FF0000"/>
                </a:solidFill>
              </a:rPr>
              <a:t>Порядок проведения социально-психологического тестирования </a:t>
            </a:r>
            <a:r>
              <a:rPr lang="ru-RU" sz="1200" dirty="0"/>
              <a:t>обучающихся в общеобразовательных организациях и профессиональных образовательных организациях устанавливается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Порядок проведения социально-психологического тестирования обучающихся в образовательных организациях высшего образования устанавливается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высшего образования.</a:t>
            </a:r>
          </a:p>
          <a:p>
            <a:r>
              <a:rPr lang="ru-RU" sz="1200" dirty="0" smtClean="0"/>
              <a:t>4</a:t>
            </a:r>
            <a:r>
              <a:rPr lang="ru-RU" sz="1200" dirty="0"/>
              <a:t>. </a:t>
            </a:r>
            <a:r>
              <a:rPr lang="ru-RU" sz="1200" dirty="0">
                <a:solidFill>
                  <a:srgbClr val="FF0000"/>
                </a:solidFill>
              </a:rPr>
              <a:t>Порядок проведения профилактических медицинских осмотров </a:t>
            </a:r>
            <a:r>
              <a:rPr lang="ru-RU" sz="1200" dirty="0"/>
              <a:t>обучающихся в общеобразовательных организациях и профессиональных образовательных организациях, а также образовательных организациях высшего образования в целях раннего выявления незаконного потребления наркотических средств и психотропных веществ устанавливается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условия проведения указанных медицинских осмотров определяются органами государственной власти субъектов Российской Федерации.</a:t>
            </a:r>
          </a:p>
          <a:p>
            <a:r>
              <a:rPr lang="ru-RU" sz="1200" dirty="0"/>
              <a:t>5. </a:t>
            </a:r>
            <a:r>
              <a:rPr lang="ru-RU" sz="1200" dirty="0">
                <a:solidFill>
                  <a:srgbClr val="FF0000"/>
                </a:solidFill>
              </a:rPr>
              <a:t>В случае выявления </a:t>
            </a:r>
            <a:r>
              <a:rPr lang="ru-RU" sz="1200" dirty="0"/>
              <a:t>незаконного потребления наркотических средств и психотропных веществ обучающимся в результате социально-психологического тестирования </a:t>
            </a:r>
            <a:r>
              <a:rPr lang="ru-RU" sz="1200" dirty="0">
                <a:solidFill>
                  <a:srgbClr val="FF0000"/>
                </a:solidFill>
              </a:rPr>
              <a:t>и (или) </a:t>
            </a:r>
            <a:r>
              <a:rPr lang="ru-RU" sz="1200" dirty="0"/>
              <a:t>профилактического медицинского осмотра обучающийся </a:t>
            </a:r>
            <a:r>
              <a:rPr lang="ru-RU" sz="1200" dirty="0">
                <a:solidFill>
                  <a:srgbClr val="FF0000"/>
                </a:solidFill>
              </a:rPr>
              <a:t>направляется в специализированную медицинскую организацию или ее структурное подразделение, оказывающие наркологическую помощь </a:t>
            </a:r>
            <a:r>
              <a:rPr lang="ru-RU" sz="1200" dirty="0"/>
              <a:t>(при наличии информированного согласия в письменной форме обучающегося, достигшего возраста пятнадцати лет, либо информированного согласия в письменной форме одного из родителей или иного законного представителя обучающегося, не достигшего возраста пятнадцати лет), в порядке, установленном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по согласованию с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и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высшего образования.</a:t>
            </a:r>
          </a:p>
          <a:p>
            <a:r>
              <a:rPr lang="ru-RU" sz="1200" dirty="0" smtClean="0"/>
              <a:t>6</a:t>
            </a:r>
            <a:r>
              <a:rPr lang="ru-RU" sz="1200" dirty="0"/>
              <a:t>. Общеобразовательные организации и профессиональные образовательные организации, а также образовательные организации высшего образования обязаны обеспечить конфиденциальность сведений, полученных в результате проведения социально-психологического тестирования обучающихся в таких образовательных организациях.</a:t>
            </a:r>
          </a:p>
        </p:txBody>
      </p:sp>
    </p:spTree>
    <p:extLst>
      <p:ext uri="{BB962C8B-B14F-4D97-AF65-F5344CB8AC3E}">
        <p14:creationId xmlns:p14="http://schemas.microsoft.com/office/powerpoint/2010/main" val="41808766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6511" y="761762"/>
            <a:ext cx="9540083" cy="1280890"/>
          </a:xfrm>
        </p:spPr>
        <p:txBody>
          <a:bodyPr>
            <a:normAutofit fontScale="90000"/>
          </a:bodyPr>
          <a:lstStyle/>
          <a:p>
            <a:r>
              <a:rPr lang="ru-RU" dirty="0"/>
              <a:t>Приказ </a:t>
            </a:r>
            <a:r>
              <a:rPr lang="ru-RU" dirty="0" err="1">
                <a:solidFill>
                  <a:srgbClr val="FF0000"/>
                </a:solidFill>
              </a:rPr>
              <a:t>Минпросвещения</a:t>
            </a:r>
            <a:r>
              <a:rPr lang="ru-RU" dirty="0"/>
              <a:t> России от </a:t>
            </a:r>
            <a:r>
              <a:rPr lang="ru-RU" dirty="0">
                <a:solidFill>
                  <a:srgbClr val="FF0000"/>
                </a:solidFill>
              </a:rPr>
              <a:t>20.02.2020 N 59</a:t>
            </a:r>
            <a:br>
              <a:rPr lang="ru-RU" dirty="0">
                <a:solidFill>
                  <a:srgbClr val="FF0000"/>
                </a:solidFill>
              </a:rPr>
            </a:br>
            <a:r>
              <a:rPr lang="ru-RU" dirty="0" smtClean="0">
                <a:solidFill>
                  <a:srgbClr val="FF0000"/>
                </a:solidFill>
              </a:rPr>
              <a:t/>
            </a:r>
            <a:br>
              <a:rPr lang="ru-RU" dirty="0" smtClean="0">
                <a:solidFill>
                  <a:srgbClr val="FF0000"/>
                </a:solidFill>
              </a:rPr>
            </a:br>
            <a:r>
              <a:rPr lang="ru-RU" dirty="0" smtClean="0"/>
              <a:t>"</a:t>
            </a:r>
            <a:r>
              <a:rPr lang="ru-RU" dirty="0"/>
              <a:t>Об утверждении Порядка проведения социально-психологического тестирования обучающихся в общеобразовательных организациях и профессиональных образовательных организациях"</a:t>
            </a:r>
            <a:br>
              <a:rPr lang="ru-RU" dirty="0"/>
            </a:br>
            <a:r>
              <a:rPr lang="ru-RU" dirty="0" smtClean="0"/>
              <a:t/>
            </a:r>
            <a:br>
              <a:rPr lang="ru-RU" dirty="0" smtClean="0"/>
            </a:br>
            <a:r>
              <a:rPr lang="ru-RU" dirty="0" smtClean="0"/>
              <a:t>(</a:t>
            </a:r>
            <a:r>
              <a:rPr lang="ru-RU" dirty="0"/>
              <a:t>Зарегистрировано в Минюсте России 26.05.2020 N 58468)</a:t>
            </a:r>
            <a:br>
              <a:rPr lang="ru-RU" dirty="0"/>
            </a:br>
            <a:endParaRPr lang="ru-RU" dirty="0"/>
          </a:p>
        </p:txBody>
      </p:sp>
    </p:spTree>
    <p:extLst>
      <p:ext uri="{BB962C8B-B14F-4D97-AF65-F5344CB8AC3E}">
        <p14:creationId xmlns:p14="http://schemas.microsoft.com/office/powerpoint/2010/main" val="1961269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Приказ </a:t>
            </a:r>
            <a:r>
              <a:rPr lang="ru-RU" dirty="0">
                <a:solidFill>
                  <a:srgbClr val="FF0000"/>
                </a:solidFill>
              </a:rPr>
              <a:t>Минобрнауки </a:t>
            </a:r>
            <a:r>
              <a:rPr lang="ru-RU" dirty="0"/>
              <a:t>России от </a:t>
            </a:r>
            <a:r>
              <a:rPr lang="ru-RU" dirty="0">
                <a:solidFill>
                  <a:srgbClr val="FF0000"/>
                </a:solidFill>
              </a:rPr>
              <a:t>20.02.2020 N 239</a:t>
            </a:r>
            <a:br>
              <a:rPr lang="ru-RU" dirty="0">
                <a:solidFill>
                  <a:srgbClr val="FF0000"/>
                </a:solidFill>
              </a:rPr>
            </a:br>
            <a:r>
              <a:rPr lang="ru-RU" dirty="0" smtClean="0"/>
              <a:t/>
            </a:r>
            <a:br>
              <a:rPr lang="ru-RU" dirty="0" smtClean="0"/>
            </a:br>
            <a:r>
              <a:rPr lang="ru-RU" dirty="0" smtClean="0"/>
              <a:t>"</a:t>
            </a:r>
            <a:r>
              <a:rPr lang="ru-RU" dirty="0"/>
              <a:t>Об утверждении Порядка проведения социально-психологического тестирования обучающихся в образовательных организациях высшего образования"</a:t>
            </a:r>
            <a:br>
              <a:rPr lang="ru-RU" dirty="0"/>
            </a:br>
            <a:r>
              <a:rPr lang="ru-RU" dirty="0" smtClean="0"/>
              <a:t/>
            </a:r>
            <a:br>
              <a:rPr lang="ru-RU" dirty="0" smtClean="0"/>
            </a:br>
            <a:r>
              <a:rPr lang="ru-RU" dirty="0" smtClean="0"/>
              <a:t>(</a:t>
            </a:r>
            <a:r>
              <a:rPr lang="ru-RU" dirty="0"/>
              <a:t>Зарегистрировано в Минюсте России 26.05.2020 N 58475)</a:t>
            </a:r>
            <a:br>
              <a:rPr lang="ru-RU" dirty="0"/>
            </a:br>
            <a:endParaRPr lang="ru-RU" dirty="0"/>
          </a:p>
        </p:txBody>
      </p:sp>
    </p:spTree>
    <p:extLst>
      <p:ext uri="{BB962C8B-B14F-4D97-AF65-F5344CB8AC3E}">
        <p14:creationId xmlns:p14="http://schemas.microsoft.com/office/powerpoint/2010/main" val="42363380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8356" y="712600"/>
            <a:ext cx="9726896" cy="1280890"/>
          </a:xfrm>
        </p:spPr>
        <p:txBody>
          <a:bodyPr>
            <a:normAutofit fontScale="90000"/>
          </a:bodyPr>
          <a:lstStyle/>
          <a:p>
            <a:r>
              <a:rPr lang="ru-RU" dirty="0"/>
              <a:t>Приказ </a:t>
            </a:r>
            <a:r>
              <a:rPr lang="ru-RU" dirty="0">
                <a:solidFill>
                  <a:srgbClr val="FF0000"/>
                </a:solidFill>
              </a:rPr>
              <a:t>Минздрава</a:t>
            </a:r>
            <a:r>
              <a:rPr lang="ru-RU" dirty="0"/>
              <a:t> России от 06.10.2014 </a:t>
            </a:r>
            <a:r>
              <a:rPr lang="ru-RU" dirty="0" smtClean="0"/>
              <a:t/>
            </a:r>
            <a:br>
              <a:rPr lang="ru-RU" dirty="0" smtClean="0"/>
            </a:br>
            <a:r>
              <a:rPr lang="ru-RU" dirty="0" smtClean="0"/>
              <a:t>N 581н (</a:t>
            </a:r>
            <a:r>
              <a:rPr lang="ru-RU" dirty="0">
                <a:solidFill>
                  <a:srgbClr val="FF0000"/>
                </a:solidFill>
              </a:rPr>
              <a:t>ред. от 23.03.2020</a:t>
            </a:r>
            <a:r>
              <a:rPr lang="ru-RU" dirty="0"/>
              <a:t>)</a:t>
            </a:r>
            <a:br>
              <a:rPr lang="ru-RU" dirty="0"/>
            </a:br>
            <a:r>
              <a:rPr lang="ru-RU" dirty="0" smtClean="0"/>
              <a:t/>
            </a:r>
            <a:br>
              <a:rPr lang="ru-RU" dirty="0" smtClean="0"/>
            </a:br>
            <a:r>
              <a:rPr lang="ru-RU" dirty="0" smtClean="0"/>
              <a:t>"</a:t>
            </a:r>
            <a:r>
              <a:rPr lang="ru-RU" dirty="0"/>
              <a:t>О Порядке проведения профилактических медицинских осмотров обучающихся в общеобразовательных организациях и профессиональных образовательных организациях, а также образовательных организациях высшего образования в целях раннего выявления незаконного потребления наркотических средств и психотропных веществ"</a:t>
            </a:r>
            <a:br>
              <a:rPr lang="ru-RU" dirty="0"/>
            </a:br>
            <a:endParaRPr lang="ru-RU" dirty="0"/>
          </a:p>
        </p:txBody>
      </p:sp>
    </p:spTree>
    <p:extLst>
      <p:ext uri="{BB962C8B-B14F-4D97-AF65-F5344CB8AC3E}">
        <p14:creationId xmlns:p14="http://schemas.microsoft.com/office/powerpoint/2010/main" val="35944445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58296" y="1221596"/>
            <a:ext cx="9419304" cy="3693319"/>
          </a:xfrm>
          <a:prstGeom prst="rect">
            <a:avLst/>
          </a:prstGeom>
        </p:spPr>
        <p:txBody>
          <a:bodyPr wrap="square">
            <a:spAutoFit/>
          </a:bodyPr>
          <a:lstStyle/>
          <a:p>
            <a:pPr indent="342900" algn="just"/>
            <a:r>
              <a:rPr lang="ru-RU" dirty="0">
                <a:latin typeface="Times New Roman" panose="02020603050405020304" pitchFamily="18" charset="0"/>
              </a:rPr>
              <a:t>6. Органы исполнительной власти субъектов Российской Федерации </a:t>
            </a:r>
            <a:r>
              <a:rPr lang="ru-RU" dirty="0">
                <a:solidFill>
                  <a:srgbClr val="FF0000"/>
                </a:solidFill>
                <a:latin typeface="Times New Roman" panose="02020603050405020304" pitchFamily="18" charset="0"/>
              </a:rPr>
              <a:t>в сфере охраны здоровья</a:t>
            </a:r>
            <a:r>
              <a:rPr lang="ru-RU" dirty="0">
                <a:latin typeface="Times New Roman" panose="02020603050405020304" pitchFamily="18" charset="0"/>
              </a:rPr>
              <a:t> на основании итогового акта результатов социально-психологического тестирования, полученного из органов исполнительной власти субъектов Российской Федерации в сфере образования, </a:t>
            </a:r>
            <a:r>
              <a:rPr lang="ru-RU" dirty="0">
                <a:solidFill>
                  <a:srgbClr val="FF0000"/>
                </a:solidFill>
                <a:latin typeface="Times New Roman" panose="02020603050405020304" pitchFamily="18" charset="0"/>
              </a:rPr>
              <a:t>составляют список образовательных организаций субъектов Российской Федерации, участвующих в проведении профилактических медицинских осмотров обучающихся, </a:t>
            </a:r>
            <a:r>
              <a:rPr lang="ru-RU" dirty="0">
                <a:latin typeface="Times New Roman" panose="02020603050405020304" pitchFamily="18" charset="0"/>
              </a:rPr>
              <a:t>с учетом распределения образовательных организаций, исходя из численности обучающихся, имеющих риск потребления наркотических средств и психотропных веществ.</a:t>
            </a:r>
            <a:endParaRPr lang="ru-RU" sz="1400" dirty="0">
              <a:latin typeface="Verdana" panose="020B0604030504040204" pitchFamily="34" charset="0"/>
            </a:endParaRPr>
          </a:p>
          <a:p>
            <a:pPr indent="342900" algn="just"/>
            <a:endParaRPr lang="ru-RU" dirty="0" smtClean="0">
              <a:latin typeface="Times New Roman" panose="02020603050405020304" pitchFamily="18" charset="0"/>
            </a:endParaRPr>
          </a:p>
          <a:p>
            <a:pPr indent="342900" algn="just"/>
            <a:r>
              <a:rPr lang="ru-RU" dirty="0" smtClean="0">
                <a:latin typeface="Times New Roman" panose="02020603050405020304" pitchFamily="18" charset="0"/>
              </a:rPr>
              <a:t>7</a:t>
            </a:r>
            <a:r>
              <a:rPr lang="ru-RU" dirty="0">
                <a:latin typeface="Times New Roman" panose="02020603050405020304" pitchFamily="18" charset="0"/>
              </a:rPr>
              <a:t>. Список образовательных организаций, участвующих в проведении профилактических медицинских осмотров, </a:t>
            </a:r>
            <a:r>
              <a:rPr lang="ru-RU" dirty="0">
                <a:solidFill>
                  <a:srgbClr val="FF0000"/>
                </a:solidFill>
                <a:latin typeface="Times New Roman" panose="02020603050405020304" pitchFamily="18" charset="0"/>
              </a:rPr>
              <a:t>не позднее чем за 1 месяц </a:t>
            </a:r>
            <a:r>
              <a:rPr lang="ru-RU" dirty="0">
                <a:latin typeface="Times New Roman" panose="02020603050405020304" pitchFamily="18" charset="0"/>
              </a:rPr>
              <a:t>до начала календарного года направляется органом исполнительной власти субъекта Российской Федерации в сфере охраны здоровья в орган исполнительной власти субъектов Российской Федерации в сфере образования.</a:t>
            </a:r>
            <a:endParaRPr lang="ru-RU" sz="1400" b="0" dirty="0">
              <a:effectLst/>
              <a:latin typeface="Verdana" panose="020B0604030504040204" pitchFamily="34" charset="0"/>
            </a:endParaRPr>
          </a:p>
        </p:txBody>
      </p:sp>
    </p:spTree>
    <p:extLst>
      <p:ext uri="{BB962C8B-B14F-4D97-AF65-F5344CB8AC3E}">
        <p14:creationId xmlns:p14="http://schemas.microsoft.com/office/powerpoint/2010/main" val="37443440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074606" y="681165"/>
            <a:ext cx="7924799" cy="5262979"/>
          </a:xfrm>
          <a:prstGeom prst="rect">
            <a:avLst/>
          </a:prstGeom>
        </p:spPr>
        <p:txBody>
          <a:bodyPr wrap="square">
            <a:spAutoFit/>
          </a:bodyPr>
          <a:lstStyle/>
          <a:p>
            <a:r>
              <a:rPr lang="ru-RU" sz="2800" dirty="0"/>
              <a:t>2. Профилактические медицинские осмотры проводятся в рамках программы государственных гарантий оказания гражданам бесплатной медицинской помощи и территориальных программ государственных гарантий оказания гражданам бесплатной медицинской помощи.</a:t>
            </a:r>
          </a:p>
          <a:p>
            <a:r>
              <a:rPr lang="ru-RU" sz="2800" dirty="0"/>
              <a:t>3. Профилактические медицинские осмотры проводятся в отношении обучающихся, достигших возраста </a:t>
            </a:r>
            <a:r>
              <a:rPr lang="ru-RU" sz="2800" dirty="0">
                <a:solidFill>
                  <a:srgbClr val="FF0000"/>
                </a:solidFill>
              </a:rPr>
              <a:t>тринадцати лет</a:t>
            </a:r>
            <a:r>
              <a:rPr lang="ru-RU" sz="2800" dirty="0"/>
              <a:t>.</a:t>
            </a:r>
          </a:p>
        </p:txBody>
      </p:sp>
    </p:spTree>
    <p:extLst>
      <p:ext uri="{BB962C8B-B14F-4D97-AF65-F5344CB8AC3E}">
        <p14:creationId xmlns:p14="http://schemas.microsoft.com/office/powerpoint/2010/main" val="19020927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63096" y="884757"/>
            <a:ext cx="7413523" cy="5078313"/>
          </a:xfrm>
          <a:prstGeom prst="rect">
            <a:avLst/>
          </a:prstGeom>
        </p:spPr>
        <p:txBody>
          <a:bodyPr wrap="square">
            <a:spAutoFit/>
          </a:bodyPr>
          <a:lstStyle/>
          <a:p>
            <a:r>
              <a:rPr lang="ru-RU" dirty="0"/>
              <a:t>4. Профилактические медицинские осмотры проводятся </a:t>
            </a:r>
            <a:r>
              <a:rPr lang="ru-RU" dirty="0">
                <a:solidFill>
                  <a:srgbClr val="FF0000"/>
                </a:solidFill>
              </a:rPr>
              <a:t>при наличии информированного добровольного согласия в письменной форме обучающегося</a:t>
            </a:r>
            <a:r>
              <a:rPr lang="ru-RU" dirty="0"/>
              <a:t>, достигшего возраста </a:t>
            </a:r>
            <a:r>
              <a:rPr lang="ru-RU" dirty="0">
                <a:solidFill>
                  <a:srgbClr val="FF0000"/>
                </a:solidFill>
              </a:rPr>
              <a:t>пятнадцати лет</a:t>
            </a:r>
            <a:r>
              <a:rPr lang="ru-RU" dirty="0"/>
              <a:t>, либо информированного добровольного согласия в письменной форме одного из родителей или иного законного представителя обучающегося, </a:t>
            </a:r>
            <a:r>
              <a:rPr lang="ru-RU" dirty="0">
                <a:solidFill>
                  <a:srgbClr val="FF0000"/>
                </a:solidFill>
              </a:rPr>
              <a:t>не достигшего возраста пятнадцати лет, </a:t>
            </a:r>
            <a:r>
              <a:rPr lang="ru-RU" dirty="0"/>
              <a:t>данного с соблюдением требований, установленных статьей 20 Федерального закона от 21 ноября 2011 г. N 323-ФЗ "Об основах охраны здоровья граждан в Российской Федерации" </a:t>
            </a:r>
            <a:endParaRPr lang="ru-RU" dirty="0" smtClean="0"/>
          </a:p>
          <a:p>
            <a:endParaRPr lang="ru-RU" dirty="0"/>
          </a:p>
          <a:p>
            <a:r>
              <a:rPr lang="ru-RU" dirty="0" smtClean="0"/>
              <a:t>5</a:t>
            </a:r>
            <a:r>
              <a:rPr lang="ru-RU" dirty="0"/>
              <a:t>. Обучающиеся, </a:t>
            </a:r>
            <a:r>
              <a:rPr lang="ru-RU" dirty="0">
                <a:solidFill>
                  <a:srgbClr val="FF0000"/>
                </a:solidFill>
              </a:rPr>
              <a:t>достигшие возраста пятнадцати лет, </a:t>
            </a:r>
            <a:r>
              <a:rPr lang="ru-RU" dirty="0"/>
              <a:t>либо </a:t>
            </a:r>
            <a:r>
              <a:rPr lang="ru-RU" dirty="0">
                <a:solidFill>
                  <a:srgbClr val="FF0000"/>
                </a:solidFill>
              </a:rPr>
              <a:t>один из родителей или иной законный представитель обучающихся, </a:t>
            </a:r>
            <a:r>
              <a:rPr lang="ru-RU" u="sng" dirty="0">
                <a:solidFill>
                  <a:srgbClr val="FF0000"/>
                </a:solidFill>
              </a:rPr>
              <a:t>не достигших возраста пятнадцати лет</a:t>
            </a:r>
            <a:r>
              <a:rPr lang="ru-RU" dirty="0"/>
              <a:t>, </a:t>
            </a:r>
            <a:r>
              <a:rPr lang="ru-RU" dirty="0">
                <a:solidFill>
                  <a:srgbClr val="FF0000"/>
                </a:solidFill>
              </a:rPr>
              <a:t>вправе отказаться от проведения профилактического медицинского осмотра </a:t>
            </a:r>
            <a:r>
              <a:rPr lang="ru-RU" dirty="0"/>
              <a:t>в соответствии со статьей 20 Федерального закона от 21 ноября 2011 г. N 323-ФЗ "Об основах охраны здоровья граждан в Российской Федерации".</a:t>
            </a:r>
          </a:p>
        </p:txBody>
      </p:sp>
    </p:spTree>
    <p:extLst>
      <p:ext uri="{BB962C8B-B14F-4D97-AF65-F5344CB8AC3E}">
        <p14:creationId xmlns:p14="http://schemas.microsoft.com/office/powerpoint/2010/main" val="17783665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460" y="348807"/>
            <a:ext cx="10590211" cy="1280890"/>
          </a:xfrm>
        </p:spPr>
        <p:txBody>
          <a:bodyPr>
            <a:noAutofit/>
          </a:bodyPr>
          <a:lstStyle/>
          <a:p>
            <a:r>
              <a:rPr lang="ru-RU" sz="2400" dirty="0"/>
              <a:t>Федеральный закон от 21.11.2011 N 323-ФЗ</a:t>
            </a:r>
            <a:br>
              <a:rPr lang="ru-RU" sz="2400" dirty="0"/>
            </a:br>
            <a:r>
              <a:rPr lang="ru-RU" sz="2400" dirty="0"/>
              <a:t>(ред. от 31.07.2020)</a:t>
            </a:r>
            <a:br>
              <a:rPr lang="ru-RU" sz="2400" dirty="0"/>
            </a:br>
            <a:r>
              <a:rPr lang="ru-RU" sz="2400" dirty="0"/>
              <a:t>"</a:t>
            </a:r>
            <a:r>
              <a:rPr lang="ru-RU" sz="2400" dirty="0">
                <a:solidFill>
                  <a:srgbClr val="FF0000"/>
                </a:solidFill>
              </a:rPr>
              <a:t>Об основах охраны здоровья граждан в Российской Федерации</a:t>
            </a:r>
            <a:r>
              <a:rPr lang="ru-RU" sz="2400" dirty="0"/>
              <a:t>"</a:t>
            </a:r>
            <a:br>
              <a:rPr lang="ru-RU" sz="2400" dirty="0"/>
            </a:br>
            <a:r>
              <a:rPr lang="ru-RU" sz="2400" dirty="0"/>
              <a:t>(с изм. и доп., вступ. в силу с 01.09.2020)</a:t>
            </a:r>
            <a:br>
              <a:rPr lang="ru-RU" sz="2400" dirty="0"/>
            </a:br>
            <a:endParaRPr lang="ru-RU" sz="2400" dirty="0"/>
          </a:p>
        </p:txBody>
      </p:sp>
      <p:sp>
        <p:nvSpPr>
          <p:cNvPr id="4" name="Прямоугольник 3"/>
          <p:cNvSpPr/>
          <p:nvPr/>
        </p:nvSpPr>
        <p:spPr>
          <a:xfrm>
            <a:off x="1651818" y="2122609"/>
            <a:ext cx="8711381" cy="369332"/>
          </a:xfrm>
          <a:prstGeom prst="rect">
            <a:avLst/>
          </a:prstGeom>
        </p:spPr>
        <p:txBody>
          <a:bodyPr wrap="square">
            <a:spAutoFit/>
          </a:bodyPr>
          <a:lstStyle/>
          <a:p>
            <a:pPr indent="342900" algn="just"/>
            <a:r>
              <a:rPr lang="ru-RU" b="1" dirty="0">
                <a:latin typeface="Arial" panose="020B0604020202020204" pitchFamily="34" charset="0"/>
              </a:rPr>
              <a:t>Статья 54. Права несовершеннолетних в сфере охраны здоровья</a:t>
            </a:r>
            <a:endParaRPr lang="ru-RU" sz="1400" b="0" dirty="0">
              <a:effectLst/>
              <a:latin typeface="Verdana" panose="020B0604030504040204" pitchFamily="34" charset="0"/>
            </a:endParaRPr>
          </a:p>
        </p:txBody>
      </p:sp>
      <p:sp>
        <p:nvSpPr>
          <p:cNvPr id="5" name="Прямоугольник 4"/>
          <p:cNvSpPr/>
          <p:nvPr/>
        </p:nvSpPr>
        <p:spPr>
          <a:xfrm>
            <a:off x="1651818" y="2984853"/>
            <a:ext cx="10166556" cy="2123658"/>
          </a:xfrm>
          <a:prstGeom prst="rect">
            <a:avLst/>
          </a:prstGeom>
        </p:spPr>
        <p:txBody>
          <a:bodyPr wrap="square">
            <a:spAutoFit/>
          </a:bodyPr>
          <a:lstStyle/>
          <a:p>
            <a:pPr indent="342900" algn="just"/>
            <a:r>
              <a:rPr lang="ru-RU" dirty="0">
                <a:latin typeface="Times New Roman" panose="02020603050405020304" pitchFamily="18" charset="0"/>
              </a:rPr>
              <a:t>2. Несовершеннолетние в возрасте старше пятнадцати лет или больные наркоманией несовершеннолетние в возрасте старше шестнадцати лет имеют право на информированное добровольное согласие на медицинское вмешательство или на отказ от него в соответствии с настоящим Федеральным </a:t>
            </a:r>
            <a:r>
              <a:rPr lang="ru-RU" dirty="0">
                <a:solidFill>
                  <a:srgbClr val="000000"/>
                </a:solidFill>
                <a:latin typeface="Times New Roman" panose="02020603050405020304" pitchFamily="18" charset="0"/>
                <a:hlinkClick r:id="rId2"/>
              </a:rPr>
              <a:t>законом</a:t>
            </a:r>
            <a:r>
              <a:rPr lang="ru-RU" dirty="0">
                <a:latin typeface="Times New Roman" panose="02020603050405020304" pitchFamily="18" charset="0"/>
              </a:rPr>
              <a:t>, за исключением случаев оказания им медицинской помощи в соответствии с </a:t>
            </a:r>
            <a:r>
              <a:rPr lang="ru-RU" dirty="0">
                <a:solidFill>
                  <a:srgbClr val="000000"/>
                </a:solidFill>
                <a:latin typeface="Times New Roman" panose="02020603050405020304" pitchFamily="18" charset="0"/>
                <a:hlinkClick r:id="rId3"/>
              </a:rPr>
              <a:t>частями 2</a:t>
            </a:r>
            <a:r>
              <a:rPr lang="ru-RU" dirty="0">
                <a:latin typeface="Times New Roman" panose="02020603050405020304" pitchFamily="18" charset="0"/>
              </a:rPr>
              <a:t> и </a:t>
            </a:r>
            <a:r>
              <a:rPr lang="ru-RU" dirty="0">
                <a:solidFill>
                  <a:srgbClr val="000000"/>
                </a:solidFill>
                <a:latin typeface="Times New Roman" panose="02020603050405020304" pitchFamily="18" charset="0"/>
                <a:hlinkClick r:id="rId4"/>
              </a:rPr>
              <a:t>9 статьи 20</a:t>
            </a:r>
            <a:r>
              <a:rPr lang="ru-RU" dirty="0">
                <a:latin typeface="Times New Roman" panose="02020603050405020304" pitchFamily="18" charset="0"/>
              </a:rPr>
              <a:t> настоящего Федерального закона</a:t>
            </a:r>
            <a:r>
              <a:rPr lang="ru-RU" dirty="0" smtClean="0">
                <a:latin typeface="Times New Roman" panose="02020603050405020304" pitchFamily="18" charset="0"/>
              </a:rPr>
              <a:t>.</a:t>
            </a:r>
          </a:p>
          <a:p>
            <a:r>
              <a:rPr lang="ru-RU" sz="1400" dirty="0"/>
              <a:t> </a:t>
            </a:r>
          </a:p>
          <a:p>
            <a:endParaRPr lang="ru-RU" sz="1400" dirty="0"/>
          </a:p>
          <a:p>
            <a:pPr indent="342900" algn="just"/>
            <a:endParaRPr lang="ru-RU" sz="1400" b="0" dirty="0">
              <a:effectLst/>
              <a:latin typeface="Verdana" panose="020B0604030504040204" pitchFamily="34" charset="0"/>
            </a:endParaRPr>
          </a:p>
        </p:txBody>
      </p:sp>
    </p:spTree>
    <p:extLst>
      <p:ext uri="{BB962C8B-B14F-4D97-AF65-F5344CB8AC3E}">
        <p14:creationId xmlns:p14="http://schemas.microsoft.com/office/powerpoint/2010/main" val="1771321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66684" y="3621858"/>
            <a:ext cx="10068232" cy="1754326"/>
          </a:xfrm>
          <a:prstGeom prst="rect">
            <a:avLst/>
          </a:prstGeom>
        </p:spPr>
        <p:txBody>
          <a:bodyPr wrap="square">
            <a:spAutoFit/>
          </a:bodyPr>
          <a:lstStyle/>
          <a:p>
            <a:pPr indent="342900" algn="just"/>
            <a:r>
              <a:rPr lang="ru-RU" dirty="0"/>
              <a:t>12) </a:t>
            </a:r>
            <a:r>
              <a:rPr lang="ru-RU" dirty="0">
                <a:solidFill>
                  <a:srgbClr val="FF0000"/>
                </a:solidFill>
              </a:rPr>
              <a:t>устройства для потребления </a:t>
            </a:r>
            <a:r>
              <a:rPr lang="ru-RU" dirty="0" err="1">
                <a:solidFill>
                  <a:srgbClr val="FF0000"/>
                </a:solidFill>
              </a:rPr>
              <a:t>никотинсодержащей</a:t>
            </a:r>
            <a:r>
              <a:rPr lang="ru-RU" dirty="0">
                <a:solidFill>
                  <a:srgbClr val="FF0000"/>
                </a:solidFill>
              </a:rPr>
              <a:t> продукции </a:t>
            </a:r>
            <a:r>
              <a:rPr lang="ru-RU" dirty="0"/>
              <a:t>- электронные или иные приборы, которые используются для получения </a:t>
            </a:r>
            <a:r>
              <a:rPr lang="ru-RU" dirty="0" err="1"/>
              <a:t>никотинсодержащего</a:t>
            </a:r>
            <a:r>
              <a:rPr lang="ru-RU" dirty="0"/>
              <a:t> аэрозоля, пара, вдыхаемых потребителем, в том числе электронные системы доставки никотина и устройства для нагревания табака (за исключением медицинских изделий и лекарственных средств, зарегистрированных в соответствии с законодательством Российской Федерации).</a:t>
            </a:r>
          </a:p>
        </p:txBody>
      </p:sp>
      <p:sp>
        <p:nvSpPr>
          <p:cNvPr id="5" name="Прямоугольник 4"/>
          <p:cNvSpPr/>
          <p:nvPr/>
        </p:nvSpPr>
        <p:spPr>
          <a:xfrm>
            <a:off x="1420761" y="2421529"/>
            <a:ext cx="9960077" cy="1200329"/>
          </a:xfrm>
          <a:prstGeom prst="rect">
            <a:avLst/>
          </a:prstGeom>
        </p:spPr>
        <p:txBody>
          <a:bodyPr wrap="square">
            <a:spAutoFit/>
          </a:bodyPr>
          <a:lstStyle/>
          <a:p>
            <a:r>
              <a:rPr lang="ru-RU" dirty="0" smtClean="0"/>
              <a:t>      9</a:t>
            </a:r>
            <a:r>
              <a:rPr lang="ru-RU" dirty="0"/>
              <a:t>) </a:t>
            </a:r>
            <a:r>
              <a:rPr lang="ru-RU" dirty="0">
                <a:solidFill>
                  <a:srgbClr val="FF0000"/>
                </a:solidFill>
              </a:rPr>
              <a:t>потребление </a:t>
            </a:r>
            <a:r>
              <a:rPr lang="ru-RU" dirty="0" err="1">
                <a:solidFill>
                  <a:srgbClr val="FF0000"/>
                </a:solidFill>
              </a:rPr>
              <a:t>никотинсодержащей</a:t>
            </a:r>
            <a:r>
              <a:rPr lang="ru-RU" dirty="0">
                <a:solidFill>
                  <a:srgbClr val="FF0000"/>
                </a:solidFill>
              </a:rPr>
              <a:t> продукции </a:t>
            </a:r>
            <a:r>
              <a:rPr lang="ru-RU" dirty="0"/>
              <a:t>- сосание, жевание, нюханье </a:t>
            </a:r>
            <a:r>
              <a:rPr lang="ru-RU" dirty="0" err="1"/>
              <a:t>никотинсодержащих</a:t>
            </a:r>
            <a:r>
              <a:rPr lang="ru-RU" dirty="0"/>
              <a:t> изделий либо вдыхание </a:t>
            </a:r>
            <a:r>
              <a:rPr lang="ru-RU" dirty="0" err="1"/>
              <a:t>никотинсодержащего</a:t>
            </a:r>
            <a:r>
              <a:rPr lang="ru-RU" dirty="0"/>
              <a:t> аэрозоля, пара, получаемых путем их нагревания при помощи устройств для потребления </a:t>
            </a:r>
            <a:r>
              <a:rPr lang="ru-RU" dirty="0" err="1"/>
              <a:t>никотинсодержащей</a:t>
            </a:r>
            <a:r>
              <a:rPr lang="ru-RU" dirty="0"/>
              <a:t> продукции.</a:t>
            </a:r>
          </a:p>
        </p:txBody>
      </p:sp>
      <p:sp>
        <p:nvSpPr>
          <p:cNvPr id="6" name="Заголовок 5"/>
          <p:cNvSpPr>
            <a:spLocks noGrp="1"/>
          </p:cNvSpPr>
          <p:nvPr>
            <p:ph type="title"/>
          </p:nvPr>
        </p:nvSpPr>
        <p:spPr>
          <a:xfrm>
            <a:off x="1420761" y="540475"/>
            <a:ext cx="8911687" cy="1280890"/>
          </a:xfrm>
        </p:spPr>
        <p:txBody>
          <a:bodyPr>
            <a:noAutofit/>
          </a:bodyPr>
          <a:lstStyle/>
          <a:p>
            <a:r>
              <a:rPr lang="ru-RU" sz="2000" b="1" dirty="0"/>
              <a:t>Федеральный закон от 31 июля 2020 г. №303-ФЗ "О внесении изменений в отдельные законодательные акты Российской Федерации по вопросу охраны здоровья граждан </a:t>
            </a:r>
            <a:r>
              <a:rPr lang="ru-RU" sz="2000" b="1" dirty="0">
                <a:solidFill>
                  <a:srgbClr val="FF0000"/>
                </a:solidFill>
              </a:rPr>
              <a:t>от последствий потребления </a:t>
            </a:r>
            <a:r>
              <a:rPr lang="ru-RU" sz="2000" b="1" dirty="0" err="1">
                <a:solidFill>
                  <a:srgbClr val="FF0000"/>
                </a:solidFill>
              </a:rPr>
              <a:t>никотинсодержащей</a:t>
            </a:r>
            <a:r>
              <a:rPr lang="ru-RU" sz="2000" b="1" dirty="0">
                <a:solidFill>
                  <a:srgbClr val="FF0000"/>
                </a:solidFill>
              </a:rPr>
              <a:t> продукции</a:t>
            </a:r>
            <a:r>
              <a:rPr lang="ru-RU" sz="2000" b="1" dirty="0"/>
              <a:t>"</a:t>
            </a:r>
            <a:br>
              <a:rPr lang="ru-RU" sz="2000" b="1" dirty="0"/>
            </a:br>
            <a:endParaRPr lang="ru-RU" sz="2000" dirty="0"/>
          </a:p>
        </p:txBody>
      </p:sp>
    </p:spTree>
    <p:extLst>
      <p:ext uri="{BB962C8B-B14F-4D97-AF65-F5344CB8AC3E}">
        <p14:creationId xmlns:p14="http://schemas.microsoft.com/office/powerpoint/2010/main" val="10491251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00981" y="500955"/>
            <a:ext cx="10491019" cy="5693866"/>
          </a:xfrm>
          <a:prstGeom prst="rect">
            <a:avLst/>
          </a:prstGeom>
        </p:spPr>
        <p:txBody>
          <a:bodyPr wrap="square">
            <a:spAutoFit/>
          </a:bodyPr>
          <a:lstStyle/>
          <a:p>
            <a:r>
              <a:rPr lang="ru-RU" sz="1400" b="1" dirty="0"/>
              <a:t>Статья 20. Информированное добровольное согласие на медицинское вмешательство и на отказ от медицинского вмешательства</a:t>
            </a:r>
          </a:p>
          <a:p>
            <a:endParaRPr lang="ru-RU" sz="1400" dirty="0" smtClean="0"/>
          </a:p>
          <a:p>
            <a:r>
              <a:rPr lang="ru-RU" sz="1400" dirty="0">
                <a:solidFill>
                  <a:srgbClr val="FF0000"/>
                </a:solidFill>
              </a:rPr>
              <a:t>2. </a:t>
            </a:r>
            <a:r>
              <a:rPr lang="ru-RU" sz="1400" dirty="0"/>
              <a:t>Информированное добровольное согласие на медицинское вмешательство </a:t>
            </a:r>
            <a:r>
              <a:rPr lang="ru-RU" sz="1400" dirty="0">
                <a:solidFill>
                  <a:srgbClr val="FF0000"/>
                </a:solidFill>
              </a:rPr>
              <a:t>дает один из родителей </a:t>
            </a:r>
            <a:r>
              <a:rPr lang="ru-RU" sz="1400" dirty="0"/>
              <a:t>или иной </a:t>
            </a:r>
            <a:r>
              <a:rPr lang="ru-RU" sz="1400" dirty="0">
                <a:hlinkClick r:id="rId2"/>
              </a:rPr>
              <a:t>законный представитель</a:t>
            </a:r>
            <a:r>
              <a:rPr lang="ru-RU" sz="1400" dirty="0"/>
              <a:t> в отношении:</a:t>
            </a:r>
          </a:p>
          <a:p>
            <a:endParaRPr lang="ru-RU" sz="1400" dirty="0"/>
          </a:p>
          <a:p>
            <a:r>
              <a:rPr lang="ru-RU" sz="1400" dirty="0"/>
              <a:t>1) лица, не достигшего возраста, установленного </a:t>
            </a:r>
            <a:r>
              <a:rPr lang="ru-RU" sz="1400" dirty="0">
                <a:hlinkClick r:id="rId3"/>
              </a:rPr>
              <a:t>частью 5 статьи 47</a:t>
            </a:r>
            <a:r>
              <a:rPr lang="ru-RU" sz="1400" dirty="0"/>
              <a:t> и </a:t>
            </a:r>
            <a:r>
              <a:rPr lang="ru-RU" sz="1400" dirty="0">
                <a:hlinkClick r:id="rId4"/>
              </a:rPr>
              <a:t>частью 2 статьи 54</a:t>
            </a:r>
            <a:r>
              <a:rPr lang="ru-RU" sz="1400" dirty="0"/>
              <a:t> настоящего Федерального закона, или лица, признанного в установленном законом порядке недееспособным, если такое лицо по своему состоянию не способно дать согласие на медицинское вмешательство;</a:t>
            </a:r>
          </a:p>
          <a:p>
            <a:r>
              <a:rPr lang="ru-RU" sz="1400" dirty="0"/>
              <a:t>2) несовершеннолетнего </a:t>
            </a:r>
            <a:r>
              <a:rPr lang="ru-RU" sz="1400" dirty="0">
                <a:solidFill>
                  <a:srgbClr val="FF0000"/>
                </a:solidFill>
              </a:rPr>
              <a:t>больного наркоманией </a:t>
            </a:r>
            <a:r>
              <a:rPr lang="ru-RU" sz="1400" dirty="0"/>
              <a:t>при оказании ему наркологической помощи </a:t>
            </a:r>
            <a:r>
              <a:rPr lang="ru-RU" sz="1400" dirty="0">
                <a:solidFill>
                  <a:srgbClr val="FF0000"/>
                </a:solidFill>
              </a:rPr>
              <a:t>или при медицинском освидетельствовании несовершеннолетнего в целях установления состояния наркотического либо иного токсического опьянения </a:t>
            </a:r>
            <a:r>
              <a:rPr lang="ru-RU" sz="1400" dirty="0"/>
              <a:t>(за исключением установленных </a:t>
            </a:r>
            <a:r>
              <a:rPr lang="ru-RU" sz="1400" dirty="0">
                <a:hlinkClick r:id="rId5"/>
              </a:rPr>
              <a:t>законодательством</a:t>
            </a:r>
            <a:r>
              <a:rPr lang="ru-RU" sz="1400" dirty="0"/>
              <a:t> Российской Федерации случаев приобретения несовершеннолетними полной дееспособности до достижения ими восемнадцатилетнего возраста</a:t>
            </a:r>
            <a:r>
              <a:rPr lang="ru-RU" sz="1400" dirty="0" smtClean="0"/>
              <a:t>).</a:t>
            </a:r>
          </a:p>
          <a:p>
            <a:endParaRPr lang="ru-RU" sz="1400" dirty="0"/>
          </a:p>
          <a:p>
            <a:r>
              <a:rPr lang="ru-RU" sz="1400" dirty="0" smtClean="0"/>
              <a:t>9</a:t>
            </a:r>
            <a:r>
              <a:rPr lang="ru-RU" sz="1400" dirty="0"/>
              <a:t>. Медицинское вмешательство без согласия гражданина, одного из родителей или иного законного представителя допускается:</a:t>
            </a:r>
          </a:p>
          <a:p>
            <a:r>
              <a:rPr lang="ru-RU" sz="1400" dirty="0"/>
              <a:t>1) если медицинское вмешательство необходимо по экстренным показаниям для устранения угрозы жизни человека и если его состояние не позволяет выразить свою волю или отсутствуют законные представители (в отношении лиц, указанных в </a:t>
            </a:r>
            <a:r>
              <a:rPr lang="ru-RU" sz="1400" dirty="0">
                <a:hlinkClick r:id="rId6"/>
              </a:rPr>
              <a:t>части 2</a:t>
            </a:r>
            <a:r>
              <a:rPr lang="ru-RU" sz="1400" dirty="0"/>
              <a:t> настоящей статьи);</a:t>
            </a:r>
          </a:p>
          <a:p>
            <a:r>
              <a:rPr lang="ru-RU" sz="1400" dirty="0"/>
              <a:t>2) в отношении лиц, страдающих </a:t>
            </a:r>
            <a:r>
              <a:rPr lang="ru-RU" sz="1400" dirty="0">
                <a:hlinkClick r:id="rId7"/>
              </a:rPr>
              <a:t>заболеваниями</a:t>
            </a:r>
            <a:r>
              <a:rPr lang="ru-RU" sz="1400" dirty="0"/>
              <a:t>, представляющими опасность для окружающих;</a:t>
            </a:r>
          </a:p>
          <a:p>
            <a:r>
              <a:rPr lang="ru-RU" sz="1400" dirty="0"/>
              <a:t>3) в отношении лиц, страдающих тяжелыми психическими расстройствами;</a:t>
            </a:r>
          </a:p>
          <a:p>
            <a:r>
              <a:rPr lang="ru-RU" sz="1400" dirty="0"/>
              <a:t>4) в отношении лиц, совершивших общественно опасные деяния (преступления);</a:t>
            </a:r>
          </a:p>
          <a:p>
            <a:r>
              <a:rPr lang="ru-RU" sz="1400" dirty="0"/>
              <a:t>5) при проведении судебно-медицинской экспертизы и (или) судебно-психиатрической экспертизы;</a:t>
            </a:r>
          </a:p>
          <a:p>
            <a:r>
              <a:rPr lang="ru-RU" sz="1400" dirty="0"/>
              <a:t>6) при оказании паллиативной медицинской помощи, если состояние гражданина не позволяет выразить ему свою волю и отсутствует законный представитель.</a:t>
            </a:r>
          </a:p>
        </p:txBody>
      </p:sp>
    </p:spTree>
    <p:extLst>
      <p:ext uri="{BB962C8B-B14F-4D97-AF65-F5344CB8AC3E}">
        <p14:creationId xmlns:p14="http://schemas.microsoft.com/office/powerpoint/2010/main" val="20993806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438399" y="1327356"/>
            <a:ext cx="8278762" cy="2246769"/>
          </a:xfrm>
          <a:prstGeom prst="rect">
            <a:avLst/>
          </a:prstGeom>
        </p:spPr>
        <p:txBody>
          <a:bodyPr wrap="square">
            <a:spAutoFit/>
          </a:bodyPr>
          <a:lstStyle/>
          <a:p>
            <a:pPr indent="342900" algn="just"/>
            <a:r>
              <a:rPr lang="ru-RU" sz="2800" dirty="0">
                <a:latin typeface="Times New Roman" panose="02020603050405020304" pitchFamily="18" charset="0"/>
              </a:rPr>
              <a:t>21. При получении отрицательных результатов предварительных ХТИ профилактический медицинский осмотр считается </a:t>
            </a:r>
            <a:r>
              <a:rPr lang="ru-RU" sz="2800" dirty="0">
                <a:solidFill>
                  <a:srgbClr val="FF0000"/>
                </a:solidFill>
                <a:latin typeface="Times New Roman" panose="02020603050405020304" pitchFamily="18" charset="0"/>
              </a:rPr>
              <a:t>завершенным</a:t>
            </a:r>
            <a:r>
              <a:rPr lang="ru-RU" sz="2800" dirty="0">
                <a:latin typeface="Times New Roman" panose="02020603050405020304" pitchFamily="18" charset="0"/>
              </a:rPr>
              <a:t>, за исключением случая, указанного в </a:t>
            </a:r>
            <a:r>
              <a:rPr lang="ru-RU" sz="2800" dirty="0">
                <a:solidFill>
                  <a:srgbClr val="000000"/>
                </a:solidFill>
                <a:latin typeface="Times New Roman" panose="02020603050405020304" pitchFamily="18" charset="0"/>
                <a:hlinkClick r:id="rId2"/>
              </a:rPr>
              <a:t>пункте 22.1</a:t>
            </a:r>
            <a:r>
              <a:rPr lang="ru-RU" sz="2800" dirty="0">
                <a:latin typeface="Times New Roman" panose="02020603050405020304" pitchFamily="18" charset="0"/>
              </a:rPr>
              <a:t> настоящего Порядка.</a:t>
            </a:r>
            <a:endParaRPr lang="ru-RU" sz="2000" b="0" dirty="0">
              <a:effectLst/>
              <a:latin typeface="Verdana" panose="020B0604030504040204" pitchFamily="34" charset="0"/>
            </a:endParaRPr>
          </a:p>
        </p:txBody>
      </p:sp>
    </p:spTree>
    <p:extLst>
      <p:ext uri="{BB962C8B-B14F-4D97-AF65-F5344CB8AC3E}">
        <p14:creationId xmlns:p14="http://schemas.microsoft.com/office/powerpoint/2010/main" val="38247820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53496" y="235486"/>
            <a:ext cx="10471355" cy="6709529"/>
          </a:xfrm>
          <a:prstGeom prst="rect">
            <a:avLst/>
          </a:prstGeom>
        </p:spPr>
        <p:txBody>
          <a:bodyPr wrap="square">
            <a:spAutoFit/>
          </a:bodyPr>
          <a:lstStyle/>
          <a:p>
            <a:pPr indent="342900" algn="just"/>
            <a:r>
              <a:rPr lang="ru-RU" sz="1600" dirty="0">
                <a:latin typeface="Times New Roman" panose="02020603050405020304" pitchFamily="18" charset="0"/>
              </a:rPr>
              <a:t>22. </a:t>
            </a:r>
            <a:r>
              <a:rPr lang="ru-RU" sz="1600" dirty="0">
                <a:solidFill>
                  <a:srgbClr val="FF0000"/>
                </a:solidFill>
                <a:latin typeface="Times New Roman" panose="02020603050405020304" pitchFamily="18" charset="0"/>
              </a:rPr>
              <a:t>В случае выявления </a:t>
            </a:r>
            <a:r>
              <a:rPr lang="ru-RU" sz="1600" dirty="0">
                <a:latin typeface="Times New Roman" panose="02020603050405020304" pitchFamily="18" charset="0"/>
              </a:rPr>
              <a:t>в организме обучающегося в ходе предварительных ХТИ наркотических средств и/или психотропных веществ, исследованный при предварительных ХТИ </a:t>
            </a:r>
            <a:r>
              <a:rPr lang="ru-RU" sz="1600" dirty="0">
                <a:solidFill>
                  <a:srgbClr val="FF0000"/>
                </a:solidFill>
                <a:latin typeface="Times New Roman" panose="02020603050405020304" pitchFamily="18" charset="0"/>
              </a:rPr>
              <a:t>биологический объект (моча) направляется в химико-токсикологическую лабораторию для проведения подтверждающего ХТИ</a:t>
            </a:r>
            <a:r>
              <a:rPr lang="ru-RU" sz="1600" dirty="0">
                <a:latin typeface="Times New Roman" panose="02020603050405020304" pitchFamily="18" charset="0"/>
              </a:rPr>
              <a:t>.</a:t>
            </a:r>
            <a:endParaRPr lang="ru-RU" sz="1200" dirty="0">
              <a:latin typeface="Verdana" panose="020B0604030504040204" pitchFamily="34" charset="0"/>
            </a:endParaRPr>
          </a:p>
          <a:p>
            <a:pPr indent="342900" algn="just"/>
            <a:r>
              <a:rPr lang="ru-RU" sz="1600" dirty="0">
                <a:solidFill>
                  <a:srgbClr val="FF0000"/>
                </a:solidFill>
                <a:latin typeface="Times New Roman" panose="02020603050405020304" pitchFamily="18" charset="0"/>
              </a:rPr>
              <a:t>22.1. Биологический объект (моча) направляется в химико-токсикологическую лабораторию для проведения подтверждающего ХТИ </a:t>
            </a:r>
            <a:r>
              <a:rPr lang="ru-RU" sz="2000" b="1" u="sng" dirty="0">
                <a:solidFill>
                  <a:srgbClr val="FF0000"/>
                </a:solidFill>
                <a:latin typeface="Times New Roman" panose="02020603050405020304" pitchFamily="18" charset="0"/>
              </a:rPr>
              <a:t>вне зависимости от результатов предварительных ХТИ </a:t>
            </a:r>
            <a:r>
              <a:rPr lang="ru-RU" sz="1600" b="1" u="sng" dirty="0">
                <a:solidFill>
                  <a:srgbClr val="FF0000"/>
                </a:solidFill>
                <a:latin typeface="Times New Roman" panose="02020603050405020304" pitchFamily="18" charset="0"/>
              </a:rPr>
              <a:t>в случае выявления врачом - психиатром-наркологом, осуществляющим профилактический медицинский осмотр</a:t>
            </a:r>
            <a:r>
              <a:rPr lang="ru-RU" sz="1600" dirty="0">
                <a:solidFill>
                  <a:srgbClr val="FF0000"/>
                </a:solidFill>
                <a:latin typeface="Times New Roman" panose="02020603050405020304" pitchFamily="18" charset="0"/>
              </a:rPr>
              <a:t>, </a:t>
            </a:r>
            <a:r>
              <a:rPr lang="ru-RU" sz="1600" b="1" u="sng" dirty="0">
                <a:solidFill>
                  <a:srgbClr val="FF0000"/>
                </a:solidFill>
                <a:latin typeface="Times New Roman" panose="02020603050405020304" pitchFamily="18" charset="0"/>
              </a:rPr>
              <a:t>не менее трех </a:t>
            </a:r>
            <a:r>
              <a:rPr lang="ru-RU" sz="1600" dirty="0">
                <a:solidFill>
                  <a:srgbClr val="FF0000"/>
                </a:solidFill>
                <a:latin typeface="Times New Roman" panose="02020603050405020304" pitchFamily="18" charset="0"/>
              </a:rPr>
              <a:t>из следующих клинических признаков:</a:t>
            </a:r>
            <a:endParaRPr lang="ru-RU" sz="1200" dirty="0">
              <a:solidFill>
                <a:srgbClr val="FF0000"/>
              </a:solidFill>
              <a:latin typeface="Verdana" panose="020B0604030504040204" pitchFamily="34" charset="0"/>
            </a:endParaRPr>
          </a:p>
          <a:p>
            <a:pPr indent="342900" algn="just"/>
            <a:r>
              <a:rPr lang="ru-RU" sz="1600" dirty="0">
                <a:latin typeface="Times New Roman" panose="02020603050405020304" pitchFamily="18" charset="0"/>
              </a:rPr>
              <a:t>неадекватность поведения, в том числе сопровождающаяся нарушением общественных норм, демонстративными реакциями, попытками диссимуляции;</a:t>
            </a:r>
            <a:endParaRPr lang="ru-RU" sz="1200" dirty="0">
              <a:latin typeface="Verdana" panose="020B0604030504040204" pitchFamily="34" charset="0"/>
            </a:endParaRPr>
          </a:p>
          <a:p>
            <a:pPr indent="342900" algn="just"/>
            <a:r>
              <a:rPr lang="ru-RU" sz="1600" dirty="0">
                <a:latin typeface="Times New Roman" panose="02020603050405020304" pitchFamily="18" charset="0"/>
              </a:rPr>
              <a:t>заторможенность, сонливость или возбуждение;</a:t>
            </a:r>
            <a:endParaRPr lang="ru-RU" sz="1200" dirty="0">
              <a:latin typeface="Verdana" panose="020B0604030504040204" pitchFamily="34" charset="0"/>
            </a:endParaRPr>
          </a:p>
          <a:p>
            <a:pPr indent="342900" algn="just"/>
            <a:r>
              <a:rPr lang="ru-RU" sz="1600" dirty="0">
                <a:latin typeface="Times New Roman" panose="02020603050405020304" pitchFamily="18" charset="0"/>
              </a:rPr>
              <a:t>эмоциональная неустойчивость;</a:t>
            </a:r>
            <a:endParaRPr lang="ru-RU" sz="1200" dirty="0">
              <a:latin typeface="Verdana" panose="020B0604030504040204" pitchFamily="34" charset="0"/>
            </a:endParaRPr>
          </a:p>
          <a:p>
            <a:pPr indent="342900" algn="just"/>
            <a:r>
              <a:rPr lang="ru-RU" sz="1600" dirty="0">
                <a:latin typeface="Times New Roman" panose="02020603050405020304" pitchFamily="18" charset="0"/>
              </a:rPr>
              <a:t>ускорение или замедление темпа мышления;</a:t>
            </a:r>
            <a:endParaRPr lang="ru-RU" sz="1200" dirty="0">
              <a:latin typeface="Verdana" panose="020B0604030504040204" pitchFamily="34" charset="0"/>
            </a:endParaRPr>
          </a:p>
          <a:p>
            <a:pPr indent="342900" algn="just"/>
            <a:r>
              <a:rPr lang="ru-RU" sz="1600" dirty="0">
                <a:latin typeface="Times New Roman" panose="02020603050405020304" pitchFamily="18" charset="0"/>
              </a:rPr>
              <a:t>гиперемия или бледность, мраморность кожных покровов, </a:t>
            </a:r>
            <a:r>
              <a:rPr lang="ru-RU" sz="1600" dirty="0" err="1">
                <a:latin typeface="Times New Roman" panose="02020603050405020304" pitchFamily="18" charset="0"/>
              </a:rPr>
              <a:t>акроцианоз</a:t>
            </a:r>
            <a:r>
              <a:rPr lang="ru-RU" sz="1600" dirty="0">
                <a:latin typeface="Times New Roman" panose="02020603050405020304" pitchFamily="18" charset="0"/>
              </a:rPr>
              <a:t>;</a:t>
            </a:r>
            <a:endParaRPr lang="ru-RU" sz="1200" dirty="0">
              <a:latin typeface="Verdana" panose="020B0604030504040204" pitchFamily="34" charset="0"/>
            </a:endParaRPr>
          </a:p>
          <a:p>
            <a:pPr indent="342900" algn="just"/>
            <a:r>
              <a:rPr lang="ru-RU" sz="1600" dirty="0" err="1">
                <a:latin typeface="Times New Roman" panose="02020603050405020304" pitchFamily="18" charset="0"/>
              </a:rPr>
              <a:t>инъецированность</a:t>
            </a:r>
            <a:r>
              <a:rPr lang="ru-RU" sz="1600" dirty="0">
                <a:latin typeface="Times New Roman" panose="02020603050405020304" pitchFamily="18" charset="0"/>
              </a:rPr>
              <a:t> склер, гиперемия или бледность видимых слизистых;</a:t>
            </a:r>
            <a:endParaRPr lang="ru-RU" sz="1200" dirty="0">
              <a:latin typeface="Verdana" panose="020B0604030504040204" pitchFamily="34" charset="0"/>
            </a:endParaRPr>
          </a:p>
          <a:p>
            <a:pPr indent="342900" algn="just"/>
            <a:r>
              <a:rPr lang="ru-RU" sz="1600" dirty="0">
                <a:latin typeface="Times New Roman" panose="02020603050405020304" pitchFamily="18" charset="0"/>
              </a:rPr>
              <a:t>сухость кожных покровов, слизистых или </a:t>
            </a:r>
            <a:r>
              <a:rPr lang="ru-RU" sz="1600" dirty="0" err="1">
                <a:latin typeface="Times New Roman" panose="02020603050405020304" pitchFamily="18" charset="0"/>
              </a:rPr>
              <a:t>гипергидроз</a:t>
            </a:r>
            <a:r>
              <a:rPr lang="ru-RU" sz="1600" dirty="0">
                <a:latin typeface="Times New Roman" panose="02020603050405020304" pitchFamily="18" charset="0"/>
              </a:rPr>
              <a:t>;</a:t>
            </a:r>
            <a:endParaRPr lang="ru-RU" sz="1200" dirty="0">
              <a:latin typeface="Verdana" panose="020B0604030504040204" pitchFamily="34" charset="0"/>
            </a:endParaRPr>
          </a:p>
          <a:p>
            <a:pPr indent="342900" algn="just"/>
            <a:r>
              <a:rPr lang="ru-RU" sz="1600" dirty="0">
                <a:latin typeface="Times New Roman" panose="02020603050405020304" pitchFamily="18" charset="0"/>
              </a:rPr>
              <a:t>учащение или замедление дыхания;</a:t>
            </a:r>
            <a:endParaRPr lang="ru-RU" sz="1200" dirty="0">
              <a:latin typeface="Verdana" panose="020B0604030504040204" pitchFamily="34" charset="0"/>
            </a:endParaRPr>
          </a:p>
          <a:p>
            <a:pPr indent="342900" algn="just"/>
            <a:r>
              <a:rPr lang="ru-RU" sz="1600" dirty="0">
                <a:latin typeface="Times New Roman" panose="02020603050405020304" pitchFamily="18" charset="0"/>
              </a:rPr>
              <a:t>тахикардия или брадикардия;</a:t>
            </a:r>
            <a:endParaRPr lang="ru-RU" sz="1200" dirty="0">
              <a:latin typeface="Verdana" panose="020B0604030504040204" pitchFamily="34" charset="0"/>
            </a:endParaRPr>
          </a:p>
          <a:p>
            <a:pPr indent="342900" algn="just"/>
            <a:r>
              <a:rPr lang="ru-RU" sz="1600" dirty="0">
                <a:latin typeface="Times New Roman" panose="02020603050405020304" pitchFamily="18" charset="0"/>
              </a:rPr>
              <a:t>сужение или расширение зрачков;</a:t>
            </a:r>
            <a:endParaRPr lang="ru-RU" sz="1200" dirty="0">
              <a:latin typeface="Verdana" panose="020B0604030504040204" pitchFamily="34" charset="0"/>
            </a:endParaRPr>
          </a:p>
          <a:p>
            <a:pPr indent="342900" algn="just"/>
            <a:r>
              <a:rPr lang="ru-RU" sz="1600" dirty="0">
                <a:latin typeface="Times New Roman" panose="02020603050405020304" pitchFamily="18" charset="0"/>
              </a:rPr>
              <a:t>вялая реакция зрачков на свет;</a:t>
            </a:r>
            <a:endParaRPr lang="ru-RU" sz="1200" dirty="0">
              <a:latin typeface="Verdana" panose="020B0604030504040204" pitchFamily="34" charset="0"/>
            </a:endParaRPr>
          </a:p>
          <a:p>
            <a:pPr indent="342900" algn="just"/>
            <a:r>
              <a:rPr lang="ru-RU" sz="1600" dirty="0">
                <a:latin typeface="Times New Roman" panose="02020603050405020304" pitchFamily="18" charset="0"/>
              </a:rPr>
              <a:t>двигательное возбуждение или заторможенность;</a:t>
            </a:r>
            <a:endParaRPr lang="ru-RU" sz="1200" dirty="0">
              <a:latin typeface="Verdana" panose="020B0604030504040204" pitchFamily="34" charset="0"/>
            </a:endParaRPr>
          </a:p>
          <a:p>
            <a:pPr indent="342900" algn="just"/>
            <a:r>
              <a:rPr lang="ru-RU" sz="1600" dirty="0">
                <a:latin typeface="Times New Roman" panose="02020603050405020304" pitchFamily="18" charset="0"/>
              </a:rPr>
              <a:t>пошатывание при ходьбе с быстрыми поворотами;</a:t>
            </a:r>
            <a:endParaRPr lang="ru-RU" sz="1200" dirty="0">
              <a:latin typeface="Verdana" panose="020B0604030504040204" pitchFamily="34" charset="0"/>
            </a:endParaRPr>
          </a:p>
          <a:p>
            <a:pPr indent="342900" algn="just"/>
            <a:r>
              <a:rPr lang="ru-RU" sz="1600" dirty="0">
                <a:latin typeface="Times New Roman" panose="02020603050405020304" pitchFamily="18" charset="0"/>
              </a:rPr>
              <a:t>неустойчивость в позе </a:t>
            </a:r>
            <a:r>
              <a:rPr lang="ru-RU" sz="1600" dirty="0" err="1">
                <a:latin typeface="Times New Roman" panose="02020603050405020304" pitchFamily="18" charset="0"/>
              </a:rPr>
              <a:t>Ромберга</a:t>
            </a:r>
            <a:r>
              <a:rPr lang="ru-RU" sz="1600" dirty="0">
                <a:latin typeface="Times New Roman" panose="02020603050405020304" pitchFamily="18" charset="0"/>
              </a:rPr>
              <a:t>;</a:t>
            </a:r>
            <a:endParaRPr lang="ru-RU" sz="1200" dirty="0">
              <a:latin typeface="Verdana" panose="020B0604030504040204" pitchFamily="34" charset="0"/>
            </a:endParaRPr>
          </a:p>
          <a:p>
            <a:pPr indent="342900" algn="just"/>
            <a:r>
              <a:rPr lang="ru-RU" sz="1600" dirty="0">
                <a:latin typeface="Times New Roman" panose="02020603050405020304" pitchFamily="18" charset="0"/>
              </a:rPr>
              <a:t>ошибки при выполнении координационных проб;</a:t>
            </a:r>
            <a:endParaRPr lang="ru-RU" sz="1200" dirty="0">
              <a:latin typeface="Verdana" panose="020B0604030504040204" pitchFamily="34" charset="0"/>
            </a:endParaRPr>
          </a:p>
          <a:p>
            <a:pPr indent="342900" algn="just"/>
            <a:r>
              <a:rPr lang="ru-RU" sz="1600" dirty="0">
                <a:latin typeface="Times New Roman" panose="02020603050405020304" pitchFamily="18" charset="0"/>
              </a:rPr>
              <a:t>тремор век и (или) языка, рук;</a:t>
            </a:r>
            <a:endParaRPr lang="ru-RU" sz="1200" dirty="0">
              <a:latin typeface="Verdana" panose="020B0604030504040204" pitchFamily="34" charset="0"/>
            </a:endParaRPr>
          </a:p>
          <a:p>
            <a:pPr indent="342900" algn="just"/>
            <a:r>
              <a:rPr lang="ru-RU" sz="1600" dirty="0">
                <a:latin typeface="Times New Roman" panose="02020603050405020304" pitchFamily="18" charset="0"/>
              </a:rPr>
              <a:t>нарушение речи в виде дизартрии.</a:t>
            </a:r>
            <a:endParaRPr lang="ru-RU" sz="1200" dirty="0">
              <a:latin typeface="Verdana" panose="020B0604030504040204" pitchFamily="34" charset="0"/>
            </a:endParaRPr>
          </a:p>
          <a:p>
            <a:pPr algn="just"/>
            <a:r>
              <a:rPr lang="ru-RU" sz="1600" dirty="0">
                <a:solidFill>
                  <a:srgbClr val="000000"/>
                </a:solidFill>
                <a:latin typeface="Times New Roman" panose="02020603050405020304" pitchFamily="18" charset="0"/>
              </a:rPr>
              <a:t>(п. 22.1 введен </a:t>
            </a:r>
            <a:r>
              <a:rPr lang="ru-RU" sz="1600" dirty="0">
                <a:solidFill>
                  <a:srgbClr val="000000"/>
                </a:solidFill>
                <a:latin typeface="Times New Roman" panose="02020603050405020304" pitchFamily="18" charset="0"/>
                <a:hlinkClick r:id="rId2"/>
              </a:rPr>
              <a:t>Приказом</a:t>
            </a:r>
            <a:r>
              <a:rPr lang="ru-RU" sz="1600" dirty="0">
                <a:solidFill>
                  <a:srgbClr val="000000"/>
                </a:solidFill>
                <a:latin typeface="Times New Roman" panose="02020603050405020304" pitchFamily="18" charset="0"/>
              </a:rPr>
              <a:t> Минздрава России от 23.03.2020 N 213н)</a:t>
            </a:r>
            <a:endParaRPr lang="ru-RU" sz="1200" b="0" dirty="0">
              <a:solidFill>
                <a:srgbClr val="000000"/>
              </a:solidFill>
              <a:effectLst/>
              <a:latin typeface="Verdana" panose="020B0604030504040204" pitchFamily="34" charset="0"/>
            </a:endParaRPr>
          </a:p>
        </p:txBody>
      </p:sp>
    </p:spTree>
    <p:extLst>
      <p:ext uri="{BB962C8B-B14F-4D97-AF65-F5344CB8AC3E}">
        <p14:creationId xmlns:p14="http://schemas.microsoft.com/office/powerpoint/2010/main" val="33430058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9639" y="1028343"/>
            <a:ext cx="9261987" cy="3416320"/>
          </a:xfrm>
          <a:prstGeom prst="rect">
            <a:avLst/>
          </a:prstGeom>
        </p:spPr>
        <p:txBody>
          <a:bodyPr wrap="square">
            <a:spAutoFit/>
          </a:bodyPr>
          <a:lstStyle/>
          <a:p>
            <a:pPr indent="342900" algn="just"/>
            <a:r>
              <a:rPr lang="ru-RU" dirty="0">
                <a:latin typeface="Times New Roman" panose="02020603050405020304" pitchFamily="18" charset="0"/>
              </a:rPr>
              <a:t>23. Подтверждающие ХТИ проводятся в химико-токсикологической лаборатории медицинской организации методом </a:t>
            </a:r>
            <a:r>
              <a:rPr lang="ru-RU" dirty="0" err="1">
                <a:latin typeface="Times New Roman" panose="02020603050405020304" pitchFamily="18" charset="0"/>
              </a:rPr>
              <a:t>хроматомасс</a:t>
            </a:r>
            <a:r>
              <a:rPr lang="ru-RU" dirty="0">
                <a:latin typeface="Times New Roman" panose="02020603050405020304" pitchFamily="18" charset="0"/>
              </a:rPr>
              <a:t>-спектрометрии в соответствии с </a:t>
            </a:r>
            <a:r>
              <a:rPr lang="ru-RU" dirty="0">
                <a:solidFill>
                  <a:srgbClr val="000000"/>
                </a:solidFill>
                <a:latin typeface="Times New Roman" panose="02020603050405020304" pitchFamily="18" charset="0"/>
                <a:hlinkClick r:id="rId2"/>
              </a:rPr>
              <a:t>приказом</a:t>
            </a:r>
            <a:r>
              <a:rPr lang="ru-RU" dirty="0">
                <a:latin typeface="Times New Roman" panose="02020603050405020304" pitchFamily="18" charset="0"/>
              </a:rPr>
              <a:t> Министерства здравоохранения и социального развития Российской Федерации от 27 января 2006 г. N 40.</a:t>
            </a:r>
            <a:endParaRPr lang="ru-RU" sz="1400" dirty="0">
              <a:latin typeface="Verdana" panose="020B0604030504040204" pitchFamily="34" charset="0"/>
            </a:endParaRPr>
          </a:p>
          <a:p>
            <a:pPr indent="342900" algn="just"/>
            <a:r>
              <a:rPr lang="ru-RU" dirty="0">
                <a:latin typeface="Times New Roman" panose="02020603050405020304" pitchFamily="18" charset="0"/>
              </a:rPr>
              <a:t>24. Срок для получения врачом - психиатром-наркологом, осуществляющим профилактический медицинский осмотр, результатов подтверждающих ХТИ не должен превышать 30 календарных дней.</a:t>
            </a:r>
            <a:endParaRPr lang="ru-RU" sz="1400" dirty="0">
              <a:latin typeface="Verdana" panose="020B0604030504040204" pitchFamily="34" charset="0"/>
            </a:endParaRPr>
          </a:p>
          <a:p>
            <a:pPr indent="342900" algn="just"/>
            <a:r>
              <a:rPr lang="ru-RU" dirty="0">
                <a:latin typeface="Times New Roman" panose="02020603050405020304" pitchFamily="18" charset="0"/>
              </a:rPr>
              <a:t>25. По результатам подтверждающих ХТИ оформляется справка о результатах химико-токсикологического исследования &lt;4&gt;, заполненная в соответствии с </a:t>
            </a:r>
            <a:r>
              <a:rPr lang="ru-RU" dirty="0">
                <a:solidFill>
                  <a:srgbClr val="000000"/>
                </a:solidFill>
                <a:latin typeface="Times New Roman" panose="02020603050405020304" pitchFamily="18" charset="0"/>
                <a:hlinkClick r:id="rId3"/>
              </a:rPr>
              <a:t>инструкцией</a:t>
            </a:r>
            <a:r>
              <a:rPr lang="ru-RU" dirty="0">
                <a:latin typeface="Times New Roman" panose="02020603050405020304" pitchFamily="18" charset="0"/>
              </a:rPr>
              <a:t> по заполнению учетной формы N 454/у-06 "Справка о результатах химико-токсикологических исследований", утвержденной приказом Министерства здравоохранения и социального развития Российской Федерации от 27 января 2006 г. N 40.</a:t>
            </a:r>
            <a:endParaRPr lang="ru-RU" sz="1400" b="0" dirty="0">
              <a:effectLst/>
              <a:latin typeface="Verdana" panose="020B0604030504040204" pitchFamily="34" charset="0"/>
            </a:endParaRPr>
          </a:p>
        </p:txBody>
      </p:sp>
      <p:sp>
        <p:nvSpPr>
          <p:cNvPr id="3" name="Прямоугольник 2"/>
          <p:cNvSpPr/>
          <p:nvPr/>
        </p:nvSpPr>
        <p:spPr>
          <a:xfrm>
            <a:off x="1617406" y="4569993"/>
            <a:ext cx="9586452" cy="646331"/>
          </a:xfrm>
          <a:prstGeom prst="rect">
            <a:avLst/>
          </a:prstGeom>
        </p:spPr>
        <p:txBody>
          <a:bodyPr wrap="square">
            <a:spAutoFit/>
          </a:bodyPr>
          <a:lstStyle/>
          <a:p>
            <a:pPr indent="342900" algn="just"/>
            <a:r>
              <a:rPr lang="ru-RU" dirty="0">
                <a:latin typeface="Times New Roman" panose="02020603050405020304" pitchFamily="18" charset="0"/>
              </a:rPr>
              <a:t>26. </a:t>
            </a:r>
            <a:r>
              <a:rPr lang="ru-RU" dirty="0">
                <a:solidFill>
                  <a:srgbClr val="FF0000"/>
                </a:solidFill>
                <a:latin typeface="Times New Roman" panose="02020603050405020304" pitchFamily="18" charset="0"/>
              </a:rPr>
              <a:t>При получении отрицательных результатов </a:t>
            </a:r>
            <a:r>
              <a:rPr lang="ru-RU" dirty="0">
                <a:latin typeface="Times New Roman" panose="02020603050405020304" pitchFamily="18" charset="0"/>
              </a:rPr>
              <a:t>подтверждающих ХТИ профилактический медицинский осмотр обучающегося считается завершенным.</a:t>
            </a:r>
            <a:endParaRPr lang="ru-RU" sz="1400" b="0" dirty="0">
              <a:effectLst/>
              <a:latin typeface="Verdana" panose="020B0604030504040204" pitchFamily="34" charset="0"/>
            </a:endParaRPr>
          </a:p>
        </p:txBody>
      </p:sp>
    </p:spTree>
    <p:extLst>
      <p:ext uri="{BB962C8B-B14F-4D97-AF65-F5344CB8AC3E}">
        <p14:creationId xmlns:p14="http://schemas.microsoft.com/office/powerpoint/2010/main" val="8907454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889844"/>
            <a:ext cx="6921910" cy="4801314"/>
          </a:xfrm>
          <a:prstGeom prst="rect">
            <a:avLst/>
          </a:prstGeom>
        </p:spPr>
        <p:txBody>
          <a:bodyPr wrap="square">
            <a:spAutoFit/>
          </a:bodyPr>
          <a:lstStyle/>
          <a:p>
            <a:pPr indent="342900" algn="just"/>
            <a:r>
              <a:rPr lang="ru-RU" dirty="0">
                <a:latin typeface="Times New Roman" panose="02020603050405020304" pitchFamily="18" charset="0"/>
              </a:rPr>
              <a:t>27. </a:t>
            </a:r>
            <a:r>
              <a:rPr lang="ru-RU" dirty="0">
                <a:solidFill>
                  <a:srgbClr val="FF0000"/>
                </a:solidFill>
                <a:latin typeface="Times New Roman" panose="02020603050405020304" pitchFamily="18" charset="0"/>
              </a:rPr>
              <a:t>При получении положительных результатов </a:t>
            </a:r>
            <a:r>
              <a:rPr lang="ru-RU" dirty="0">
                <a:latin typeface="Times New Roman" panose="02020603050405020304" pitchFamily="18" charset="0"/>
              </a:rPr>
              <a:t>подтверждающих ХТИ врач - психиатр-нарколог разъясняет обучающемуся, достигшему возраста пятнадцати лет, либо одному из родителей или иному законному представителю обучающегося, не достигшего возраста пятнадцати лет, результаты проведенного профилактического медицинского осмотра и направляет обучающегося в специализированную медицинскую организацию или ее структурное подразделение, оказывающие наркологическую помощь (при наличии информированного согласия в письменной форме обучающегося, достигшего возраста пятнадцати лет, либо информированного согласия в письменной форме одного из родителей или иного законного представителя обучающегося, не достигшего возраста пятнадцати лет), в </a:t>
            </a:r>
            <a:r>
              <a:rPr lang="ru-RU" dirty="0">
                <a:solidFill>
                  <a:srgbClr val="000000"/>
                </a:solidFill>
                <a:latin typeface="Times New Roman" panose="02020603050405020304" pitchFamily="18" charset="0"/>
                <a:hlinkClick r:id="rId2"/>
              </a:rPr>
              <a:t>порядке</a:t>
            </a:r>
            <a:r>
              <a:rPr lang="ru-RU" dirty="0">
                <a:latin typeface="Times New Roman" panose="02020603050405020304" pitchFamily="18" charset="0"/>
              </a:rPr>
              <a:t>, установленном Министерством здравоохранения Российской Федерации по согласованию с Министерством просвещения Российской Федерации и Министерством науки и высшего образования Российской Федерации</a:t>
            </a:r>
            <a:endParaRPr lang="ru-RU" sz="1400" b="0" dirty="0">
              <a:effectLst/>
              <a:latin typeface="Verdana" panose="020B0604030504040204" pitchFamily="34" charset="0"/>
            </a:endParaRPr>
          </a:p>
        </p:txBody>
      </p:sp>
    </p:spTree>
    <p:extLst>
      <p:ext uri="{BB962C8B-B14F-4D97-AF65-F5344CB8AC3E}">
        <p14:creationId xmlns:p14="http://schemas.microsoft.com/office/powerpoint/2010/main" val="18242391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8125" y="2708549"/>
            <a:ext cx="8911687" cy="1280890"/>
          </a:xfrm>
        </p:spPr>
        <p:txBody>
          <a:bodyPr>
            <a:noAutofit/>
          </a:bodyPr>
          <a:lstStyle/>
          <a:p>
            <a:pPr algn="ctr"/>
            <a:r>
              <a:rPr lang="ru-RU" sz="5400" b="1" dirty="0" smtClean="0">
                <a:solidFill>
                  <a:srgbClr val="C00000"/>
                </a:solidFill>
              </a:rPr>
              <a:t>Благодарю за внимание!</a:t>
            </a:r>
            <a:endParaRPr lang="ru-RU" sz="5400" b="1" dirty="0">
              <a:solidFill>
                <a:srgbClr val="C00000"/>
              </a:solidFill>
            </a:endParaRPr>
          </a:p>
        </p:txBody>
      </p:sp>
    </p:spTree>
    <p:extLst>
      <p:ext uri="{BB962C8B-B14F-4D97-AF65-F5344CB8AC3E}">
        <p14:creationId xmlns:p14="http://schemas.microsoft.com/office/powerpoint/2010/main" val="1796111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a:t>Федеральный закон от 31 июля 2020 г. №303-ФЗ "О внесении изменений в отдельные законодательные акты Российской Федерации по вопросу охраны здоровья граждан </a:t>
            </a:r>
            <a:r>
              <a:rPr lang="ru-RU" sz="2000" b="1" dirty="0">
                <a:solidFill>
                  <a:srgbClr val="FF0000"/>
                </a:solidFill>
              </a:rPr>
              <a:t>от последствий потребления </a:t>
            </a:r>
            <a:r>
              <a:rPr lang="ru-RU" sz="2000" b="1" dirty="0" err="1">
                <a:solidFill>
                  <a:srgbClr val="FF0000"/>
                </a:solidFill>
              </a:rPr>
              <a:t>никотинсодержащей</a:t>
            </a:r>
            <a:r>
              <a:rPr lang="ru-RU" sz="2000" b="1" dirty="0">
                <a:solidFill>
                  <a:srgbClr val="FF0000"/>
                </a:solidFill>
              </a:rPr>
              <a:t> продукции</a:t>
            </a:r>
            <a:r>
              <a:rPr lang="ru-RU" sz="2000" b="1" dirty="0"/>
              <a:t>"</a:t>
            </a:r>
            <a:br>
              <a:rPr lang="ru-RU" sz="2000" b="1" dirty="0"/>
            </a:br>
            <a:endParaRPr lang="ru-RU" sz="2000" dirty="0"/>
          </a:p>
        </p:txBody>
      </p:sp>
      <p:sp>
        <p:nvSpPr>
          <p:cNvPr id="3" name="Объект 2"/>
          <p:cNvSpPr>
            <a:spLocks noGrp="1"/>
          </p:cNvSpPr>
          <p:nvPr>
            <p:ph idx="1"/>
          </p:nvPr>
        </p:nvSpPr>
        <p:spPr>
          <a:xfrm>
            <a:off x="1681316" y="2133600"/>
            <a:ext cx="9823296" cy="3777622"/>
          </a:xfrm>
        </p:spPr>
        <p:txBody>
          <a:bodyPr>
            <a:noAutofit/>
          </a:bodyPr>
          <a:lstStyle/>
          <a:p>
            <a:r>
              <a:rPr lang="ru-RU" sz="1600" dirty="0"/>
              <a:t> </a:t>
            </a:r>
            <a:r>
              <a:rPr lang="ru-RU" sz="1600" b="1" dirty="0" smtClean="0"/>
              <a:t>Статья </a:t>
            </a:r>
            <a:r>
              <a:rPr lang="ru-RU" sz="1600" b="1" dirty="0"/>
              <a:t>11. Организация осуществления мер, направленных на предотвращение воздействия окружающего табачного дыма и веществ, выделяемых при потреблении </a:t>
            </a:r>
            <a:r>
              <a:rPr lang="ru-RU" sz="1600" b="1" dirty="0" err="1"/>
              <a:t>никотинсодержащей</a:t>
            </a:r>
            <a:r>
              <a:rPr lang="ru-RU" sz="1600" b="1" dirty="0"/>
              <a:t> продукции, сокращение потребления табака или потребления </a:t>
            </a:r>
            <a:r>
              <a:rPr lang="ru-RU" sz="1600" b="1" dirty="0" err="1"/>
              <a:t>никотинсодержащей</a:t>
            </a:r>
            <a:r>
              <a:rPr lang="ru-RU" sz="1600" b="1" dirty="0"/>
              <a:t> продукции</a:t>
            </a:r>
            <a:endParaRPr lang="ru-RU" sz="1600" dirty="0"/>
          </a:p>
          <a:p>
            <a:r>
              <a:rPr lang="ru-RU" sz="1600" dirty="0"/>
              <a:t>В целях предупреждения возникновения заболеваний, связанных с воздействием окружающего табачного дыма и веществ, выделяемых при потреблении </a:t>
            </a:r>
            <a:r>
              <a:rPr lang="ru-RU" sz="1600" dirty="0" err="1"/>
              <a:t>никотинсодержащей</a:t>
            </a:r>
            <a:r>
              <a:rPr lang="ru-RU" sz="1600" dirty="0"/>
              <a:t> продукции, последствиями потребления табака или потребления </a:t>
            </a:r>
            <a:r>
              <a:rPr lang="ru-RU" sz="1600" dirty="0" err="1"/>
              <a:t>никотинсодержащей</a:t>
            </a:r>
            <a:r>
              <a:rPr lang="ru-RU" sz="1600" dirty="0"/>
              <a:t> продукции, и в целях сокращения потребления табака или потребления </a:t>
            </a:r>
            <a:r>
              <a:rPr lang="ru-RU" sz="1600" dirty="0" err="1"/>
              <a:t>никотинсодержащей</a:t>
            </a:r>
            <a:r>
              <a:rPr lang="ru-RU" sz="1600" dirty="0"/>
              <a:t> продукции осуществляются следующие меры:</a:t>
            </a:r>
          </a:p>
          <a:p>
            <a:r>
              <a:rPr lang="ru-RU" sz="1600" dirty="0"/>
              <a:t>5) установление запрета рекламы и стимулирования продажи табака, табачных изделий или </a:t>
            </a:r>
            <a:r>
              <a:rPr lang="ru-RU" sz="1600" dirty="0" err="1"/>
              <a:t>никотинсодержащей</a:t>
            </a:r>
            <a:r>
              <a:rPr lang="ru-RU" sz="1600" dirty="0"/>
              <a:t> продукции, устройств для потребления </a:t>
            </a:r>
            <a:r>
              <a:rPr lang="ru-RU" sz="1600" dirty="0" err="1"/>
              <a:t>никотинсодержащей</a:t>
            </a:r>
            <a:r>
              <a:rPr lang="ru-RU" sz="1600" dirty="0"/>
              <a:t> продукции, кальянов, спонсорства табака или </a:t>
            </a:r>
            <a:r>
              <a:rPr lang="ru-RU" sz="1600" dirty="0" err="1"/>
              <a:t>никотинсодержащей</a:t>
            </a:r>
            <a:r>
              <a:rPr lang="ru-RU" sz="1600" dirty="0"/>
              <a:t> продукции;</a:t>
            </a:r>
          </a:p>
          <a:p>
            <a:r>
              <a:rPr lang="ru-RU" sz="1600" dirty="0"/>
              <a:t>9) </a:t>
            </a:r>
            <a:r>
              <a:rPr lang="ru-RU" sz="1600" dirty="0">
                <a:solidFill>
                  <a:srgbClr val="FF0000"/>
                </a:solidFill>
              </a:rPr>
              <a:t>установление запрета продажи табачной продукции, </a:t>
            </a:r>
            <a:r>
              <a:rPr lang="ru-RU" sz="1600" dirty="0" err="1">
                <a:solidFill>
                  <a:srgbClr val="FF0000"/>
                </a:solidFill>
              </a:rPr>
              <a:t>никотинсодержащей</a:t>
            </a:r>
            <a:r>
              <a:rPr lang="ru-RU" sz="1600" dirty="0">
                <a:solidFill>
                  <a:srgbClr val="FF0000"/>
                </a:solidFill>
              </a:rPr>
              <a:t> продукции, кальянов и устройств для потребления </a:t>
            </a:r>
            <a:r>
              <a:rPr lang="ru-RU" sz="1600" dirty="0" err="1">
                <a:solidFill>
                  <a:srgbClr val="FF0000"/>
                </a:solidFill>
              </a:rPr>
              <a:t>никотинсодержащей</a:t>
            </a:r>
            <a:r>
              <a:rPr lang="ru-RU" sz="1600" dirty="0">
                <a:solidFill>
                  <a:srgbClr val="FF0000"/>
                </a:solidFill>
              </a:rPr>
              <a:t> продукции несовершеннолетним и несовершеннолетними,</a:t>
            </a:r>
            <a:r>
              <a:rPr lang="ru-RU" sz="1600" dirty="0"/>
              <a:t> запрета потребления табака или потребления </a:t>
            </a:r>
            <a:r>
              <a:rPr lang="ru-RU" sz="1600" dirty="0" err="1"/>
              <a:t>никотинсодержащей</a:t>
            </a:r>
            <a:r>
              <a:rPr lang="ru-RU" sz="1600" dirty="0"/>
              <a:t> продукции несовершеннолетними, запрета вовлечения детей в процесс потребления табака или потребления </a:t>
            </a:r>
            <a:r>
              <a:rPr lang="ru-RU" sz="1600" dirty="0" err="1"/>
              <a:t>никотинсодержащей</a:t>
            </a:r>
            <a:r>
              <a:rPr lang="ru-RU" sz="1600" dirty="0"/>
              <a:t> продукции.</a:t>
            </a:r>
          </a:p>
          <a:p>
            <a:endParaRPr lang="ru-RU" sz="1600" dirty="0"/>
          </a:p>
        </p:txBody>
      </p:sp>
    </p:spTree>
    <p:extLst>
      <p:ext uri="{BB962C8B-B14F-4D97-AF65-F5344CB8AC3E}">
        <p14:creationId xmlns:p14="http://schemas.microsoft.com/office/powerpoint/2010/main" val="4209551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400" b="1" dirty="0"/>
              <a:t>Статья 20. Запрет продажи табачной продукции или </a:t>
            </a:r>
            <a:r>
              <a:rPr lang="ru-RU" sz="1400" b="1" dirty="0" err="1"/>
              <a:t>никотинсодержащей</a:t>
            </a:r>
            <a:r>
              <a:rPr lang="ru-RU" sz="1400" b="1" dirty="0"/>
              <a:t> продукции, кальянов и устройств для потребления </a:t>
            </a:r>
            <a:r>
              <a:rPr lang="ru-RU" sz="1400" b="1" dirty="0" err="1"/>
              <a:t>никотинсодержащей</a:t>
            </a:r>
            <a:r>
              <a:rPr lang="ru-RU" sz="1400" b="1" dirty="0"/>
              <a:t> продукции несовершеннолетним и несовершеннолетними, запрет потребления табака или потребления </a:t>
            </a:r>
            <a:r>
              <a:rPr lang="ru-RU" sz="1400" b="1" dirty="0" err="1"/>
              <a:t>никотинсодержащей</a:t>
            </a:r>
            <a:r>
              <a:rPr lang="ru-RU" sz="1400" b="1" dirty="0"/>
              <a:t> продукции несовершеннолетними, запрет вовлечения детей в процесс потребления табака или потребления </a:t>
            </a:r>
            <a:r>
              <a:rPr lang="ru-RU" sz="1400" b="1" dirty="0" err="1"/>
              <a:t>никотинсодержащей</a:t>
            </a:r>
            <a:r>
              <a:rPr lang="ru-RU" sz="1400" b="1" dirty="0"/>
              <a:t> продукции</a:t>
            </a:r>
            <a:r>
              <a:rPr lang="ru-RU" sz="1400" dirty="0"/>
              <a:t/>
            </a:r>
            <a:br>
              <a:rPr lang="ru-RU" sz="1400" dirty="0"/>
            </a:br>
            <a:endParaRPr lang="ru-RU" sz="1400" dirty="0"/>
          </a:p>
        </p:txBody>
      </p:sp>
      <p:sp>
        <p:nvSpPr>
          <p:cNvPr id="3" name="Объект 2"/>
          <p:cNvSpPr>
            <a:spLocks noGrp="1"/>
          </p:cNvSpPr>
          <p:nvPr>
            <p:ph idx="1"/>
          </p:nvPr>
        </p:nvSpPr>
        <p:spPr>
          <a:xfrm>
            <a:off x="1140542" y="1730478"/>
            <a:ext cx="10364070" cy="3777622"/>
          </a:xfrm>
        </p:spPr>
        <p:txBody>
          <a:bodyPr>
            <a:noAutofit/>
          </a:bodyPr>
          <a:lstStyle/>
          <a:p>
            <a:r>
              <a:rPr lang="ru-RU" sz="1400" dirty="0"/>
              <a:t>1. Запрещаются продажа табачной продукции или </a:t>
            </a:r>
            <a:r>
              <a:rPr lang="ru-RU" sz="1400" dirty="0" err="1"/>
              <a:t>никотинсодержащей</a:t>
            </a:r>
            <a:r>
              <a:rPr lang="ru-RU" sz="1400" dirty="0"/>
              <a:t> продукции, кальянов и устройств для потребления </a:t>
            </a:r>
            <a:r>
              <a:rPr lang="ru-RU" sz="1400" dirty="0" err="1"/>
              <a:t>никотинсодержащей</a:t>
            </a:r>
            <a:r>
              <a:rPr lang="ru-RU" sz="1400" dirty="0"/>
              <a:t> продукции несовершеннолетним и несовершеннолетними, вовлечение детей в процесс потребления табака или потребления </a:t>
            </a:r>
            <a:r>
              <a:rPr lang="ru-RU" sz="1400" dirty="0" err="1"/>
              <a:t>никотинсодержащей</a:t>
            </a:r>
            <a:r>
              <a:rPr lang="ru-RU" sz="1400" dirty="0"/>
              <a:t> продукции путем покупки для них либо передачи им табачной продукции, табачных изделий или </a:t>
            </a:r>
            <a:r>
              <a:rPr lang="ru-RU" sz="1400" dirty="0" err="1"/>
              <a:t>никотинсодержащей</a:t>
            </a:r>
            <a:r>
              <a:rPr lang="ru-RU" sz="1400" dirty="0"/>
              <a:t> продукции, кальянов и устройств для потребления </a:t>
            </a:r>
            <a:r>
              <a:rPr lang="ru-RU" sz="1400" dirty="0" err="1"/>
              <a:t>никотинсодержащей</a:t>
            </a:r>
            <a:r>
              <a:rPr lang="ru-RU" sz="1400" dirty="0"/>
              <a:t> продукции, предложения либо требования употребить табачную продукцию, табачные изделия или </a:t>
            </a:r>
            <a:r>
              <a:rPr lang="ru-RU" sz="1400" dirty="0" err="1"/>
              <a:t>никотинсодержащую</a:t>
            </a:r>
            <a:r>
              <a:rPr lang="ru-RU" sz="1400" dirty="0"/>
              <a:t> продукцию любым способом.</a:t>
            </a:r>
          </a:p>
          <a:p>
            <a:r>
              <a:rPr lang="ru-RU" sz="1400" dirty="0" smtClean="0"/>
              <a:t>2</a:t>
            </a:r>
            <a:r>
              <a:rPr lang="ru-RU" sz="1400" dirty="0"/>
              <a:t>. В случае возникновения у лица, непосредственно осуществляющего отпуск табачной продукции или </a:t>
            </a:r>
            <a:r>
              <a:rPr lang="ru-RU" sz="1400" dirty="0" err="1"/>
              <a:t>никотинсодержащей</a:t>
            </a:r>
            <a:r>
              <a:rPr lang="ru-RU" sz="1400" dirty="0"/>
              <a:t> продукции, кальянов и устройств для потребления </a:t>
            </a:r>
            <a:r>
              <a:rPr lang="ru-RU" sz="1400" dirty="0" err="1"/>
              <a:t>никотинсодержащей</a:t>
            </a:r>
            <a:r>
              <a:rPr lang="ru-RU" sz="1400" dirty="0"/>
              <a:t> продукции (продавца), сомнения в достижении лицом, приобретающим табачную продукцию или </a:t>
            </a:r>
            <a:r>
              <a:rPr lang="ru-RU" sz="1400" dirty="0" err="1"/>
              <a:t>никотинсодержащую</a:t>
            </a:r>
            <a:r>
              <a:rPr lang="ru-RU" sz="1400" dirty="0"/>
              <a:t> продукцию, кальяны и устройства для потребления </a:t>
            </a:r>
            <a:r>
              <a:rPr lang="ru-RU" sz="1400" dirty="0" err="1"/>
              <a:t>никотинсодержащей</a:t>
            </a:r>
            <a:r>
              <a:rPr lang="ru-RU" sz="1400" dirty="0"/>
              <a:t> продукции (покупателем), совершеннолетия продавец обязан потребовать у покупателя документ, удостоверяющий его личность (в том числе документ, удостоверяющий личность иностранного гражданина или лица без гражданства в Российской Федерации) и позволяющий установить возраст покупателя. </a:t>
            </a:r>
            <a:r>
              <a:rPr lang="ru-RU" sz="1400" dirty="0">
                <a:hlinkClick r:id="rId2"/>
              </a:rPr>
              <a:t>Перечень</a:t>
            </a:r>
            <a:r>
              <a:rPr lang="ru-RU" sz="1400" dirty="0"/>
              <a:t> соответствующих документов устанавливается уполномоченным Правительством Российской Федерации федеральным органом исполнительной власти.</a:t>
            </a:r>
          </a:p>
          <a:p>
            <a:r>
              <a:rPr lang="ru-RU" sz="1400" dirty="0" smtClean="0"/>
              <a:t>3</a:t>
            </a:r>
            <a:r>
              <a:rPr lang="ru-RU" sz="1400" dirty="0"/>
              <a:t>. Продавец обязан отказать покупателю в продаже табачной продукции или </a:t>
            </a:r>
            <a:r>
              <a:rPr lang="ru-RU" sz="1400" dirty="0" err="1"/>
              <a:t>никотинсодержащей</a:t>
            </a:r>
            <a:r>
              <a:rPr lang="ru-RU" sz="1400" dirty="0"/>
              <a:t> продукции, кальянов и устройств для потребления </a:t>
            </a:r>
            <a:r>
              <a:rPr lang="ru-RU" sz="1400" dirty="0" err="1"/>
              <a:t>никотинсодержащей</a:t>
            </a:r>
            <a:r>
              <a:rPr lang="ru-RU" sz="1400" dirty="0"/>
              <a:t> продукции, если в отношении покупателя имеются сомнения в достижении им совершеннолетия, а документ, удостоверяющий личность покупателя и позволяющий установить его возраст, не представлен.</a:t>
            </a:r>
          </a:p>
          <a:p>
            <a:r>
              <a:rPr lang="ru-RU" sz="1400" dirty="0" smtClean="0"/>
              <a:t>4</a:t>
            </a:r>
            <a:r>
              <a:rPr lang="ru-RU" sz="1400" dirty="0"/>
              <a:t>. </a:t>
            </a:r>
            <a:r>
              <a:rPr lang="ru-RU" sz="1400" dirty="0">
                <a:solidFill>
                  <a:srgbClr val="FF0000"/>
                </a:solidFill>
              </a:rPr>
              <a:t>Не допускается потребление табака, потребление </a:t>
            </a:r>
            <a:r>
              <a:rPr lang="ru-RU" sz="1400" dirty="0" err="1">
                <a:solidFill>
                  <a:srgbClr val="FF0000"/>
                </a:solidFill>
              </a:rPr>
              <a:t>никотинсодержащей</a:t>
            </a:r>
            <a:r>
              <a:rPr lang="ru-RU" sz="1400" dirty="0">
                <a:solidFill>
                  <a:srgbClr val="FF0000"/>
                </a:solidFill>
              </a:rPr>
              <a:t> продукции, использование кальянов и устройств для потребления </a:t>
            </a:r>
            <a:r>
              <a:rPr lang="ru-RU" sz="1400" dirty="0" err="1">
                <a:solidFill>
                  <a:srgbClr val="FF0000"/>
                </a:solidFill>
              </a:rPr>
              <a:t>никотинсодержащей</a:t>
            </a:r>
            <a:r>
              <a:rPr lang="ru-RU" sz="1400" dirty="0">
                <a:solidFill>
                  <a:srgbClr val="FF0000"/>
                </a:solidFill>
              </a:rPr>
              <a:t> продукции несовершеннолетними.</a:t>
            </a:r>
          </a:p>
          <a:p>
            <a:endParaRPr lang="ru-RU" sz="1400" dirty="0"/>
          </a:p>
        </p:txBody>
      </p:sp>
    </p:spTree>
    <p:extLst>
      <p:ext uri="{BB962C8B-B14F-4D97-AF65-F5344CB8AC3E}">
        <p14:creationId xmlns:p14="http://schemas.microsoft.com/office/powerpoint/2010/main" val="3499853555"/>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118</TotalTime>
  <Words>8011</Words>
  <Application>Microsoft Office PowerPoint</Application>
  <PresentationFormat>Произвольный</PresentationFormat>
  <Paragraphs>450</Paragraphs>
  <Slides>75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75</vt:i4>
      </vt:variant>
    </vt:vector>
  </HeadingPairs>
  <TitlesOfParts>
    <vt:vector size="76" baseType="lpstr">
      <vt:lpstr>Легкий дым</vt:lpstr>
      <vt:lpstr>Информирование о юридической ответственности за действия, связанные с НОН, как метод профилактики наркомании</vt:lpstr>
      <vt:lpstr>Что такое психоактивные вещества? </vt:lpstr>
      <vt:lpstr>Презентация PowerPoint</vt:lpstr>
      <vt:lpstr>Классификация психоактивных веществ в зависимости от режима правового регулирования </vt:lpstr>
      <vt:lpstr>Презентация PowerPoint</vt:lpstr>
      <vt:lpstr>Федеральный закон от 31 июля 2020 г. №303-ФЗ "О внесении изменений в отдельные законодательные акты Российской Федерации по вопросу охраны здоровья граждан от последствий потребления никотинсодержащей продукции" </vt:lpstr>
      <vt:lpstr>Федеральный закон от 31 июля 2020 г. №303-ФЗ "О внесении изменений в отдельные законодательные акты Российской Федерации по вопросу охраны здоровья граждан от последствий потребления никотинсодержащей продукции" </vt:lpstr>
      <vt:lpstr>Федеральный закон от 31 июля 2020 г. №303-ФЗ "О внесении изменений в отдельные законодательные акты Российской Федерации по вопросу охраны здоровья граждан от последствий потребления никотинсодержащей продукции" </vt:lpstr>
      <vt:lpstr>Статья 20. Запрет продажи табачной продукции или никотинсодержащей продукции, кальянов и устройств для потребления никотинсодержащей продукции несовершеннолетним и несовершеннолетними, запрет потребления табака или потребления никотинсодержащей продукции несовершеннолетними, запрет вовлечения детей в процесс потребления табака или потребления никотинсодержащей продукции </vt:lpstr>
      <vt:lpstr>Федеральный закон от 29.12.2010 №436-ФЗ (ред. от 31.07.2020) "О защите детей от информации, причиняющей вред их здоровью и развитию" </vt:lpstr>
      <vt:lpstr>«Легальные с ограничениями»: расставляем границы </vt:lpstr>
      <vt:lpstr>Презентация PowerPoint</vt:lpstr>
      <vt:lpstr>Наркотик или нет? </vt:lpstr>
      <vt:lpstr>Презентация PowerPoint</vt:lpstr>
      <vt:lpstr>Презентация PowerPoint</vt:lpstr>
      <vt:lpstr>Презентация PowerPoint</vt:lpstr>
      <vt:lpstr>Легальна ли «легалка»?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Легализация наркотиков </vt:lpstr>
      <vt:lpstr>Презентация PowerPoint</vt:lpstr>
      <vt:lpstr>Презентация PowerPoint</vt:lpstr>
      <vt:lpstr>Является ли употребление наркотиков нарушением закона?</vt:lpstr>
      <vt:lpstr>Презентация PowerPoint</vt:lpstr>
      <vt:lpstr>«Сколько вешать в граммах?» или ответственность: административная или уголовная? </vt:lpstr>
      <vt:lpstr>Презентация PowerPoint</vt:lpstr>
      <vt:lpstr>Презентация PowerPoint</vt:lpstr>
      <vt:lpstr>Презентация PowerPoint</vt:lpstr>
      <vt:lpstr>Презентация PowerPoint</vt:lpstr>
      <vt:lpstr>«Юридическая математика»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«Юридическая ботаника»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«Жилищный вопрос» </vt:lpstr>
      <vt:lpstr>Презентация PowerPoint</vt:lpstr>
      <vt:lpstr>Презентация PowerPoint</vt:lpstr>
      <vt:lpstr>Реклама, пропаганда или склонение? </vt:lpstr>
      <vt:lpstr>Презентация PowerPoint</vt:lpstr>
      <vt:lpstr>Презентация PowerPoint</vt:lpstr>
      <vt:lpstr>Презентация PowerPoint</vt:lpstr>
      <vt:lpstr>Презентация PowerPoint</vt:lpstr>
      <vt:lpstr>Возраст административной и уголовной ответственности </vt:lpstr>
      <vt:lpstr>Юридические аспекты профилактики незаконного потребления наркотических средств и психотропных веществ, наркомании и других социально-негативных явлений.  Обзор законодательства</vt:lpstr>
      <vt:lpstr>Федеральный закон от 08.01.1998 №3-ФЗ (ред. от 26.07.2019) "О наркотических средствах и психотропных веществах" </vt:lpstr>
      <vt:lpstr>Презентация PowerPoint</vt:lpstr>
      <vt:lpstr>Презентация PowerPoint</vt:lpstr>
      <vt:lpstr>Презентация PowerPoint</vt:lpstr>
      <vt:lpstr>Презентация PowerPoint</vt:lpstr>
      <vt:lpstr>Приказ Минпросвещения России от 20.02.2020 N 59  "Об утверждении Порядка проведения социально-психологического тестирования обучающихся в общеобразовательных организациях и профессиональных образовательных организациях"  (Зарегистрировано в Минюсте России 26.05.2020 N 58468) </vt:lpstr>
      <vt:lpstr>Приказ Минобрнауки России от 20.02.2020 N 239  "Об утверждении Порядка проведения социально-психологического тестирования обучающихся в образовательных организациях высшего образования"  (Зарегистрировано в Минюсте России 26.05.2020 N 58475) </vt:lpstr>
      <vt:lpstr>Приказ Минздрава России от 06.10.2014  N 581н (ред. от 23.03.2020)  "О Порядке проведения профилактических медицинских осмотров обучающихся в общеобразовательных организациях и профессиональных образовательных организациях, а также образовательных организациях высшего образования в целях раннего выявления незаконного потребления наркотических средств и психотропных веществ" </vt:lpstr>
      <vt:lpstr>Презентация PowerPoint</vt:lpstr>
      <vt:lpstr>Презентация PowerPoint</vt:lpstr>
      <vt:lpstr>Презентация PowerPoint</vt:lpstr>
      <vt:lpstr>Федеральный закон от 21.11.2011 N 323-ФЗ (ред. от 31.07.2020) "Об основах охраны здоровья граждан в Российской Федерации" (с изм. и доп., вступ. в силу с 01.09.2020) </vt:lpstr>
      <vt:lpstr>Презентация PowerPoint</vt:lpstr>
      <vt:lpstr>Презентация PowerPoint</vt:lpstr>
      <vt:lpstr>Презентация PowerPoint</vt:lpstr>
      <vt:lpstr>Презентация PowerPoint</vt:lpstr>
      <vt:lpstr>Презентация PowerPoint</vt:lpstr>
      <vt:lpstr>Благодарю за внимание!</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Информирование о юридической ответственности за действия, связанные с НОН, как метод профилактики наркомании</dc:title>
  <dc:creator>Иванов Иван</dc:creator>
  <cp:lastModifiedBy>Windows User</cp:lastModifiedBy>
  <cp:revision>17</cp:revision>
  <dcterms:created xsi:type="dcterms:W3CDTF">2020-11-15T12:34:26Z</dcterms:created>
  <dcterms:modified xsi:type="dcterms:W3CDTF">2020-11-16T08:59:53Z</dcterms:modified>
</cp:coreProperties>
</file>