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08" r:id="rId5"/>
  </p:sldMasterIdLst>
  <p:notesMasterIdLst>
    <p:notesMasterId r:id="rId73"/>
  </p:notesMasterIdLst>
  <p:sldIdLst>
    <p:sldId id="256" r:id="rId6"/>
    <p:sldId id="436" r:id="rId7"/>
    <p:sldId id="262" r:id="rId8"/>
    <p:sldId id="260" r:id="rId9"/>
    <p:sldId id="261" r:id="rId10"/>
    <p:sldId id="269" r:id="rId11"/>
    <p:sldId id="257" r:id="rId12"/>
    <p:sldId id="258" r:id="rId13"/>
    <p:sldId id="270" r:id="rId14"/>
    <p:sldId id="259" r:id="rId15"/>
    <p:sldId id="264" r:id="rId16"/>
    <p:sldId id="384" r:id="rId17"/>
    <p:sldId id="385" r:id="rId18"/>
    <p:sldId id="386" r:id="rId19"/>
    <p:sldId id="387" r:id="rId20"/>
    <p:sldId id="404" r:id="rId21"/>
    <p:sldId id="417" r:id="rId22"/>
    <p:sldId id="369" r:id="rId23"/>
    <p:sldId id="405" r:id="rId24"/>
    <p:sldId id="266" r:id="rId25"/>
    <p:sldId id="391" r:id="rId26"/>
    <p:sldId id="416" r:id="rId27"/>
    <p:sldId id="403" r:id="rId28"/>
    <p:sldId id="375" r:id="rId29"/>
    <p:sldId id="437" r:id="rId30"/>
    <p:sldId id="374" r:id="rId31"/>
    <p:sldId id="412" r:id="rId32"/>
    <p:sldId id="368" r:id="rId33"/>
    <p:sldId id="275" r:id="rId34"/>
    <p:sldId id="383" r:id="rId35"/>
    <p:sldId id="392" r:id="rId36"/>
    <p:sldId id="401" r:id="rId37"/>
    <p:sldId id="364" r:id="rId38"/>
    <p:sldId id="402" r:id="rId39"/>
    <p:sldId id="267" r:id="rId40"/>
    <p:sldId id="435" r:id="rId41"/>
    <p:sldId id="525" r:id="rId42"/>
    <p:sldId id="438" r:id="rId43"/>
    <p:sldId id="486" r:id="rId44"/>
    <p:sldId id="442" r:id="rId45"/>
    <p:sldId id="489" r:id="rId46"/>
    <p:sldId id="488" r:id="rId47"/>
    <p:sldId id="490" r:id="rId48"/>
    <p:sldId id="433" r:id="rId49"/>
    <p:sldId id="491" r:id="rId50"/>
    <p:sldId id="464" r:id="rId51"/>
    <p:sldId id="522" r:id="rId52"/>
    <p:sldId id="523" r:id="rId53"/>
    <p:sldId id="501" r:id="rId54"/>
    <p:sldId id="524" r:id="rId55"/>
    <p:sldId id="487" r:id="rId56"/>
    <p:sldId id="268" r:id="rId57"/>
    <p:sldId id="406" r:id="rId58"/>
    <p:sldId id="408" r:id="rId59"/>
    <p:sldId id="371" r:id="rId60"/>
    <p:sldId id="409" r:id="rId61"/>
    <p:sldId id="410" r:id="rId62"/>
    <p:sldId id="414" r:id="rId63"/>
    <p:sldId id="411" r:id="rId64"/>
    <p:sldId id="415" r:id="rId65"/>
    <p:sldId id="426" r:id="rId66"/>
    <p:sldId id="427" r:id="rId67"/>
    <p:sldId id="428" r:id="rId68"/>
    <p:sldId id="431" r:id="rId69"/>
    <p:sldId id="432" r:id="rId70"/>
    <p:sldId id="272" r:id="rId71"/>
    <p:sldId id="434" r:id="rId7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E6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9" autoAdjust="0"/>
    <p:restoredTop sz="94660"/>
  </p:normalViewPr>
  <p:slideViewPr>
    <p:cSldViewPr snapToGrid="0">
      <p:cViewPr varScale="1">
        <p:scale>
          <a:sx n="69" d="100"/>
          <a:sy n="69" d="100"/>
        </p:scale>
        <p:origin x="4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4D66C3-8088-4941-B80F-8335A9066C7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2FE63D-B67A-48A0-B352-561AC66AFE1B}">
      <dgm:prSet/>
      <dgm:spPr/>
      <dgm:t>
        <a:bodyPr/>
        <a:lstStyle/>
        <a:p>
          <a:r>
            <a:rPr lang="ru-RU" b="1" dirty="0"/>
            <a:t>Информация факторах риска и защиты  7</a:t>
          </a:r>
        </a:p>
      </dgm:t>
    </dgm:pt>
    <dgm:pt modelId="{F6E316F1-EF32-42C8-88E5-2A680F7F7F54}" type="parTrans" cxnId="{0EB1C535-9AE5-4C18-B06E-EE56F6C42ED5}">
      <dgm:prSet/>
      <dgm:spPr/>
      <dgm:t>
        <a:bodyPr/>
        <a:lstStyle/>
        <a:p>
          <a:endParaRPr lang="ru-RU" b="1"/>
        </a:p>
      </dgm:t>
    </dgm:pt>
    <dgm:pt modelId="{AD3FE603-B6B6-4BB1-BD56-9D5BFC8CC47F}" type="sibTrans" cxnId="{0EB1C535-9AE5-4C18-B06E-EE56F6C42ED5}">
      <dgm:prSet/>
      <dgm:spPr/>
      <dgm:t>
        <a:bodyPr/>
        <a:lstStyle/>
        <a:p>
          <a:endParaRPr lang="ru-RU" b="1"/>
        </a:p>
      </dgm:t>
    </dgm:pt>
    <dgm:pt modelId="{BB0C277E-7CC7-4853-AF1E-E9D562421B74}">
      <dgm:prSet/>
      <dgm:spPr/>
      <dgm:t>
        <a:bodyPr/>
        <a:lstStyle/>
        <a:p>
          <a:r>
            <a:rPr lang="ru-RU" b="1" dirty="0"/>
            <a:t>Мотивация на позитивные изменения 5</a:t>
          </a:r>
        </a:p>
      </dgm:t>
    </dgm:pt>
    <dgm:pt modelId="{18E91DEF-8B33-4EDB-86D4-B1BBE487A2B3}" type="parTrans" cxnId="{C436AD62-54E6-40A3-A936-9CEEAF16A237}">
      <dgm:prSet/>
      <dgm:spPr/>
      <dgm:t>
        <a:bodyPr/>
        <a:lstStyle/>
        <a:p>
          <a:endParaRPr lang="ru-RU" b="1"/>
        </a:p>
      </dgm:t>
    </dgm:pt>
    <dgm:pt modelId="{14C20E17-3648-469F-AE12-862C98DB3EB9}" type="sibTrans" cxnId="{C436AD62-54E6-40A3-A936-9CEEAF16A237}">
      <dgm:prSet/>
      <dgm:spPr/>
      <dgm:t>
        <a:bodyPr/>
        <a:lstStyle/>
        <a:p>
          <a:endParaRPr lang="ru-RU" b="1"/>
        </a:p>
      </dgm:t>
    </dgm:pt>
    <dgm:pt modelId="{E54AF3B1-F9AB-434E-A604-A3ADD07720E4}">
      <dgm:prSet/>
      <dgm:spPr/>
      <dgm:t>
        <a:bodyPr/>
        <a:lstStyle/>
        <a:p>
          <a:r>
            <a:rPr lang="ru-RU" b="1" dirty="0"/>
            <a:t>Обучения компетенциям здоровья и трезвости (трансфер навыка) 10</a:t>
          </a:r>
        </a:p>
      </dgm:t>
    </dgm:pt>
    <dgm:pt modelId="{7DE9B5BE-C37B-4E4C-BE8C-C894314E9FAE}" type="parTrans" cxnId="{416F94C7-2482-4C96-B5CE-FBA7FD0F68CB}">
      <dgm:prSet/>
      <dgm:spPr/>
      <dgm:t>
        <a:bodyPr/>
        <a:lstStyle/>
        <a:p>
          <a:endParaRPr lang="ru-RU" b="1"/>
        </a:p>
      </dgm:t>
    </dgm:pt>
    <dgm:pt modelId="{9A76F324-B88F-4829-A393-A72AA4C9650D}" type="sibTrans" cxnId="{416F94C7-2482-4C96-B5CE-FBA7FD0F68CB}">
      <dgm:prSet/>
      <dgm:spPr/>
      <dgm:t>
        <a:bodyPr/>
        <a:lstStyle/>
        <a:p>
          <a:endParaRPr lang="ru-RU" b="1"/>
        </a:p>
      </dgm:t>
    </dgm:pt>
    <dgm:pt modelId="{DB917618-0B60-410D-BAA3-5BD222DE68CE}">
      <dgm:prSet/>
      <dgm:spPr/>
      <dgm:t>
        <a:bodyPr/>
        <a:lstStyle/>
        <a:p>
          <a:r>
            <a:rPr lang="ru-RU" b="1" dirty="0"/>
            <a:t>Мотивация на поддержку ЗОЖ 3 </a:t>
          </a:r>
        </a:p>
      </dgm:t>
    </dgm:pt>
    <dgm:pt modelId="{A101BC11-2C98-4666-B79B-5B66EA59E185}" type="parTrans" cxnId="{E7B77F84-E2EB-497B-8ABD-5D56A90750FF}">
      <dgm:prSet/>
      <dgm:spPr/>
      <dgm:t>
        <a:bodyPr/>
        <a:lstStyle/>
        <a:p>
          <a:endParaRPr lang="ru-RU"/>
        </a:p>
      </dgm:t>
    </dgm:pt>
    <dgm:pt modelId="{79AA3C07-B214-4965-8433-B71FE04021EA}" type="sibTrans" cxnId="{E7B77F84-E2EB-497B-8ABD-5D56A90750FF}">
      <dgm:prSet/>
      <dgm:spPr/>
      <dgm:t>
        <a:bodyPr/>
        <a:lstStyle/>
        <a:p>
          <a:endParaRPr lang="ru-RU"/>
        </a:p>
      </dgm:t>
    </dgm:pt>
    <dgm:pt modelId="{B1529A63-58DE-430C-BE18-F248724CA6B0}" type="pres">
      <dgm:prSet presAssocID="{2D4D66C3-8088-4941-B80F-8335A9066C7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9CADA1-7B7B-4C63-AFD6-A27A7ABA5CD6}" type="pres">
      <dgm:prSet presAssocID="{DB917618-0B60-410D-BAA3-5BD222DE68CE}" presName="node" presStyleLbl="node1" presStyleIdx="0" presStyleCnt="4" custScaleY="164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FED733-E07D-4FCD-9458-A8AF2865A48F}" type="pres">
      <dgm:prSet presAssocID="{79AA3C07-B214-4965-8433-B71FE04021EA}" presName="sibTrans" presStyleLbl="sibTrans2D1" presStyleIdx="0" presStyleCnt="3"/>
      <dgm:spPr/>
      <dgm:t>
        <a:bodyPr/>
        <a:lstStyle/>
        <a:p>
          <a:endParaRPr lang="ru-RU"/>
        </a:p>
      </dgm:t>
    </dgm:pt>
    <dgm:pt modelId="{B7A01A8F-A366-4AD6-BA24-A329D1A17D3A}" type="pres">
      <dgm:prSet presAssocID="{79AA3C07-B214-4965-8433-B71FE04021EA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CA4931ED-2860-4ECB-B39B-461EA4C64942}" type="pres">
      <dgm:prSet presAssocID="{FB2FE63D-B67A-48A0-B352-561AC66AFE1B}" presName="node" presStyleLbl="node1" presStyleIdx="1" presStyleCnt="4" custScaleY="155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F94BE8-A8C3-43C1-9AE3-F986A8C274F7}" type="pres">
      <dgm:prSet presAssocID="{AD3FE603-B6B6-4BB1-BD56-9D5BFC8CC47F}" presName="sibTrans" presStyleLbl="sibTrans2D1" presStyleIdx="1" presStyleCnt="3"/>
      <dgm:spPr/>
      <dgm:t>
        <a:bodyPr/>
        <a:lstStyle/>
        <a:p>
          <a:endParaRPr lang="ru-RU"/>
        </a:p>
      </dgm:t>
    </dgm:pt>
    <dgm:pt modelId="{01DE685B-5C58-482B-B088-75EB69E4F404}" type="pres">
      <dgm:prSet presAssocID="{AD3FE603-B6B6-4BB1-BD56-9D5BFC8CC47F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6333AE7C-E0B5-49D0-B3DA-3C9652D52EE4}" type="pres">
      <dgm:prSet presAssocID="{BB0C277E-7CC7-4853-AF1E-E9D562421B74}" presName="node" presStyleLbl="node1" presStyleIdx="2" presStyleCnt="4" custScaleY="1552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708542-4F00-4E97-8A3D-C919DAA14073}" type="pres">
      <dgm:prSet presAssocID="{14C20E17-3648-469F-AE12-862C98DB3EB9}" presName="sibTrans" presStyleLbl="sibTrans2D1" presStyleIdx="2" presStyleCnt="3"/>
      <dgm:spPr/>
      <dgm:t>
        <a:bodyPr/>
        <a:lstStyle/>
        <a:p>
          <a:endParaRPr lang="ru-RU"/>
        </a:p>
      </dgm:t>
    </dgm:pt>
    <dgm:pt modelId="{A07D20AA-17AE-42D3-A904-94317622741F}" type="pres">
      <dgm:prSet presAssocID="{14C20E17-3648-469F-AE12-862C98DB3EB9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935D159B-914B-44D6-916E-67B20172C4DC}" type="pres">
      <dgm:prSet presAssocID="{E54AF3B1-F9AB-434E-A604-A3ADD07720E4}" presName="node" presStyleLbl="node1" presStyleIdx="3" presStyleCnt="4" custScaleY="152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DCB957-3CD6-46C5-AECB-F37C3E4613A3}" type="presOf" srcId="{79AA3C07-B214-4965-8433-B71FE04021EA}" destId="{98FED733-E07D-4FCD-9458-A8AF2865A48F}" srcOrd="0" destOrd="0" presId="urn:microsoft.com/office/officeart/2005/8/layout/process1"/>
    <dgm:cxn modelId="{83D3AA48-91EA-45BC-BC11-E324193B2BC3}" type="presOf" srcId="{DB917618-0B60-410D-BAA3-5BD222DE68CE}" destId="{B79CADA1-7B7B-4C63-AFD6-A27A7ABA5CD6}" srcOrd="0" destOrd="0" presId="urn:microsoft.com/office/officeart/2005/8/layout/process1"/>
    <dgm:cxn modelId="{D7048F3A-0BF5-4B44-9CF4-D39D74AF8046}" type="presOf" srcId="{E54AF3B1-F9AB-434E-A604-A3ADD07720E4}" destId="{935D159B-914B-44D6-916E-67B20172C4DC}" srcOrd="0" destOrd="0" presId="urn:microsoft.com/office/officeart/2005/8/layout/process1"/>
    <dgm:cxn modelId="{F88DA6FA-9BE7-4DEF-9DC9-6F1032FB4483}" type="presOf" srcId="{BB0C277E-7CC7-4853-AF1E-E9D562421B74}" destId="{6333AE7C-E0B5-49D0-B3DA-3C9652D52EE4}" srcOrd="0" destOrd="0" presId="urn:microsoft.com/office/officeart/2005/8/layout/process1"/>
    <dgm:cxn modelId="{1B1D51B8-E643-4B28-AF43-C70EB323043D}" type="presOf" srcId="{14C20E17-3648-469F-AE12-862C98DB3EB9}" destId="{A07D20AA-17AE-42D3-A904-94317622741F}" srcOrd="1" destOrd="0" presId="urn:microsoft.com/office/officeart/2005/8/layout/process1"/>
    <dgm:cxn modelId="{E7B77F84-E2EB-497B-8ABD-5D56A90750FF}" srcId="{2D4D66C3-8088-4941-B80F-8335A9066C7D}" destId="{DB917618-0B60-410D-BAA3-5BD222DE68CE}" srcOrd="0" destOrd="0" parTransId="{A101BC11-2C98-4666-B79B-5B66EA59E185}" sibTransId="{79AA3C07-B214-4965-8433-B71FE04021EA}"/>
    <dgm:cxn modelId="{8586B5AD-F37E-41A0-AD7D-D43FC3907612}" type="presOf" srcId="{AD3FE603-B6B6-4BB1-BD56-9D5BFC8CC47F}" destId="{1DF94BE8-A8C3-43C1-9AE3-F986A8C274F7}" srcOrd="0" destOrd="0" presId="urn:microsoft.com/office/officeart/2005/8/layout/process1"/>
    <dgm:cxn modelId="{5FBD40BD-B04E-4785-A598-BB9F673240DA}" type="presOf" srcId="{79AA3C07-B214-4965-8433-B71FE04021EA}" destId="{B7A01A8F-A366-4AD6-BA24-A329D1A17D3A}" srcOrd="1" destOrd="0" presId="urn:microsoft.com/office/officeart/2005/8/layout/process1"/>
    <dgm:cxn modelId="{6FCBA31D-C4FC-4B48-8AB4-7AA8C57D842F}" type="presOf" srcId="{14C20E17-3648-469F-AE12-862C98DB3EB9}" destId="{8C708542-4F00-4E97-8A3D-C919DAA14073}" srcOrd="0" destOrd="0" presId="urn:microsoft.com/office/officeart/2005/8/layout/process1"/>
    <dgm:cxn modelId="{15F6C418-0801-41C0-B316-A331570E6D24}" type="presOf" srcId="{2D4D66C3-8088-4941-B80F-8335A9066C7D}" destId="{B1529A63-58DE-430C-BE18-F248724CA6B0}" srcOrd="0" destOrd="0" presId="urn:microsoft.com/office/officeart/2005/8/layout/process1"/>
    <dgm:cxn modelId="{9225F71D-4E51-41F0-ABF5-FC89B67519CE}" type="presOf" srcId="{AD3FE603-B6B6-4BB1-BD56-9D5BFC8CC47F}" destId="{01DE685B-5C58-482B-B088-75EB69E4F404}" srcOrd="1" destOrd="0" presId="urn:microsoft.com/office/officeart/2005/8/layout/process1"/>
    <dgm:cxn modelId="{C56702F8-8A10-4EA9-A788-06A1E3C6D4F2}" type="presOf" srcId="{FB2FE63D-B67A-48A0-B352-561AC66AFE1B}" destId="{CA4931ED-2860-4ECB-B39B-461EA4C64942}" srcOrd="0" destOrd="0" presId="urn:microsoft.com/office/officeart/2005/8/layout/process1"/>
    <dgm:cxn modelId="{C436AD62-54E6-40A3-A936-9CEEAF16A237}" srcId="{2D4D66C3-8088-4941-B80F-8335A9066C7D}" destId="{BB0C277E-7CC7-4853-AF1E-E9D562421B74}" srcOrd="2" destOrd="0" parTransId="{18E91DEF-8B33-4EDB-86D4-B1BBE487A2B3}" sibTransId="{14C20E17-3648-469F-AE12-862C98DB3EB9}"/>
    <dgm:cxn modelId="{0EB1C535-9AE5-4C18-B06E-EE56F6C42ED5}" srcId="{2D4D66C3-8088-4941-B80F-8335A9066C7D}" destId="{FB2FE63D-B67A-48A0-B352-561AC66AFE1B}" srcOrd="1" destOrd="0" parTransId="{F6E316F1-EF32-42C8-88E5-2A680F7F7F54}" sibTransId="{AD3FE603-B6B6-4BB1-BD56-9D5BFC8CC47F}"/>
    <dgm:cxn modelId="{416F94C7-2482-4C96-B5CE-FBA7FD0F68CB}" srcId="{2D4D66C3-8088-4941-B80F-8335A9066C7D}" destId="{E54AF3B1-F9AB-434E-A604-A3ADD07720E4}" srcOrd="3" destOrd="0" parTransId="{7DE9B5BE-C37B-4E4C-BE8C-C894314E9FAE}" sibTransId="{9A76F324-B88F-4829-A393-A72AA4C9650D}"/>
    <dgm:cxn modelId="{2A81B4D5-EA71-45D8-8D8F-795EF8DD296F}" type="presParOf" srcId="{B1529A63-58DE-430C-BE18-F248724CA6B0}" destId="{B79CADA1-7B7B-4C63-AFD6-A27A7ABA5CD6}" srcOrd="0" destOrd="0" presId="urn:microsoft.com/office/officeart/2005/8/layout/process1"/>
    <dgm:cxn modelId="{A7E94364-1B44-4B16-8D1B-E3FCD51ECE8B}" type="presParOf" srcId="{B1529A63-58DE-430C-BE18-F248724CA6B0}" destId="{98FED733-E07D-4FCD-9458-A8AF2865A48F}" srcOrd="1" destOrd="0" presId="urn:microsoft.com/office/officeart/2005/8/layout/process1"/>
    <dgm:cxn modelId="{ED25FBF0-9C93-487D-913F-9106FE87659B}" type="presParOf" srcId="{98FED733-E07D-4FCD-9458-A8AF2865A48F}" destId="{B7A01A8F-A366-4AD6-BA24-A329D1A17D3A}" srcOrd="0" destOrd="0" presId="urn:microsoft.com/office/officeart/2005/8/layout/process1"/>
    <dgm:cxn modelId="{F62F0990-F18E-4810-82D5-D7CADFDC93F2}" type="presParOf" srcId="{B1529A63-58DE-430C-BE18-F248724CA6B0}" destId="{CA4931ED-2860-4ECB-B39B-461EA4C64942}" srcOrd="2" destOrd="0" presId="urn:microsoft.com/office/officeart/2005/8/layout/process1"/>
    <dgm:cxn modelId="{B527443D-78D4-4D96-BEAB-AEE9C89CDFAD}" type="presParOf" srcId="{B1529A63-58DE-430C-BE18-F248724CA6B0}" destId="{1DF94BE8-A8C3-43C1-9AE3-F986A8C274F7}" srcOrd="3" destOrd="0" presId="urn:microsoft.com/office/officeart/2005/8/layout/process1"/>
    <dgm:cxn modelId="{3D85C004-C05B-4120-A87D-BD2DC7EF9B0F}" type="presParOf" srcId="{1DF94BE8-A8C3-43C1-9AE3-F986A8C274F7}" destId="{01DE685B-5C58-482B-B088-75EB69E4F404}" srcOrd="0" destOrd="0" presId="urn:microsoft.com/office/officeart/2005/8/layout/process1"/>
    <dgm:cxn modelId="{833D7327-36EA-43AA-8DBE-450F68946F99}" type="presParOf" srcId="{B1529A63-58DE-430C-BE18-F248724CA6B0}" destId="{6333AE7C-E0B5-49D0-B3DA-3C9652D52EE4}" srcOrd="4" destOrd="0" presId="urn:microsoft.com/office/officeart/2005/8/layout/process1"/>
    <dgm:cxn modelId="{EF285AA0-46AC-4D62-997E-554B89CF2CF7}" type="presParOf" srcId="{B1529A63-58DE-430C-BE18-F248724CA6B0}" destId="{8C708542-4F00-4E97-8A3D-C919DAA14073}" srcOrd="5" destOrd="0" presId="urn:microsoft.com/office/officeart/2005/8/layout/process1"/>
    <dgm:cxn modelId="{081B039F-B55A-49C7-B707-86DFD2FE64D2}" type="presParOf" srcId="{8C708542-4F00-4E97-8A3D-C919DAA14073}" destId="{A07D20AA-17AE-42D3-A904-94317622741F}" srcOrd="0" destOrd="0" presId="urn:microsoft.com/office/officeart/2005/8/layout/process1"/>
    <dgm:cxn modelId="{33D68750-F4B5-42AE-90C9-ACFB3C0FE26F}" type="presParOf" srcId="{B1529A63-58DE-430C-BE18-F248724CA6B0}" destId="{935D159B-914B-44D6-916E-67B20172C4DC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CADA1-7B7B-4C63-AFD6-A27A7ABA5CD6}">
      <dsp:nvSpPr>
        <dsp:cNvPr id="0" name=""/>
        <dsp:cNvSpPr/>
      </dsp:nvSpPr>
      <dsp:spPr>
        <a:xfrm>
          <a:off x="4621" y="1180139"/>
          <a:ext cx="2020453" cy="19910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/>
            <a:t>Мотивация на поддержку ЗОЖ 3 </a:t>
          </a:r>
        </a:p>
      </dsp:txBody>
      <dsp:txXfrm>
        <a:off x="62937" y="1238455"/>
        <a:ext cx="1903821" cy="1874427"/>
      </dsp:txXfrm>
    </dsp:sp>
    <dsp:sp modelId="{98FED733-E07D-4FCD-9458-A8AF2865A48F}">
      <dsp:nvSpPr>
        <dsp:cNvPr id="0" name=""/>
        <dsp:cNvSpPr/>
      </dsp:nvSpPr>
      <dsp:spPr>
        <a:xfrm>
          <a:off x="2227119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2227119" y="2025346"/>
        <a:ext cx="299835" cy="300644"/>
      </dsp:txXfrm>
    </dsp:sp>
    <dsp:sp modelId="{CA4931ED-2860-4ECB-B39B-461EA4C64942}">
      <dsp:nvSpPr>
        <dsp:cNvPr id="0" name=""/>
        <dsp:cNvSpPr/>
      </dsp:nvSpPr>
      <dsp:spPr>
        <a:xfrm>
          <a:off x="2833255" y="1234727"/>
          <a:ext cx="2020453" cy="18818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/>
            <a:t>Информация факторах риска и защиты  7</a:t>
          </a:r>
        </a:p>
      </dsp:txBody>
      <dsp:txXfrm>
        <a:off x="2888373" y="1289845"/>
        <a:ext cx="1910217" cy="1771646"/>
      </dsp:txXfrm>
    </dsp:sp>
    <dsp:sp modelId="{1DF94BE8-A8C3-43C1-9AE3-F986A8C274F7}">
      <dsp:nvSpPr>
        <dsp:cNvPr id="0" name=""/>
        <dsp:cNvSpPr/>
      </dsp:nvSpPr>
      <dsp:spPr>
        <a:xfrm>
          <a:off x="5055754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b="1" kern="1200"/>
        </a:p>
      </dsp:txBody>
      <dsp:txXfrm>
        <a:off x="5055754" y="2025346"/>
        <a:ext cx="299835" cy="300644"/>
      </dsp:txXfrm>
    </dsp:sp>
    <dsp:sp modelId="{6333AE7C-E0B5-49D0-B3DA-3C9652D52EE4}">
      <dsp:nvSpPr>
        <dsp:cNvPr id="0" name=""/>
        <dsp:cNvSpPr/>
      </dsp:nvSpPr>
      <dsp:spPr>
        <a:xfrm>
          <a:off x="5661890" y="1234727"/>
          <a:ext cx="2020453" cy="18818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/>
            <a:t>Мотивация на позитивные изменения 5</a:t>
          </a:r>
        </a:p>
      </dsp:txBody>
      <dsp:txXfrm>
        <a:off x="5717008" y="1289845"/>
        <a:ext cx="1910217" cy="1771646"/>
      </dsp:txXfrm>
    </dsp:sp>
    <dsp:sp modelId="{8C708542-4F00-4E97-8A3D-C919DAA14073}">
      <dsp:nvSpPr>
        <dsp:cNvPr id="0" name=""/>
        <dsp:cNvSpPr/>
      </dsp:nvSpPr>
      <dsp:spPr>
        <a:xfrm>
          <a:off x="7884389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b="1" kern="1200"/>
        </a:p>
      </dsp:txBody>
      <dsp:txXfrm>
        <a:off x="7884389" y="2025346"/>
        <a:ext cx="299835" cy="300644"/>
      </dsp:txXfrm>
    </dsp:sp>
    <dsp:sp modelId="{935D159B-914B-44D6-916E-67B20172C4DC}">
      <dsp:nvSpPr>
        <dsp:cNvPr id="0" name=""/>
        <dsp:cNvSpPr/>
      </dsp:nvSpPr>
      <dsp:spPr>
        <a:xfrm>
          <a:off x="8490525" y="1248377"/>
          <a:ext cx="2020453" cy="18545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/>
            <a:t>Обучения компетенциям здоровья и трезвости (трансфер навыка) 10</a:t>
          </a:r>
        </a:p>
      </dsp:txBody>
      <dsp:txXfrm>
        <a:off x="8544844" y="1302696"/>
        <a:ext cx="1911815" cy="17459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D5B95-106B-4BD8-8086-C2525C25E5FF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5741A-3130-4DB7-BCAD-C341CCD86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618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Google Shape;85;p1:notes">
            <a:extLst>
              <a:ext uri="{FF2B5EF4-FFF2-40B4-BE49-F238E27FC236}">
                <a16:creationId xmlns:a16="http://schemas.microsoft.com/office/drawing/2014/main" id="{90333BF7-26E6-480F-B368-F82F03F333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ru-RU" altLang="ru-RU"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41987" name="Google Shape;86;p1:notes">
            <a:extLst>
              <a:ext uri="{FF2B5EF4-FFF2-40B4-BE49-F238E27FC236}">
                <a16:creationId xmlns:a16="http://schemas.microsoft.com/office/drawing/2014/main" id="{E9E4BA64-1789-4E1E-B17C-2C44AEFE799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>
            <a:extLst>
              <a:ext uri="{FF2B5EF4-FFF2-40B4-BE49-F238E27FC236}">
                <a16:creationId xmlns:a16="http://schemas.microsoft.com/office/drawing/2014/main" id="{0E4A0282-60D5-463C-B3B4-D6DF50E87A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FB15018-7730-4368-8D8D-560EDC5337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3012" name="Номер слайда 3">
            <a:extLst>
              <a:ext uri="{FF2B5EF4-FFF2-40B4-BE49-F238E27FC236}">
                <a16:creationId xmlns:a16="http://schemas.microsoft.com/office/drawing/2014/main" id="{69CA4061-8402-47CD-A950-3095F6633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BBF903-FC11-40E9-BCA8-217C71409D0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>
            <a:extLst>
              <a:ext uri="{FF2B5EF4-FFF2-40B4-BE49-F238E27FC236}">
                <a16:creationId xmlns:a16="http://schemas.microsoft.com/office/drawing/2014/main" id="{B814C900-2838-4B17-AC2E-F73859D31F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>
            <a:extLst>
              <a:ext uri="{FF2B5EF4-FFF2-40B4-BE49-F238E27FC236}">
                <a16:creationId xmlns:a16="http://schemas.microsoft.com/office/drawing/2014/main" id="{5BD45F18-31E4-4013-AD27-29DEAF489C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52228" name="Номер слайда 3">
            <a:extLst>
              <a:ext uri="{FF2B5EF4-FFF2-40B4-BE49-F238E27FC236}">
                <a16:creationId xmlns:a16="http://schemas.microsoft.com/office/drawing/2014/main" id="{E9C0DBB2-64B7-4974-BDF2-BD6EBC43D2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35B101-B931-46FE-9612-8E542D50C0A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3C638D-E2FF-478A-BC3D-DACBEA0A9C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5C8D11-D701-4D84-A504-97124F3555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2956CD-D6DD-4FDB-AA5C-4577D57D0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EFFA-FBD1-4087-AD74-1D5501F89ACA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EDE83A-CFD6-448F-A804-CBE3955EF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C3C52C-A09F-46CB-92D6-B00D98AC0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D0AC-F2AB-4D3B-B768-A4C396D03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556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5E36A-D1F2-48A2-A008-7DD40A06D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83E693-ECD8-4D74-A0A1-6B3FC9C15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362951-FF51-456C-AF5B-EDBCCF8EF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EFFA-FBD1-4087-AD74-1D5501F89ACA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2C9627-8FB2-4ECB-88C0-3A2D41FAC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C796BA-D70B-4140-9E68-990751970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D0AC-F2AB-4D3B-B768-A4C396D03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105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25C312A-4C5C-4815-8DB3-3B435BB113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D1EAED-D0F5-492E-A858-B8E0029A5D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DEB53F-6C23-41EF-B004-AE2B26217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EFFA-FBD1-4087-AD74-1D5501F89ACA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A29AA6-FF82-481E-A098-FD19FFFDB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28F353-6565-45CD-954A-14A87DF1F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D0AC-F2AB-4D3B-B768-A4C396D03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786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8116DCE-E784-4761-B865-9792B3F78BA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Дата 15">
            <a:extLst>
              <a:ext uri="{FF2B5EF4-FFF2-40B4-BE49-F238E27FC236}">
                <a16:creationId xmlns:a16="http://schemas.microsoft.com/office/drawing/2014/main" id="{4EE155A7-5A19-47F6-95C7-FB4BE6941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>
            <a:extLst>
              <a:ext uri="{FF2B5EF4-FFF2-40B4-BE49-F238E27FC236}">
                <a16:creationId xmlns:a16="http://schemas.microsoft.com/office/drawing/2014/main" id="{5E4BFCE5-FE9F-4052-96D9-55AC42196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>
            <a:extLst>
              <a:ext uri="{FF2B5EF4-FFF2-40B4-BE49-F238E27FC236}">
                <a16:creationId xmlns:a16="http://schemas.microsoft.com/office/drawing/2014/main" id="{DC4B7DD7-CC3A-4B43-9A83-8CF12384C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B23C7F95-B4C4-4C10-95F4-9C5D37B7925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1529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0C7DEB9F-7F57-41DE-8ABB-6FE36F163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>
            <a:extLst>
              <a:ext uri="{FF2B5EF4-FFF2-40B4-BE49-F238E27FC236}">
                <a16:creationId xmlns:a16="http://schemas.microsoft.com/office/drawing/2014/main" id="{60D43E41-42F1-4209-AEA6-CA5279B6E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>
            <a:extLst>
              <a:ext uri="{FF2B5EF4-FFF2-40B4-BE49-F238E27FC236}">
                <a16:creationId xmlns:a16="http://schemas.microsoft.com/office/drawing/2014/main" id="{4F2D8690-0BBB-438C-8ADB-DD5C4C853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50D99BCD-499D-4C01-9177-96CC732F79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1215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84EF811-4349-43E5-9DEA-68574494632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Дата 18">
            <a:extLst>
              <a:ext uri="{FF2B5EF4-FFF2-40B4-BE49-F238E27FC236}">
                <a16:creationId xmlns:a16="http://schemas.microsoft.com/office/drawing/2014/main" id="{AA13AC51-D809-421C-A62E-EA31F5E0D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>
            <a:extLst>
              <a:ext uri="{FF2B5EF4-FFF2-40B4-BE49-F238E27FC236}">
                <a16:creationId xmlns:a16="http://schemas.microsoft.com/office/drawing/2014/main" id="{1FBF706F-3E38-4E7F-B29A-3A3663B15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>
            <a:extLst>
              <a:ext uri="{FF2B5EF4-FFF2-40B4-BE49-F238E27FC236}">
                <a16:creationId xmlns:a16="http://schemas.microsoft.com/office/drawing/2014/main" id="{50B99E29-E21A-46DF-AEC6-7A5DED5C1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B12583-EFF8-44B1-B2FB-62D46664D3F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8733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0">
            <a:extLst>
              <a:ext uri="{FF2B5EF4-FFF2-40B4-BE49-F238E27FC236}">
                <a16:creationId xmlns:a16="http://schemas.microsoft.com/office/drawing/2014/main" id="{E67180DD-88E0-4B24-B8EA-3EB887E0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>
            <a:extLst>
              <a:ext uri="{FF2B5EF4-FFF2-40B4-BE49-F238E27FC236}">
                <a16:creationId xmlns:a16="http://schemas.microsoft.com/office/drawing/2014/main" id="{8BA91CB9-7F32-4597-8790-119C052D2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E6A71220-D9B1-4E67-A541-E65ADB724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6B1CB7-2D86-4741-894B-F86B77D164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0216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7543EAA-CA73-4E0D-B1C9-D6FD9ECE541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9">
            <a:extLst>
              <a:ext uri="{FF2B5EF4-FFF2-40B4-BE49-F238E27FC236}">
                <a16:creationId xmlns:a16="http://schemas.microsoft.com/office/drawing/2014/main" id="{84196615-4927-494B-AE07-676A8558F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:a16="http://schemas.microsoft.com/office/drawing/2014/main" id="{8F7B6D44-7B03-4BBC-B727-E02A4C643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id="{5CC70888-74FC-42F7-BB76-77D03245D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E498C0C7-74D1-44CC-B9B0-D664FDEF0DC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4547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0">
            <a:extLst>
              <a:ext uri="{FF2B5EF4-FFF2-40B4-BE49-F238E27FC236}">
                <a16:creationId xmlns:a16="http://schemas.microsoft.com/office/drawing/2014/main" id="{43D9A734-9E25-472B-9F30-E5FA5D2A8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>
            <a:extLst>
              <a:ext uri="{FF2B5EF4-FFF2-40B4-BE49-F238E27FC236}">
                <a16:creationId xmlns:a16="http://schemas.microsoft.com/office/drawing/2014/main" id="{C009E4CE-2317-4C38-9B9E-667B7DA37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90C53C4-8CB9-4B2C-8E0E-08D5E0B4D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5E26AF-2FD3-433E-804E-B79AC5EB56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71207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>
            <a:extLst>
              <a:ext uri="{FF2B5EF4-FFF2-40B4-BE49-F238E27FC236}">
                <a16:creationId xmlns:a16="http://schemas.microsoft.com/office/drawing/2014/main" id="{05BB6C67-BC5F-4F26-92B6-8604C7948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>
            <a:extLst>
              <a:ext uri="{FF2B5EF4-FFF2-40B4-BE49-F238E27FC236}">
                <a16:creationId xmlns:a16="http://schemas.microsoft.com/office/drawing/2014/main" id="{6A4C1EAE-445E-481A-AE30-0D0EA106A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>
            <a:extLst>
              <a:ext uri="{FF2B5EF4-FFF2-40B4-BE49-F238E27FC236}">
                <a16:creationId xmlns:a16="http://schemas.microsoft.com/office/drawing/2014/main" id="{69C403B1-5D85-4D2F-B313-8DA57C098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0B481-E90C-475D-BEEF-FF30B9A60C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67391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980509F-C85F-46AD-8C5E-741A5598BB7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Дата 24">
            <a:extLst>
              <a:ext uri="{FF2B5EF4-FFF2-40B4-BE49-F238E27FC236}">
                <a16:creationId xmlns:a16="http://schemas.microsoft.com/office/drawing/2014/main" id="{6C9CDDDF-CCF1-4A65-AF4E-85349F0F1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>
            <a:extLst>
              <a:ext uri="{FF2B5EF4-FFF2-40B4-BE49-F238E27FC236}">
                <a16:creationId xmlns:a16="http://schemas.microsoft.com/office/drawing/2014/main" id="{537B1632-8E82-4E78-A0DD-927B26487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>
            <a:extLst>
              <a:ext uri="{FF2B5EF4-FFF2-40B4-BE49-F238E27FC236}">
                <a16:creationId xmlns:a16="http://schemas.microsoft.com/office/drawing/2014/main" id="{DF4F0EA9-BB2A-4195-A5C9-633B4A20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B3B66-66C8-4312-9F41-BCC4CD7FF8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0817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339853-D655-4311-A5CB-F671B2845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E8A2DA-1D5A-4AB5-BF1A-4E334336E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7751E1-F18A-4ADE-9023-8729D1589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EFFA-FBD1-4087-AD74-1D5501F89ACA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F35B9A-8E6E-45E3-8D38-D99EAF89A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044EC5-B0AD-4DB4-BCA7-41678E205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D0AC-F2AB-4D3B-B768-A4C396D03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869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>
            <a:extLst>
              <a:ext uri="{FF2B5EF4-FFF2-40B4-BE49-F238E27FC236}">
                <a16:creationId xmlns:a16="http://schemas.microsoft.com/office/drawing/2014/main" id="{455E0F69-06CA-4715-9040-AEEC87491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0A1406C-0A77-421F-A448-84FC719B3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>
            <a:extLst>
              <a:ext uri="{FF2B5EF4-FFF2-40B4-BE49-F238E27FC236}">
                <a16:creationId xmlns:a16="http://schemas.microsoft.com/office/drawing/2014/main" id="{3DD8BCA3-6398-4AEA-9EAA-89D2AFC7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4D043-7965-4B81-9C90-A957968F09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6783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0">
            <a:extLst>
              <a:ext uri="{FF2B5EF4-FFF2-40B4-BE49-F238E27FC236}">
                <a16:creationId xmlns:a16="http://schemas.microsoft.com/office/drawing/2014/main" id="{5FB5870D-F819-4B9D-BE7A-995BEA7B5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>
            <a:extLst>
              <a:ext uri="{FF2B5EF4-FFF2-40B4-BE49-F238E27FC236}">
                <a16:creationId xmlns:a16="http://schemas.microsoft.com/office/drawing/2014/main" id="{7DD6917C-0003-4DB9-A0F5-05FBCDC4F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355BD0D0-C89C-428E-8480-1015E430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9B1547-651A-4D5C-8508-DA2DA4A982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7826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59724B-3594-43D3-920D-258A98B52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4CD440-2B79-4EF0-B73F-2A3981C75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1FCD88-F9D1-4F0B-9053-F8F1EF844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5BBDB9-1FA3-4BDC-B915-3784F4BFD02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9794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D42B2D7-4C28-4924-A5D5-74FC638AAC9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Дата 15">
            <a:extLst>
              <a:ext uri="{FF2B5EF4-FFF2-40B4-BE49-F238E27FC236}">
                <a16:creationId xmlns:a16="http://schemas.microsoft.com/office/drawing/2014/main" id="{26BD7007-2EF3-47B8-847E-69B73D433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>
            <a:extLst>
              <a:ext uri="{FF2B5EF4-FFF2-40B4-BE49-F238E27FC236}">
                <a16:creationId xmlns:a16="http://schemas.microsoft.com/office/drawing/2014/main" id="{EF65DCAB-3579-4D6D-8331-5820DABB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>
            <a:extLst>
              <a:ext uri="{FF2B5EF4-FFF2-40B4-BE49-F238E27FC236}">
                <a16:creationId xmlns:a16="http://schemas.microsoft.com/office/drawing/2014/main" id="{3F28BB95-438B-4445-958C-0319F0EB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961A7A25-70CA-4BB4-9D4B-D20804E6AC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2642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1F6BF5EB-475D-4F40-91E4-571C09CB6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>
            <a:extLst>
              <a:ext uri="{FF2B5EF4-FFF2-40B4-BE49-F238E27FC236}">
                <a16:creationId xmlns:a16="http://schemas.microsoft.com/office/drawing/2014/main" id="{0D3BFAC5-AA6B-430A-A491-C391A2A84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>
            <a:extLst>
              <a:ext uri="{FF2B5EF4-FFF2-40B4-BE49-F238E27FC236}">
                <a16:creationId xmlns:a16="http://schemas.microsoft.com/office/drawing/2014/main" id="{048A4C3A-AED8-423F-B89F-2C50DBA2B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92C4D1AF-1DFA-463A-9DE2-86B767F43AD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63817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A8EED51-3C94-4868-98EF-CC83668AF5C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Дата 18">
            <a:extLst>
              <a:ext uri="{FF2B5EF4-FFF2-40B4-BE49-F238E27FC236}">
                <a16:creationId xmlns:a16="http://schemas.microsoft.com/office/drawing/2014/main" id="{371553F9-F462-435E-8595-955EDF626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>
            <a:extLst>
              <a:ext uri="{FF2B5EF4-FFF2-40B4-BE49-F238E27FC236}">
                <a16:creationId xmlns:a16="http://schemas.microsoft.com/office/drawing/2014/main" id="{5C39E038-9580-483F-9B8E-6BFB9EBE2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>
            <a:extLst>
              <a:ext uri="{FF2B5EF4-FFF2-40B4-BE49-F238E27FC236}">
                <a16:creationId xmlns:a16="http://schemas.microsoft.com/office/drawing/2014/main" id="{80FF9CBD-A573-4D0C-9CD0-E4EFF9644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0315C9-769D-4052-BF3B-7EDD42CD88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2074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0">
            <a:extLst>
              <a:ext uri="{FF2B5EF4-FFF2-40B4-BE49-F238E27FC236}">
                <a16:creationId xmlns:a16="http://schemas.microsoft.com/office/drawing/2014/main" id="{F6984E56-194D-45FA-BA30-70409C562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>
            <a:extLst>
              <a:ext uri="{FF2B5EF4-FFF2-40B4-BE49-F238E27FC236}">
                <a16:creationId xmlns:a16="http://schemas.microsoft.com/office/drawing/2014/main" id="{7B33B98D-A456-4B0F-8F47-C4616677F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CE0083EC-282A-4361-A8A4-5A5C34045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1EF19-385D-443C-83DC-AC139A4A99F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37199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AC0B36B-5075-496E-B17E-877BA1D8662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9">
            <a:extLst>
              <a:ext uri="{FF2B5EF4-FFF2-40B4-BE49-F238E27FC236}">
                <a16:creationId xmlns:a16="http://schemas.microsoft.com/office/drawing/2014/main" id="{EDEB302C-1C5C-4DC6-B75A-31748AAD7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:a16="http://schemas.microsoft.com/office/drawing/2014/main" id="{80102781-DEB6-4697-B068-1CFA47CD4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id="{29BB2028-93DD-4026-9675-151036AD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47E76324-8562-487E-AAEE-5BA602CCE4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10699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0">
            <a:extLst>
              <a:ext uri="{FF2B5EF4-FFF2-40B4-BE49-F238E27FC236}">
                <a16:creationId xmlns:a16="http://schemas.microsoft.com/office/drawing/2014/main" id="{B4537252-35AA-414E-8233-C6CC1215C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>
            <a:extLst>
              <a:ext uri="{FF2B5EF4-FFF2-40B4-BE49-F238E27FC236}">
                <a16:creationId xmlns:a16="http://schemas.microsoft.com/office/drawing/2014/main" id="{920AB940-3B5F-4B11-9A2E-E7782F720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7ECFBE3-EAF7-4B06-A52E-0137EEF75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BC133-161A-4838-9F86-4553065E79D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99140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>
            <a:extLst>
              <a:ext uri="{FF2B5EF4-FFF2-40B4-BE49-F238E27FC236}">
                <a16:creationId xmlns:a16="http://schemas.microsoft.com/office/drawing/2014/main" id="{B34CF93E-7197-4299-9692-DC0B92FCD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>
            <a:extLst>
              <a:ext uri="{FF2B5EF4-FFF2-40B4-BE49-F238E27FC236}">
                <a16:creationId xmlns:a16="http://schemas.microsoft.com/office/drawing/2014/main" id="{68752152-0A29-4076-AC10-F605D4BB8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>
            <a:extLst>
              <a:ext uri="{FF2B5EF4-FFF2-40B4-BE49-F238E27FC236}">
                <a16:creationId xmlns:a16="http://schemas.microsoft.com/office/drawing/2014/main" id="{F1CD4EB2-9AAF-4D32-8A42-7337E9E95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7D75D-BCA8-4D4F-946E-1F6D6441DF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1974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C1451B-9CF8-46B8-A262-A39085D41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37E828-EDC7-4245-8341-A140E2DE6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01665F-400F-4ECB-81AE-D6F333173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EFFA-FBD1-4087-AD74-1D5501F89ACA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93622E-68A3-4F37-B8C7-456907428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DF7F5D-A255-4B94-95A7-26735B234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D0AC-F2AB-4D3B-B768-A4C396D03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6080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4386817-9BD6-4E52-B677-53D8028E963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Дата 24">
            <a:extLst>
              <a:ext uri="{FF2B5EF4-FFF2-40B4-BE49-F238E27FC236}">
                <a16:creationId xmlns:a16="http://schemas.microsoft.com/office/drawing/2014/main" id="{46198AA9-826E-4DAF-8098-73B2B1FA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>
            <a:extLst>
              <a:ext uri="{FF2B5EF4-FFF2-40B4-BE49-F238E27FC236}">
                <a16:creationId xmlns:a16="http://schemas.microsoft.com/office/drawing/2014/main" id="{BEEB415C-4153-404C-BD2D-6E1660B59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>
            <a:extLst>
              <a:ext uri="{FF2B5EF4-FFF2-40B4-BE49-F238E27FC236}">
                <a16:creationId xmlns:a16="http://schemas.microsoft.com/office/drawing/2014/main" id="{5D7129B8-94B3-41BD-B413-078813F23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4D6FB-C1A2-42D5-9234-9C89E24C4B9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82896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>
            <a:extLst>
              <a:ext uri="{FF2B5EF4-FFF2-40B4-BE49-F238E27FC236}">
                <a16:creationId xmlns:a16="http://schemas.microsoft.com/office/drawing/2014/main" id="{03A84519-7F9A-49D5-8F11-750085BA7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E8CB42F0-7B9A-4231-93D6-4E5421AD6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>
            <a:extLst>
              <a:ext uri="{FF2B5EF4-FFF2-40B4-BE49-F238E27FC236}">
                <a16:creationId xmlns:a16="http://schemas.microsoft.com/office/drawing/2014/main" id="{1C51C953-59CF-4B32-9BD4-A0115A66B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C402D-53B7-4A90-8B01-F3093FBFFE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74998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0">
            <a:extLst>
              <a:ext uri="{FF2B5EF4-FFF2-40B4-BE49-F238E27FC236}">
                <a16:creationId xmlns:a16="http://schemas.microsoft.com/office/drawing/2014/main" id="{B26851E2-CDF4-48A9-8941-FAFD59416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>
            <a:extLst>
              <a:ext uri="{FF2B5EF4-FFF2-40B4-BE49-F238E27FC236}">
                <a16:creationId xmlns:a16="http://schemas.microsoft.com/office/drawing/2014/main" id="{A083B0B2-F8D7-4931-97F2-FAB0A379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721F693B-F11A-42CE-98C2-068A1EDEC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F8653-7F73-484A-99BE-69CDA01C1A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2718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27C215-F700-4587-A373-AF0D79D2C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2FAC5F-3205-4E8D-B519-1CC7E90DB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D10B9A-14EA-495D-A021-67E942E7A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63FCC-0C6E-4385-A6E1-7391D2A396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851977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A4FC0-A228-4C7A-AA02-8D695D8A4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D4C20-DB49-4FA8-A948-CD05BFE8655D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5FCF21-36C8-4AD6-A547-AB90F339F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20D419-229E-45C9-9EEF-27430ABEA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D6A10-6D28-42A6-ADC2-2146648B64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40486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EAD157-440D-474A-A5BA-E0D925522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0BE30-DC58-40A0-95F7-503062416CA8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2267BF-55C7-4A61-9E45-B9885E74D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5AF014-DF62-419F-9E83-2DE38BCDC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0A741-1DB6-451D-81F0-8E8E4A68A7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17490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942DF0-ECDB-4012-A77E-633F99DD5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3CBF0-CD54-4195-A245-39554C725C1D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C3C2F0-75D1-492C-96DD-A76370216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1FBD68-6CED-4423-A894-DB69D903F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69DB7-88F3-4040-A97F-21101FD37E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09937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F28858F-FC96-4266-B54D-ABF77C1DF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8D848-0311-4146-969C-B97E50F8C963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4611043-6E1A-40B4-866B-41E5A246A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8BDE705-6942-4979-8146-2BDDBBA1E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70487-211C-4830-A53C-D7A85B6132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6423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92241C3C-A482-4432-A76B-696EC4311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48CAA-FC22-41C2-8406-8D5EAC35013E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139770C5-6AE4-4199-AB52-9F278C75A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0152090F-FD5B-4A57-8814-D0DC37ABC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362BE-F2CB-4CCD-ABE3-DB56AD005D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77668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FAF9B5D1-5EB8-4C86-8891-89127B8C7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86CD8-DCC8-449A-85BB-E3306D94DF1A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967438A2-9619-49F4-A3F9-382E073EC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D4F329E7-FE21-4384-9490-5A7205337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55B9A-065E-4F06-9756-4D016F43E6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6543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191F3-ED3F-465B-AC57-DBF76FC64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B9E692-ACF1-4908-92B5-4B372E7818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0C2046-1001-4753-A0BF-339F75F20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7B9123-BAC9-4A3E-8DBF-CCBAC8235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EFFA-FBD1-4087-AD74-1D5501F89ACA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87A2E7-8A42-4F3D-A3A5-C9B036163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F8EDC1-67AF-4183-B82F-1FB36084A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D0AC-F2AB-4D3B-B768-A4C396D03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2944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9E8E3DDD-EED0-4BEE-AABE-5F9F362CD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AD24C-23A1-4E23-A9DB-382B64D4BC1D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02B18134-0225-48A3-99B5-C537E0C1E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F51BCD7B-13A2-42B6-BEC9-04682BB55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872A2-CC40-4221-9625-20DD9B3A9C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46068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6E9793F-531E-4C2F-ACDC-0A5D66A65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B4601-3844-423D-8BFE-7E938145A37B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8A9FE80-13B4-412A-B0D4-B984C05D5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03404713-90F5-4A8A-A701-C86ABCDC8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5D9C1-6EC9-41A6-A985-36FCD43F65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71015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B43F188-C5B2-4E14-81BA-F559ECAC4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82A0D-DE6A-43BE-8DEA-4973101B196B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B3BFCB74-CEA6-4028-8090-D3A73275D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55EF988-024A-4CD5-8AC6-4568E4BB3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A431C-A2F8-4824-93F0-E7723AC598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67311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112745-E479-49CB-B285-13E3BAD1D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6D74E-49E8-4037-BA8C-C4311A3FF803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D0609C-7A65-4987-8DAD-BCF990423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AEE037-C61A-4C7D-8B3E-FC70DD116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E850A-7B22-468A-ACCC-69533711FF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51105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5FD209-E774-49FE-9609-9B470D04A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64314-BBEA-43AE-93CF-83E816350C60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59125B-A4F6-4F5E-8BA9-CEB04C91C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A3A5F2-BA86-401F-8857-995333E1E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75741-D4F9-4385-808A-2EE0114BB4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84035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6199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8086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652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8431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692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3F883-14CA-4028-8811-F8A4308D5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9A3D5B-701B-4B26-82F2-D6B042895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A8F2C-CCCE-454D-8A79-694D1E005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C921380-4372-4D15-B402-7BA0C657C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C515A6F-385F-4764-B848-EF7CBFCD19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88B9B6C-F430-4B5D-9D73-7FB09B46E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EFFA-FBD1-4087-AD74-1D5501F89ACA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ABA4A80-DA83-429E-9308-B0646E732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8A671A1-2E31-42DE-A277-E7DA94ABB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D0AC-F2AB-4D3B-B768-A4C396D03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2747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4452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2300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7333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8838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6643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39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AB5DD-191C-4A39-A112-C2D02DFDF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87BBB6-CDA3-4044-9CBF-A0D1AAAA4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EFFA-FBD1-4087-AD74-1D5501F89ACA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7EAF6B-E56D-4D51-B349-B5D7F2924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47E26A-73C4-41C1-BC91-927937422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D0AC-F2AB-4D3B-B768-A4C396D03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59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A87857D-6B32-4B17-B07B-075CCDF36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EFFA-FBD1-4087-AD74-1D5501F89ACA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36277D7-09FC-4182-91E1-BC9124C33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F18F9C-FF59-41FB-B6EA-AB7B13122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D0AC-F2AB-4D3B-B768-A4C396D03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08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7568E-C444-44AA-982E-A71CCEB19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5FAA57-206B-4209-9E8E-EEDC9B133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C23ADC-4E15-4499-943B-BD5097166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D1E9A8-FA91-4D6E-9A4F-1790D9E4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EFFA-FBD1-4087-AD74-1D5501F89ACA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EC5B5C-026F-4FB0-A417-508CB26F9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778B55-BC19-48A2-8958-0F85EA091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D0AC-F2AB-4D3B-B768-A4C396D03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920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C16325-B7B6-4E6B-8646-EA2C22853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E5532F-464F-4D8E-92B1-FC51A1CCA3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AB6ABE-31D2-4A54-AFDC-461C672BC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92CAFC-3B27-4A44-AB00-1D332A242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EFFA-FBD1-4087-AD74-1D5501F89ACA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C44D84-AC53-49E8-8E63-789C6CD96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B67F3B-6DF7-42B9-BAEB-D4B517F09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9D0AC-F2AB-4D3B-B768-A4C396D03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653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36F86-DED7-4F45-8FD2-5CA178BC1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AA9248-3188-4567-B3AA-77341D6AD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81D9BD-47D6-4358-904F-86B5A644D8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DEFFA-FBD1-4087-AD74-1D5501F89ACA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FF45CF-CC51-40AD-8899-78538158CF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8C85AD-AD00-4614-950D-A2D4AC170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9D0AC-F2AB-4D3B-B768-A4C396D03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297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5C4C297-ABAE-431D-BBF9-021E1F9C27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1029" name="Текст 7">
            <a:extLst>
              <a:ext uri="{FF2B5EF4-FFF2-40B4-BE49-F238E27FC236}">
                <a16:creationId xmlns:a16="http://schemas.microsoft.com/office/drawing/2014/main" id="{195E44E9-E66F-44E9-BB7B-23B488143E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06400" y="1554163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1" name="Дата 10">
            <a:extLst>
              <a:ext uri="{FF2B5EF4-FFF2-40B4-BE49-F238E27FC236}">
                <a16:creationId xmlns:a16="http://schemas.microsoft.com/office/drawing/2014/main" id="{6E040151-46BC-4A30-81CA-F22AC0B664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>
            <a:extLst>
              <a:ext uri="{FF2B5EF4-FFF2-40B4-BE49-F238E27FC236}">
                <a16:creationId xmlns:a16="http://schemas.microsoft.com/office/drawing/2014/main" id="{1C44DC91-45C7-41CB-88C4-0D30D4005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C0F5562-116F-4ADA-BF36-B0CABEC31C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C61AE"/>
                </a:solidFill>
              </a:defRPr>
            </a:lvl1pPr>
          </a:lstStyle>
          <a:p>
            <a:fld id="{CB0ECD3F-3C32-4D5A-B85A-452E80E117AF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9571FA12-DD5E-48EA-8431-C7E52FA99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079CF9A-DA6B-4229-853E-56D4A0DDEBC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2EC8B09-BDA4-4419-8218-E0E3EB85BD1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78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63A2746-B38F-4D3D-8EDE-F97069F4D10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1029" name="Текст 7">
            <a:extLst>
              <a:ext uri="{FF2B5EF4-FFF2-40B4-BE49-F238E27FC236}">
                <a16:creationId xmlns:a16="http://schemas.microsoft.com/office/drawing/2014/main" id="{19265350-C118-4628-A7F2-B28088D783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06400" y="1554163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1" name="Дата 10">
            <a:extLst>
              <a:ext uri="{FF2B5EF4-FFF2-40B4-BE49-F238E27FC236}">
                <a16:creationId xmlns:a16="http://schemas.microsoft.com/office/drawing/2014/main" id="{61E8CA2E-7B08-4A72-8D0D-405AD6BAE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>
            <a:extLst>
              <a:ext uri="{FF2B5EF4-FFF2-40B4-BE49-F238E27FC236}">
                <a16:creationId xmlns:a16="http://schemas.microsoft.com/office/drawing/2014/main" id="{F42BBABA-8A7F-4A2D-B712-3FDE5522A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BA0F315-D5EC-4998-870B-97E0838F9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C61AE"/>
                </a:solidFill>
              </a:defRPr>
            </a:lvl1pPr>
          </a:lstStyle>
          <a:p>
            <a:fld id="{D7C86804-0246-4438-8B22-3B8E28A50B92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4DC0F1E-6984-4F14-8B67-38B063E8E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4BFBAB4-63DD-4F83-81F2-5FCEF53F53E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23AAE6F-FF84-487F-B4A2-CEB148DE055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595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35BD2CD8-B0AC-489F-B0A4-7CDFEDA13DD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E5C3227A-7B7E-40E4-8AE8-9A11396AF6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1512F0-E4A1-4544-B42E-A1A48C0B9F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405546-79FF-4AA1-9B78-7A2CC14974B9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362198-B97D-4EC3-A09E-9963851242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FF45E9-91D2-445E-AC0E-6E1BD6A31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064BD38-E070-4376-91B0-2C5A2BCCD1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872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00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feline.org.au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lifelinehelpline.info/" TargetMode="External"/><Relationship Id="rId4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hyperlink" Target="https://www.fcc.gov/consumers/guides/lifeline-support-affordable-communications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s://www.centurylink.com/aboutus/community/community-development/lifeline.html" TargetMode="External"/><Relationship Id="rId4" Type="http://schemas.openxmlformats.org/officeDocument/2006/relationships/hyperlink" Target="https://suicidepreventionlifeline.org/chat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inzdrav.gov.ru/news/2020/06/25/14302-minzdrav-rossii-napravil-v-regiony-metodicheskie-rekomendatsii-po-profilaktike-upotrebleniya-alkogolya-psihoaktivnyh-i-narkoticheskih-sredstv-v-period-pandemii-covid-19" TargetMode="External"/><Relationship Id="rId2" Type="http://schemas.openxmlformats.org/officeDocument/2006/relationships/hyperlink" Target="http://r-n-l.ru/documents/16-06-2020/metod-rec-alco-covid-new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-n-l.ru/#metod-rek-covid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narcologos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rcologos.ru/prevention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jpeg"/><Relationship Id="rId4" Type="http://schemas.openxmlformats.org/officeDocument/2006/relationships/image" Target="../media/image43.png"/><Relationship Id="rId9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blog.csdn.net/baidu_33836580/article/details/50578696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klike.net/1224-krasivye-kartinki-pro-radost-i-schaste-40-foto.html" TargetMode="Externa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prorok-ilia.cerkov.ru/2017/02/07/podelis-dobrotojj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0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depositphotos.com/122686550/stock-photo-communicating-teens-two-romantic-young.html" TargetMode="External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hyperlink" Target="mailto:info@masterntl.com" TargetMode="External"/><Relationship Id="rId7" Type="http://schemas.openxmlformats.org/officeDocument/2006/relationships/image" Target="../media/image65.png"/><Relationship Id="rId2" Type="http://schemas.openxmlformats.org/officeDocument/2006/relationships/hyperlink" Target="http://masterntl.com/" TargetMode="Externa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427664-C142-46C3-B345-B26FA98EC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6628" y="3097098"/>
            <a:ext cx="10479313" cy="166706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 международный опыт борьбы с наркоманией. 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Обзор эффективных форм и методов 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наркологической «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превентологии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+ практикум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53C433-5B0E-484A-A0F7-E5B167E3A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8033" y="5054821"/>
            <a:ext cx="10268464" cy="1518974"/>
          </a:xfrm>
          <a:ln>
            <a:solidFill>
              <a:srgbClr val="0070C0"/>
            </a:solidFill>
          </a:ln>
        </p:spPr>
        <p:txBody>
          <a:bodyPr>
            <a:normAutofit fontScale="85000" lnSpcReduction="20000"/>
          </a:bodyPr>
          <a:lstStyle/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ru-RU" sz="2200" dirty="0">
                <a:solidFill>
                  <a:srgbClr val="0070C0"/>
                </a:solidFill>
              </a:rPr>
              <a:t>ГБУЗ «Московский научно-практический центр наркологии 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ru-RU" sz="2200" dirty="0">
                <a:solidFill>
                  <a:srgbClr val="0070C0"/>
                </a:solidFill>
              </a:rPr>
              <a:t>Департамента здравоохранения города Москвы»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ru-RU" sz="2200" dirty="0">
                <a:solidFill>
                  <a:srgbClr val="0070C0"/>
                </a:solidFill>
              </a:rPr>
              <a:t>Руководитель отделения профилактики </a:t>
            </a:r>
            <a:r>
              <a:rPr lang="ru-RU" sz="2200" dirty="0" err="1">
                <a:solidFill>
                  <a:srgbClr val="0070C0"/>
                </a:solidFill>
              </a:rPr>
              <a:t>аддиктивного</a:t>
            </a:r>
            <a:r>
              <a:rPr lang="ru-RU" sz="2200" dirty="0">
                <a:solidFill>
                  <a:srgbClr val="0070C0"/>
                </a:solidFill>
              </a:rPr>
              <a:t> поведения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ru-RU" sz="2200" dirty="0">
                <a:solidFill>
                  <a:srgbClr val="0070C0"/>
                </a:solidFill>
              </a:rPr>
              <a:t>Аршинова </a:t>
            </a:r>
            <a:r>
              <a:rPr lang="ru-RU" sz="2000" dirty="0">
                <a:solidFill>
                  <a:srgbClr val="0070C0"/>
                </a:solidFill>
              </a:rPr>
              <a:t>Виктория Викторовна </a:t>
            </a:r>
            <a:endParaRPr lang="ru-RU" sz="2200" dirty="0">
              <a:solidFill>
                <a:srgbClr val="0070C0"/>
              </a:solidFill>
            </a:endParaRPr>
          </a:p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ru-RU" sz="2200" dirty="0">
                <a:solidFill>
                  <a:srgbClr val="0070C0"/>
                </a:solidFill>
              </a:rPr>
              <a:t>Москва-Иркутск-16 ноября 2020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0C8FE72-A585-4387-B39B-09C7B0BD9A5C}"/>
              </a:ext>
            </a:extLst>
          </p:cNvPr>
          <p:cNvSpPr/>
          <p:nvPr/>
        </p:nvSpPr>
        <p:spPr>
          <a:xfrm>
            <a:off x="3338286" y="47875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222222"/>
                </a:solidFill>
                <a:latin typeface="OS_Regular"/>
              </a:rPr>
              <a:t> 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08901BC-31E1-40E2-B031-BD2C46CBB102}"/>
              </a:ext>
            </a:extLst>
          </p:cNvPr>
          <p:cNvSpPr/>
          <p:nvPr/>
        </p:nvSpPr>
        <p:spPr>
          <a:xfrm>
            <a:off x="1146628" y="478750"/>
            <a:ext cx="10479313" cy="2448619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885190" marR="1040765"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ГАУ ДПО ИО «Региональный институт кадровой политики и непрерывного профессионального образования» </a:t>
            </a:r>
          </a:p>
          <a:p>
            <a:pPr marL="885190" marR="1040765"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Курс повышения квалификации по заочной форме обучения с использованием дистанционных образовательных технологий на внебюджетной основе  по теме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«Организация деятельности по профилактике незаконного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потребления наркотических средств, психотропных веществ и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других социально-негативных явлений среди детей и молодежи: современные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технологии, формы и методы работы»</a:t>
            </a:r>
          </a:p>
        </p:txBody>
      </p:sp>
    </p:spTree>
    <p:extLst>
      <p:ext uri="{BB962C8B-B14F-4D97-AF65-F5344CB8AC3E}">
        <p14:creationId xmlns:p14="http://schemas.microsoft.com/office/powerpoint/2010/main" val="1993718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166EB2-B5BB-4419-BB35-72841A7FC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059" y="365125"/>
            <a:ext cx="10970741" cy="1364821"/>
          </a:xfrm>
        </p:spPr>
        <p:txBody>
          <a:bodyPr/>
          <a:lstStyle/>
          <a:p>
            <a:r>
              <a:rPr lang="ru-RU" b="1" dirty="0">
                <a:solidFill>
                  <a:schemeClr val="accent1"/>
                </a:solidFill>
              </a:rPr>
              <a:t>Практика антинаркотической профилактики  и оценка ее эффективности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B29BC2-9A85-4C8B-BFC6-138B06844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929" y="1793875"/>
            <a:ext cx="5353957" cy="428625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1E237C-A3A9-4CCA-8C8B-C25A8589A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116" y="1909989"/>
            <a:ext cx="5715000" cy="428625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E62490C-F3C0-465A-ADDF-96390107CAFE}"/>
              </a:ext>
            </a:extLst>
          </p:cNvPr>
          <p:cNvSpPr/>
          <p:nvPr/>
        </p:nvSpPr>
        <p:spPr>
          <a:xfrm>
            <a:off x="10813267" y="804304"/>
            <a:ext cx="54053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04652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00EB96-597E-46B8-BC74-FAF2E706E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Часть вторая. Антинаркотическая профилактика в </a:t>
            </a:r>
            <a:r>
              <a:rPr lang="en-US" b="1" dirty="0">
                <a:solidFill>
                  <a:schemeClr val="accent2"/>
                </a:solidFill>
              </a:rPr>
              <a:t>COVID-19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BCCDB27-48FD-412C-A965-AA60B099D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43F92EF-3509-466F-B32E-775A8881F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8714" y="650987"/>
            <a:ext cx="2022237" cy="166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46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E52C12-0D43-4963-9B48-BCE0AC657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453" y="562349"/>
            <a:ext cx="10009094" cy="836146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COVID-19 и наркомания</a:t>
            </a:r>
            <a:r>
              <a:rPr lang="en-US" b="1" dirty="0">
                <a:solidFill>
                  <a:schemeClr val="accent2"/>
                </a:solidFill>
              </a:rPr>
              <a:t>  </a:t>
            </a:r>
            <a:r>
              <a:rPr lang="ru-RU" b="1" dirty="0">
                <a:solidFill>
                  <a:schemeClr val="accent2"/>
                </a:solidFill>
              </a:rPr>
              <a:t>(зависимость)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39734C-1771-49D6-B50C-269E8A7A7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453" y="1759511"/>
            <a:ext cx="10009094" cy="4733363"/>
          </a:xfrm>
          <a:ln>
            <a:solidFill>
              <a:srgbClr val="FF0000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	- это две пандемии, которые находятся на грани столкновения и создают серьезную угрозу для общественного здравоохранения.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Необходимо приложить все усилия, чтобы : </a:t>
            </a:r>
          </a:p>
          <a:p>
            <a:r>
              <a:rPr lang="ru-RU" dirty="0"/>
              <a:t>информировать общественность о пагубных последствиях наркомании и других  наркологических заболеваниях. </a:t>
            </a:r>
          </a:p>
          <a:p>
            <a:r>
              <a:rPr lang="ru-RU" dirty="0"/>
              <a:t>срочно возобновить работу служб по назначению лечебных реабилитационных и профилактических услуг.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Принятые меры  смогут повлиять на прогноз  последствий COVID-19.</a:t>
            </a:r>
          </a:p>
          <a:p>
            <a:pPr marL="0" indent="0">
              <a:buNone/>
            </a:pPr>
            <a:endParaRPr lang="ru-RU" sz="1700" dirty="0"/>
          </a:p>
          <a:p>
            <a:pPr marL="0" indent="0">
              <a:buNone/>
            </a:pPr>
            <a:r>
              <a:rPr lang="en-US" sz="1700" dirty="0"/>
              <a:t>Dubey M. J. et al. COVID-19 and addiction //Diabetes &amp; Metabolic Syndrome: Clinical Research &amp; Reviews. – 2020.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3274835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476D2-5DD1-4CD5-AAB4-FB2AD6D27AF7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2"/>
                </a:solidFill>
              </a:rPr>
              <a:t>Рост злоупотребления алкоголем и возобновление курения, усиление интернет зависимости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454749-6A68-46AC-B742-600379A9D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6729"/>
            <a:ext cx="10815918" cy="4646146"/>
          </a:xfrm>
          <a:ln>
            <a:solidFill>
              <a:srgbClr val="FF0000"/>
            </a:solidFill>
          </a:ln>
        </p:spPr>
        <p:txBody>
          <a:bodyPr>
            <a:normAutofit fontScale="55000" lnSpcReduction="20000"/>
          </a:bodyPr>
          <a:lstStyle/>
          <a:p>
            <a:pPr marL="0" indent="268288">
              <a:lnSpc>
                <a:spcPct val="107000"/>
              </a:lnSpc>
              <a:spcBef>
                <a:spcPts val="375"/>
              </a:spcBef>
              <a:spcAft>
                <a:spcPts val="1200"/>
              </a:spcAft>
              <a:buNone/>
            </a:pPr>
            <a:r>
              <a:rPr lang="ru-RU" dirty="0">
                <a:solidFill>
                  <a:srgbClr val="1C1D1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Китае рецидивы злоупотребления алкоголем и возобновлением курения произошли у 19% и 25%  соответственно*. </a:t>
            </a:r>
          </a:p>
          <a:p>
            <a:pPr marL="0" indent="268288">
              <a:lnSpc>
                <a:spcPct val="107000"/>
              </a:lnSpc>
              <a:spcBef>
                <a:spcPts val="375"/>
              </a:spcBef>
              <a:spcAft>
                <a:spcPts val="1200"/>
              </a:spcAft>
              <a:buNone/>
            </a:pPr>
            <a:r>
              <a:rPr lang="ru-RU" dirty="0">
                <a:solidFill>
                  <a:srgbClr val="1C1D1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Аналогичным образом, 32% постоянных потребителей алкоголя и 20% постоянных курильщиков увеличили объем употребления во время пандемии.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268288">
              <a:lnSpc>
                <a:spcPct val="107000"/>
              </a:lnSpc>
              <a:spcBef>
                <a:spcPts val="375"/>
              </a:spcBef>
              <a:spcAft>
                <a:spcPts val="1200"/>
              </a:spcAft>
              <a:buNone/>
            </a:pPr>
            <a:r>
              <a:rPr lang="ru-RU" dirty="0">
                <a:solidFill>
                  <a:srgbClr val="1C1D1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время пандемии COVID-19 46,8% испытуемых сообщили об увеличении зависимости от использования интернета, а у 16,6% было более продолжительное время использования интернета. Распространенность тяжелой интернет-зависимости  возросла до 23% по сравнению до возникновения пандемии COVID-19.</a:t>
            </a:r>
          </a:p>
          <a:p>
            <a:pPr marL="0" indent="268288">
              <a:lnSpc>
                <a:spcPct val="107000"/>
              </a:lnSpc>
              <a:spcBef>
                <a:spcPts val="375"/>
              </a:spcBef>
              <a:spcAft>
                <a:spcPts val="1200"/>
              </a:spcAft>
              <a:buNone/>
            </a:pPr>
            <a:r>
              <a:rPr lang="ru-RU" dirty="0">
                <a:solidFill>
                  <a:srgbClr val="1C1D1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злоупотребление алкоголем, наркотиками  и табаком наблюдалось в разных странах. </a:t>
            </a:r>
          </a:p>
          <a:p>
            <a:pPr marL="0" indent="268288">
              <a:lnSpc>
                <a:spcPct val="107000"/>
              </a:lnSpc>
              <a:spcBef>
                <a:spcPts val="375"/>
              </a:spcBef>
              <a:spcAft>
                <a:spcPts val="1200"/>
              </a:spcAft>
              <a:buNone/>
            </a:pPr>
            <a:r>
              <a:rPr lang="ru-RU" dirty="0">
                <a:solidFill>
                  <a:srgbClr val="1C1D1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Иране борьба с отравлениями метанолом. Швеция, Россия, Украина, Белоруссия -  борьба с отравлениями алкоголем**</a:t>
            </a:r>
          </a:p>
          <a:p>
            <a:pPr marL="0" indent="0">
              <a:lnSpc>
                <a:spcPct val="107000"/>
              </a:lnSpc>
              <a:spcBef>
                <a:spcPts val="375"/>
              </a:spcBef>
              <a:spcAft>
                <a:spcPts val="1200"/>
              </a:spcAft>
              <a:buNone/>
            </a:pPr>
            <a:endParaRPr lang="ru-RU" sz="2100" dirty="0">
              <a:solidFill>
                <a:srgbClr val="1C1D1E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375"/>
              </a:spcBef>
              <a:spcAft>
                <a:spcPts val="1200"/>
              </a:spcAft>
              <a:buNone/>
            </a:pPr>
            <a:r>
              <a:rPr lang="ru-RU" sz="2100" dirty="0">
                <a:solidFill>
                  <a:srgbClr val="1C1D1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100" dirty="0">
                <a:solidFill>
                  <a:srgbClr val="1C1D1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Sun Y. et al. Brief Report: Increased Addictive Internet and Substance Use Behavior During the COVID‐19 Pandemic in China //The American Journal on Addictions. – 2020.</a:t>
            </a:r>
            <a:r>
              <a:rPr lang="ru-RU" sz="2100" dirty="0">
                <a:solidFill>
                  <a:srgbClr val="1C1D1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20 раз чаще, чем снизилась (60% против 3%). </a:t>
            </a:r>
          </a:p>
          <a:p>
            <a:pPr marL="0" indent="0">
              <a:lnSpc>
                <a:spcPct val="107000"/>
              </a:lnSpc>
              <a:spcBef>
                <a:spcPts val="375"/>
              </a:spcBef>
              <a:spcAft>
                <a:spcPts val="1200"/>
              </a:spcAft>
              <a:buNone/>
            </a:pPr>
            <a:r>
              <a:rPr lang="ru-RU" dirty="0"/>
              <a:t>**</a:t>
            </a:r>
            <a:r>
              <a:rPr lang="ru-RU" dirty="0" err="1"/>
              <a:t>Inosmi</a:t>
            </a:r>
            <a:r>
              <a:rPr lang="ru-RU" dirty="0"/>
              <a:t>. Россия. Сегодня: Международное информационное агентство. США. Белоруссия. Россия. Медицина//Официальный сайт: inosmi.ru //2 апреля 2020 № 3339667</a:t>
            </a:r>
          </a:p>
        </p:txBody>
      </p:sp>
    </p:spTree>
    <p:extLst>
      <p:ext uri="{BB962C8B-B14F-4D97-AF65-F5344CB8AC3E}">
        <p14:creationId xmlns:p14="http://schemas.microsoft.com/office/powerpoint/2010/main" val="2672977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B5977-4F60-47BA-896E-62E4DF47E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75" y="365125"/>
            <a:ext cx="11152095" cy="925793"/>
          </a:xfrm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chemeClr val="accent2"/>
                </a:solidFill>
              </a:rPr>
              <a:t>Lifeline</a:t>
            </a:r>
            <a:r>
              <a:rPr lang="ru-RU" sz="2800" b="1" dirty="0">
                <a:solidFill>
                  <a:schemeClr val="accent2"/>
                </a:solidFill>
              </a:rPr>
              <a:t> – Н</a:t>
            </a:r>
            <a:r>
              <a:rPr lang="en-US" sz="2800" b="1" dirty="0" err="1">
                <a:solidFill>
                  <a:schemeClr val="accent2"/>
                </a:solidFill>
              </a:rPr>
              <a:t>elpline</a:t>
            </a:r>
            <a:r>
              <a:rPr lang="ru-RU" sz="2800" b="1" dirty="0">
                <a:solidFill>
                  <a:schemeClr val="accent2"/>
                </a:solidFill>
              </a:rPr>
              <a:t> – выживание вопреки всему с помощью вашего </a:t>
            </a:r>
            <a:r>
              <a:rPr lang="ru-RU" sz="2800" b="1" dirty="0" err="1">
                <a:solidFill>
                  <a:schemeClr val="accent2"/>
                </a:solidFill>
              </a:rPr>
              <a:t>iPhone</a:t>
            </a:r>
            <a:r>
              <a:rPr lang="ru-RU" sz="2800" b="1" dirty="0">
                <a:solidFill>
                  <a:schemeClr val="accent2"/>
                </a:solidFill>
              </a:rPr>
              <a:t>. </a:t>
            </a:r>
            <a:br>
              <a:rPr lang="ru-RU" sz="2800" b="1" dirty="0">
                <a:solidFill>
                  <a:schemeClr val="accent2"/>
                </a:solidFill>
              </a:rPr>
            </a:br>
            <a:r>
              <a:rPr lang="ru-RU" sz="2800" b="1" dirty="0">
                <a:solidFill>
                  <a:schemeClr val="accent2"/>
                </a:solidFill>
              </a:rPr>
              <a:t>Австралия, Китай, Индия, Англия, США  и другие страны мира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05C5C2-8C5D-437F-8B44-B095D0703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F20AB9-B898-455B-BE98-98681FD2A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77" y="2762464"/>
            <a:ext cx="5723918" cy="327878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7BB8CA8-190F-40CB-84A4-497A8C3FC496}"/>
              </a:ext>
            </a:extLst>
          </p:cNvPr>
          <p:cNvSpPr/>
          <p:nvPr/>
        </p:nvSpPr>
        <p:spPr>
          <a:xfrm>
            <a:off x="587235" y="6140946"/>
            <a:ext cx="2822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https://www.lifeline.org.au/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C1B427-25E8-48A9-AEED-59234F2F3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336" y="2011321"/>
            <a:ext cx="5391887" cy="271269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5DD423-B8ED-40DF-BBE2-EF9BB268F1C0}"/>
              </a:ext>
            </a:extLst>
          </p:cNvPr>
          <p:cNvSpPr/>
          <p:nvPr/>
        </p:nvSpPr>
        <p:spPr>
          <a:xfrm>
            <a:off x="7742964" y="4920841"/>
            <a:ext cx="3339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https://www.lifelinehelpline.info/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880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ADBAE-9B65-4498-9DDF-77C482552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115" y="219844"/>
            <a:ext cx="11087769" cy="1034734"/>
          </a:xfrm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en-US" sz="2400" b="1" dirty="0" err="1"/>
              <a:t>LifelineChat</a:t>
            </a:r>
            <a:r>
              <a:rPr lang="en-US" sz="2400" b="1" dirty="0"/>
              <a:t> </a:t>
            </a:r>
            <a:r>
              <a:rPr lang="ru-RU" sz="2400" b="1" dirty="0"/>
              <a:t>– помощь посредством текста чата  и месседжей  – текстовый канал.</a:t>
            </a:r>
            <a:br>
              <a:rPr lang="ru-RU" sz="2400" b="1" dirty="0"/>
            </a:br>
            <a:r>
              <a:rPr lang="ru-RU" sz="2400" b="1" dirty="0"/>
              <a:t> </a:t>
            </a:r>
            <a:r>
              <a:rPr lang="en-US" sz="2400" b="1" dirty="0" err="1"/>
              <a:t>LifelineTAT</a:t>
            </a:r>
            <a:r>
              <a:rPr lang="en-US" sz="2400" b="1" dirty="0"/>
              <a:t>– </a:t>
            </a:r>
            <a:r>
              <a:rPr lang="ru-RU" sz="2400" b="1" dirty="0"/>
              <a:t>госпрограмма</a:t>
            </a:r>
            <a:r>
              <a:rPr lang="en-US" sz="2400" b="1" dirty="0"/>
              <a:t> </a:t>
            </a:r>
            <a:r>
              <a:rPr lang="ru-RU" sz="2400" b="1" dirty="0"/>
              <a:t> помощи голосовой связи (TAP) – аудио канал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err="1"/>
              <a:t>LifelineOnline</a:t>
            </a:r>
            <a:r>
              <a:rPr lang="en-US" sz="2400" b="1" dirty="0"/>
              <a:t> - </a:t>
            </a:r>
            <a:r>
              <a:rPr lang="ru-RU" sz="2400" b="1" dirty="0"/>
              <a:t> программа помощи по изображению видеоконференций -  видео канал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0DCD52E-F1DE-4D4A-AA11-C1932C40B2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9188" y="1848636"/>
            <a:ext cx="4734000" cy="233773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66BEF3-9763-4AF2-910F-44C0B7F1D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226" y="1412529"/>
            <a:ext cx="4394334" cy="23491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35BF9FC-F972-4C63-A5C9-B82BC4833AA6}"/>
              </a:ext>
            </a:extLst>
          </p:cNvPr>
          <p:cNvSpPr/>
          <p:nvPr/>
        </p:nvSpPr>
        <p:spPr>
          <a:xfrm>
            <a:off x="465228" y="4726385"/>
            <a:ext cx="4162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https://suicidepreventionlifeline.org/chat/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966F619-8D31-4C8C-8EE8-34B8EBADF49D}"/>
              </a:ext>
            </a:extLst>
          </p:cNvPr>
          <p:cNvSpPr/>
          <p:nvPr/>
        </p:nvSpPr>
        <p:spPr>
          <a:xfrm>
            <a:off x="509515" y="4048850"/>
            <a:ext cx="69386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66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66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6600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Lifeline Chat : Lifeline - National Suicide Prevention Lifeline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67B1697-498C-4E01-9A90-406E39562E10}"/>
              </a:ext>
            </a:extLst>
          </p:cNvPr>
          <p:cNvSpPr/>
          <p:nvPr/>
        </p:nvSpPr>
        <p:spPr>
          <a:xfrm>
            <a:off x="9501168" y="2088870"/>
            <a:ext cx="24829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https://www.centurylink.com/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rId5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aboutus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/community/community-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rId5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development/lifeline.html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D375788-4C5F-4B03-8624-5CDE75DB995D}"/>
              </a:ext>
            </a:extLst>
          </p:cNvPr>
          <p:cNvSpPr/>
          <p:nvPr/>
        </p:nvSpPr>
        <p:spPr>
          <a:xfrm>
            <a:off x="5113406" y="1383028"/>
            <a:ext cx="3715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elephone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Assistance Program (TAP)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91FE9CE-24C8-4480-88F3-6B6E00015B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8682" y="3896512"/>
            <a:ext cx="5124972" cy="266432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6430D44-CB3A-426C-BC67-F923A41CE371}"/>
              </a:ext>
            </a:extLst>
          </p:cNvPr>
          <p:cNvSpPr/>
          <p:nvPr/>
        </p:nvSpPr>
        <p:spPr>
          <a:xfrm>
            <a:off x="1591188" y="532044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/>
              </a:rPr>
              <a:t>https://www.fcc.gov/consumers/guides/lifeline-support-affordable-communications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1320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087AF-B346-43C6-A9AF-851F396F4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08342" cy="1150413"/>
          </a:xfrm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ru-RU" sz="3600" b="1" dirty="0"/>
              <a:t>ГБУЗ МНПЦ наркологии ДЗМ</a:t>
            </a:r>
            <a:br>
              <a:rPr lang="ru-RU" sz="3600" b="1" dirty="0"/>
            </a:br>
            <a:r>
              <a:rPr lang="ru-RU" sz="3600" b="1" dirty="0"/>
              <a:t>Серия методических рекомендаций в пандемию </a:t>
            </a:r>
            <a:r>
              <a:rPr lang="en-US" sz="3600" b="1" dirty="0"/>
              <a:t>COVID-19</a:t>
            </a:r>
            <a:r>
              <a:rPr lang="ru-RU" sz="3600" b="1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9BC986-BDB1-403C-8EA4-9E3190B57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60576" cy="3427694"/>
          </a:xfrm>
          <a:ln>
            <a:solidFill>
              <a:srgbClr val="FF0000"/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Поощряйте пациентов воспользоваться онлайн-поддержкой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Сейчас, в период коронавирусной инфекции для многих потребителей ПАВ наступило очень уязвимое время. Есть люди, которые живут в одиночестве и полностью отрезаны от окружающих, потому что они находятся в группе риска по болезни или по возрасту.  </a:t>
            </a:r>
          </a:p>
          <a:p>
            <a:pPr indent="0" algn="just">
              <a:lnSpc>
                <a:spcPct val="115000"/>
              </a:lnSpc>
              <a:spcAft>
                <a:spcPts val="600"/>
              </a:spcAft>
              <a:buNone/>
            </a:pP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53047AB-B6B9-4AE0-A4DA-437DA463C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635815"/>
            <a:ext cx="11102788" cy="1077218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Методические рекомендации по профилактике злоупотребления алкоголем и связанных с ними заболеваний и состояний,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том числе в период пандемии COVID-19 и ее последствий // Авторы: Аршинова В.В.,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Копоров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С.Г.,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Бузик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О.Ж., Кошкина Е.А., Власовских Р.В., Горный Б.Э., Деменко Е.Г.,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Сокольчик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Е.И.,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Бедина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И.А.,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Ксензова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М.А. Методические рекомендации / ГБУЗ «МНПЦ наркологии ДЗМ». М. – 2020.– 36с.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/>
              </a:rPr>
              <a:t>http://r-n-l.ru/documents/16-06-2020/metod-rec-alco-covid-new.pdf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82E5CF6-761F-4B32-9113-BB5CB5A68151}"/>
              </a:ext>
            </a:extLst>
          </p:cNvPr>
          <p:cNvSpPr/>
          <p:nvPr/>
        </p:nvSpPr>
        <p:spPr>
          <a:xfrm>
            <a:off x="6293226" y="1719413"/>
            <a:ext cx="5647765" cy="175432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srgbClr val="0086D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Минздрав России направил в регионы методические рекомендации по профилактике употребления алкоголя, психоактивных и наркотических средств в период пандемии COVID-19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86D1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86D1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Ознакомиться с рекомендациями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89D1F67-E898-43F4-ACC3-4F2B5F34B6D1}"/>
              </a:ext>
            </a:extLst>
          </p:cNvPr>
          <p:cNvSpPr/>
          <p:nvPr/>
        </p:nvSpPr>
        <p:spPr>
          <a:xfrm>
            <a:off x="6192371" y="3677614"/>
            <a:ext cx="5748617" cy="175432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Медицинские организации в период пандемии COVID-19 оказывают предоставляют первичную медико-санитарную медицинскую помощь населению, в том числе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онлайн консультации, с использованием основных каналов коммуникаций: аудиоканала и видеоканала (Типовой регламент)</a:t>
            </a:r>
          </a:p>
        </p:txBody>
      </p:sp>
    </p:spTree>
    <p:extLst>
      <p:ext uri="{BB962C8B-B14F-4D97-AF65-F5344CB8AC3E}">
        <p14:creationId xmlns:p14="http://schemas.microsoft.com/office/powerpoint/2010/main" val="1864574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8BCECD-A1D5-4A17-943D-40AD6DEEB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649989" cy="81528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hlinkClick r:id="rId2"/>
              </a:rPr>
              <a:t>https://www.narcologos.ru/</a:t>
            </a:r>
            <a:r>
              <a:rPr lang="ru-RU" b="1" dirty="0"/>
              <a:t> </a:t>
            </a:r>
            <a:br>
              <a:rPr lang="ru-RU" b="1" dirty="0"/>
            </a:br>
            <a:r>
              <a:rPr lang="ru-RU" b="1" dirty="0"/>
              <a:t>официальный сайт Московской наркологии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41CF8C-7865-4836-9BF1-6B9F6F0FFD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1" t="13174" r="25486" b="9580"/>
          <a:stretch/>
        </p:blipFill>
        <p:spPr>
          <a:xfrm>
            <a:off x="257637" y="2290473"/>
            <a:ext cx="5764777" cy="34913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E82F81-E16F-4FF7-A94C-7146C3709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454" t="6788" r="9455" b="8363"/>
          <a:stretch/>
        </p:blipFill>
        <p:spPr>
          <a:xfrm>
            <a:off x="6169587" y="1579418"/>
            <a:ext cx="5980379" cy="491345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16970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003214-5138-4924-B2E9-D638915B35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584" t="12122" r="21303" b="20970"/>
          <a:stretch/>
        </p:blipFill>
        <p:spPr>
          <a:xfrm>
            <a:off x="4538749" y="266006"/>
            <a:ext cx="7437562" cy="65919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F0834E-2757-48FD-8C84-A7E3EA0F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863888"/>
            <a:ext cx="3330634" cy="237807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sz="3600" b="1" dirty="0">
                <a:hlinkClick r:id="rId3"/>
              </a:rPr>
              <a:t>www.narcologos.ru/prevention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/>
              <a:t>Профилактика наркологических расстройств</a:t>
            </a:r>
          </a:p>
        </p:txBody>
      </p:sp>
    </p:spTree>
    <p:extLst>
      <p:ext uri="{BB962C8B-B14F-4D97-AF65-F5344CB8AC3E}">
        <p14:creationId xmlns:p14="http://schemas.microsoft.com/office/powerpoint/2010/main" val="2970596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087AF-B346-43C6-A9AF-851F396F4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08342" cy="1325563"/>
          </a:xfrm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2"/>
                </a:solidFill>
              </a:rPr>
              <a:t>Первая программа «Пять измерений» онлайн взаимопомощи населению в период </a:t>
            </a:r>
            <a:r>
              <a:rPr lang="en-US" sz="2800" b="1" dirty="0">
                <a:solidFill>
                  <a:schemeClr val="accent2"/>
                </a:solidFill>
              </a:rPr>
              <a:t>COVID </a:t>
            </a:r>
            <a:r>
              <a:rPr lang="ru-RU" sz="2800" b="1" dirty="0">
                <a:solidFill>
                  <a:schemeClr val="accent2"/>
                </a:solidFill>
              </a:rPr>
              <a:t>в РФ на базе Виртуальной клиники</a:t>
            </a:r>
            <a:br>
              <a:rPr lang="ru-RU" sz="2800" b="1" dirty="0">
                <a:solidFill>
                  <a:schemeClr val="accent2"/>
                </a:solidFill>
              </a:rPr>
            </a:br>
            <a:r>
              <a:rPr lang="en-US" sz="2800" b="1" dirty="0">
                <a:solidFill>
                  <a:schemeClr val="accent2"/>
                </a:solidFill>
              </a:rPr>
              <a:t>www.virtualclinic.pro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9BC986-BDB1-403C-8EA4-9E3190B57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929282" cy="4667250"/>
          </a:xfrm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Пять способов самоуправления стрессом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Определение деструктивных состояний.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Распознавание деструктивных состояний.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Преодоление деструктивных состояний.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Умение выразить чувство благодарности себе и другим людям.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Саморегуляция снижения внутреннего напряжения.</a:t>
            </a:r>
          </a:p>
          <a:p>
            <a:pPr marL="0" indent="0">
              <a:buNone/>
            </a:pPr>
            <a:r>
              <a:rPr lang="ru-RU" dirty="0"/>
              <a:t>Миссия программы – развитие универсальных навыков трезвого поведения и предотвращения зависимости.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D25DA7-F198-455E-B14D-297F15D45A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77" t="7354" r="10287" b="28201"/>
          <a:stretch/>
        </p:blipFill>
        <p:spPr>
          <a:xfrm>
            <a:off x="8562960" y="3534031"/>
            <a:ext cx="2983582" cy="258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936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824B0-8C35-4B2F-8086-6C87BDD6E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1735"/>
            <a:ext cx="10515600" cy="907621"/>
          </a:xfrm>
        </p:spPr>
        <p:txBody>
          <a:bodyPr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Содержание доклада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10DFA2-971A-4B74-88C9-3DE0BC211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58914" cy="4216829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chemeClr val="accent1"/>
                </a:solidFill>
              </a:rPr>
              <a:t>Часть первая.</a:t>
            </a:r>
          </a:p>
          <a:p>
            <a:pPr marL="0" indent="358775">
              <a:buNone/>
            </a:pPr>
            <a:r>
              <a:rPr lang="ru-RU" dirty="0">
                <a:solidFill>
                  <a:schemeClr val="accent1"/>
                </a:solidFill>
              </a:rPr>
              <a:t>Система антинаркотической профилактики в сфере образования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Часть вторая. </a:t>
            </a:r>
          </a:p>
          <a:p>
            <a:pPr marL="0" indent="358775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Антинаркотическая профилактика в COVID-19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Часть третья. </a:t>
            </a:r>
          </a:p>
          <a:p>
            <a:pPr marL="358775" indent="0">
              <a:buNone/>
            </a:pPr>
            <a:r>
              <a:rPr lang="ru-RU" dirty="0">
                <a:solidFill>
                  <a:srgbClr val="7030A0"/>
                </a:solidFill>
              </a:rPr>
              <a:t>Практика подготовки </a:t>
            </a:r>
            <a:r>
              <a:rPr lang="ru-RU" dirty="0" err="1">
                <a:solidFill>
                  <a:srgbClr val="7030A0"/>
                </a:solidFill>
              </a:rPr>
              <a:t>антиаддиктивного</a:t>
            </a:r>
            <a:r>
              <a:rPr lang="ru-RU" dirty="0">
                <a:solidFill>
                  <a:srgbClr val="7030A0"/>
                </a:solidFill>
              </a:rPr>
              <a:t> профилактического вмешательства</a:t>
            </a:r>
          </a:p>
        </p:txBody>
      </p:sp>
      <p:pic>
        <p:nvPicPr>
          <p:cNvPr id="4" name="Picture 10" descr="Профессиональная профилактика наркологических расстройств: международный  опыт и российская действительность - online presentation">
            <a:extLst>
              <a:ext uri="{FF2B5EF4-FFF2-40B4-BE49-F238E27FC236}">
                <a16:creationId xmlns:a16="http://schemas.microsoft.com/office/drawing/2014/main" id="{8C5D21C4-D627-4B28-9BB3-3E3B2F41C5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6909" b="10318"/>
          <a:stretch/>
        </p:blipFill>
        <p:spPr bwMode="auto">
          <a:xfrm>
            <a:off x="8377881" y="1202882"/>
            <a:ext cx="2191436" cy="176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27D21F-70D3-41A4-B4AB-AC8495BCD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341" y="3035072"/>
            <a:ext cx="2017951" cy="16643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7972D7-EDFA-44ED-A251-C4D01F933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7504" y="4765899"/>
            <a:ext cx="2327961" cy="169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47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27FB0B0-ECB8-4AF6-A91C-58D8E1DAF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Часть третья. Практика подготовки </a:t>
            </a:r>
            <a:r>
              <a:rPr lang="ru-RU" b="1" dirty="0" err="1">
                <a:solidFill>
                  <a:srgbClr val="7030A0"/>
                </a:solidFill>
              </a:rPr>
              <a:t>антиаддиктивного</a:t>
            </a:r>
            <a:r>
              <a:rPr lang="ru-RU" b="1" dirty="0">
                <a:solidFill>
                  <a:srgbClr val="7030A0"/>
                </a:solidFill>
              </a:rPr>
              <a:t> профилактического вмешательства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6EED458-6813-4766-845D-C189EDF16F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6407AB5-EA41-4B53-B7EB-E1C2CA891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844" y="512726"/>
            <a:ext cx="2505673" cy="18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760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9AB420D-9FA2-4F5F-90EC-B46E796BA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1681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«Московский научно-практический центр наркологии ДЗМ»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Государственное задание на 2017-2019 годы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5.2.3. Тема: Совершенствование методов профилактического вмешательства для дифференцированных групп населения (18.12.2019)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0920FE2-B94A-40B7-8A2B-46553ECF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9400" y="2528548"/>
            <a:ext cx="9321800" cy="3695019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На основе научных исследований положений закона о трезвости К.Г. </a:t>
            </a:r>
            <a:r>
              <a:rPr lang="ru-RU" dirty="0" err="1"/>
              <a:t>Башарина</a:t>
            </a:r>
            <a:r>
              <a:rPr lang="ru-RU" dirty="0"/>
              <a:t>, теории устойчивого развития личности В.В. </a:t>
            </a:r>
            <a:r>
              <a:rPr lang="ru-RU" dirty="0" err="1"/>
              <a:t>Аршиновой</a:t>
            </a:r>
            <a:r>
              <a:rPr lang="ru-RU" dirty="0"/>
              <a:t>, нравственных понятий и программ трезвенного воспитания и трезвенного просвещения И.С. </a:t>
            </a:r>
            <a:r>
              <a:rPr lang="ru-RU" dirty="0" err="1"/>
              <a:t>Бачинина</a:t>
            </a:r>
            <a:r>
              <a:rPr lang="ru-RU" dirty="0"/>
              <a:t>, Закона Польши «О воспитании трезвости и регулирования алкоголя» (1982) и многих других трудов, нами были выдвинуты следующие постулаты о трезвости, как нового системного феномена профилактики наркологических расстройств.</a:t>
            </a:r>
          </a:p>
        </p:txBody>
      </p:sp>
    </p:spTree>
    <p:extLst>
      <p:ext uri="{BB962C8B-B14F-4D97-AF65-F5344CB8AC3E}">
        <p14:creationId xmlns:p14="http://schemas.microsoft.com/office/powerpoint/2010/main" val="1904673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E31D-836B-48F0-A4ED-C01D7A4F9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70324" cy="1325563"/>
          </a:xfrm>
        </p:spPr>
        <p:txBody>
          <a:bodyPr>
            <a:noAutofit/>
          </a:bodyPr>
          <a:lstStyle/>
          <a:p>
            <a:r>
              <a:rPr lang="ru-RU" sz="3600" b="1" dirty="0"/>
              <a:t>В Польше с 1982 года действует Закон «О воспитании в трезвости и противодействии алкоголизму»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7E29CC-45EB-4895-B041-A3E01EB78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dirty="0"/>
              <a:t>THE ACT</a:t>
            </a:r>
          </a:p>
          <a:p>
            <a:pPr marL="0" indent="0" algn="ctr">
              <a:buNone/>
            </a:pPr>
            <a:r>
              <a:rPr lang="en-US" dirty="0"/>
              <a:t>on Upbringing in Sobriety and Counteracting Alcoholism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Пересмотр 28 сентябрь 2009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Признаем трезвость гражданина, является определяющим фактором его жизни, в соответствии с моральным и материальным благосостоянием нации.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37CB16E-C452-44DE-84D1-FEC162F07C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543439"/>
            <a:ext cx="5181600" cy="291570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17593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292F8F4-CC28-486E-85C5-DB0634B03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Новые понятия 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05A02AF-514E-48F1-83DA-9D3D8B8EBA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DF12DC9-A0F4-45E5-BE80-A35635760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6753" y="768350"/>
            <a:ext cx="1822862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38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85446-BDB6-4041-943A-9BF518434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8259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Профилактическое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антиаддиктивное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пространство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C95ECF-DA06-4734-9CCF-E6F48D6FB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77883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факторы (условия) риска и защиты: защищающие от пагубного употребления ПАВ или провоцирующие на их употребление и условия способствующие потреблению ПАВ. 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Профилактическое пространство различно выстроено по различным доменам: совокупности факторов риска и защиты от развития наркологических расстройств (зависимости):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индивидуальный домен (одного человека), Д. семьи, группы лиц, трудового коллектива;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профилактическое пространство учреждения, организации, производства;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района (муниципалитета), города и территориальных образований, сельской местности;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профилактическое пространство регионального и федерального уровня.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973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FC7E5F-8476-4558-AAE5-F2ECBC585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410451" cy="1209675"/>
          </a:xfr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/>
              <a:t>II. </a:t>
            </a:r>
            <a:r>
              <a:rPr lang="ru-RU" b="1" dirty="0"/>
              <a:t>Новый взгляд на трезвость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6060E1-D775-4842-A60C-F594C66A8BAB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2050" name="Picture 2" descr="Картинки по запросу трезвость норма жизни картинки">
            <a:extLst>
              <a:ext uri="{FF2B5EF4-FFF2-40B4-BE49-F238E27FC236}">
                <a16:creationId xmlns:a16="http://schemas.microsoft.com/office/drawing/2014/main" id="{273E1C98-062F-4270-BC87-2D23D38CF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44" y="2690873"/>
            <a:ext cx="33337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трезвость норма жизни картинки">
            <a:extLst>
              <a:ext uri="{FF2B5EF4-FFF2-40B4-BE49-F238E27FC236}">
                <a16:creationId xmlns:a16="http://schemas.microsoft.com/office/drawing/2014/main" id="{40955200-2451-4B66-A1EC-472A3EBC8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862198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трезвость норма жизни картинки">
            <a:extLst>
              <a:ext uri="{FF2B5EF4-FFF2-40B4-BE49-F238E27FC236}">
                <a16:creationId xmlns:a16="http://schemas.microsoft.com/office/drawing/2014/main" id="{8C67FD2B-59C7-4151-AA9F-1AEC5E2AF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356" y="697335"/>
            <a:ext cx="1800225" cy="254317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трезвость норма жизни картинки">
            <a:extLst>
              <a:ext uri="{FF2B5EF4-FFF2-40B4-BE49-F238E27FC236}">
                <a16:creationId xmlns:a16="http://schemas.microsoft.com/office/drawing/2014/main" id="{6A8816DE-E4A8-4475-A783-1887A60E1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899" y="397225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ртинки по запросу трезвость норма жизни картинки">
            <a:extLst>
              <a:ext uri="{FF2B5EF4-FFF2-40B4-BE49-F238E27FC236}">
                <a16:creationId xmlns:a16="http://schemas.microsoft.com/office/drawing/2014/main" id="{54AF8A7E-65C8-41DB-B067-E218961A7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381" y="3617490"/>
            <a:ext cx="25050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947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85446-BDB6-4041-943A-9BF518434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722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Трезвость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C95ECF-DA06-4734-9CCF-E6F48D6FB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2233"/>
            <a:ext cx="10515600" cy="4919713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это устойчивые внутренние и внешние состояния человека, собранные в единую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квазисистему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реагирования, направленную на преодоление трудностей и личностных кризисов, которая проявляется индивидуально, или в семье, группе, или в обществе. </a:t>
            </a:r>
          </a:p>
          <a:p>
            <a:pPr indent="0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Внешне трезвость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выражается в состояниях спокойствия и уверенности. </a:t>
            </a:r>
          </a:p>
          <a:p>
            <a:pPr indent="0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Внутренне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трезвость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проявляется в умиротворении, готовности познавать мир и действовать осознано. </a:t>
            </a:r>
          </a:p>
          <a:p>
            <a:pPr indent="0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Модель трезвости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передается от предыдущих поколений и дана человеку при рождении -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природная трезвость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которая развивается и формируется до 33-35 лет. </a:t>
            </a:r>
          </a:p>
          <a:p>
            <a:pPr indent="0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Нарушение и разрушение сформированных функций и структуры трезвости требует их коррекции и восстановления.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Уязвимая и восстановленная трезвость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нуждаются  в своевременной поддержке.</a:t>
            </a:r>
          </a:p>
          <a:p>
            <a:pPr indent="0" algn="just">
              <a:lnSpc>
                <a:spcPct val="115000"/>
              </a:lnSpc>
              <a:spcAft>
                <a:spcPts val="600"/>
              </a:spcAft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4205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98EC2F-1CB7-4956-8A90-1DB299165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577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Виды трезвости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EB9DCA-854D-4AA1-8232-0ED334C1F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4617"/>
            <a:ext cx="10744200" cy="1157397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Природная трезвость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развивается до 33-35 лет, формируется поэтапно по периодам развития личности, постепенно закладывая структуру посредством созревания уровней и ведущих функций. </a:t>
            </a: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AF33BD6-2801-478E-B59B-46DA882E0B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601567"/>
              </p:ext>
            </p:extLst>
          </p:nvPr>
        </p:nvGraphicFramePr>
        <p:xfrm>
          <a:off x="609600" y="2626260"/>
          <a:ext cx="11306632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5314">
                  <a:extLst>
                    <a:ext uri="{9D8B030D-6E8A-4147-A177-3AD203B41FA5}">
                      <a16:colId xmlns:a16="http://schemas.microsoft.com/office/drawing/2014/main" val="51638493"/>
                    </a:ext>
                  </a:extLst>
                </a:gridCol>
                <a:gridCol w="5399315">
                  <a:extLst>
                    <a:ext uri="{9D8B030D-6E8A-4147-A177-3AD203B41FA5}">
                      <a16:colId xmlns:a16="http://schemas.microsoft.com/office/drawing/2014/main" val="24584980"/>
                    </a:ext>
                  </a:extLst>
                </a:gridCol>
                <a:gridCol w="4572003">
                  <a:extLst>
                    <a:ext uri="{9D8B030D-6E8A-4147-A177-3AD203B41FA5}">
                      <a16:colId xmlns:a16="http://schemas.microsoft.com/office/drawing/2014/main" val="1349652298"/>
                    </a:ext>
                  </a:extLst>
                </a:gridCol>
              </a:tblGrid>
              <a:tr h="604256"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Возраст созревания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Функция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822324"/>
                  </a:ext>
                </a:extLst>
              </a:tr>
              <a:tr h="360659">
                <a:tc>
                  <a:txBody>
                    <a:bodyPr/>
                    <a:lstStyle/>
                    <a:p>
                      <a:r>
                        <a:rPr lang="ru-RU" b="1" dirty="0"/>
                        <a:t>    5-7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Физический, телесный (психофизиологический)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/>
                        <a:t>Эмоциональный интеллект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709733"/>
                  </a:ext>
                </a:extLst>
              </a:tr>
              <a:tr h="350085">
                <a:tc>
                  <a:txBody>
                    <a:bodyPr/>
                    <a:lstStyle/>
                    <a:p>
                      <a:r>
                        <a:rPr lang="ru-RU" b="1" dirty="0"/>
                        <a:t>14-15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Психологический (поведенческий)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Обучаемость, умение учиться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706508"/>
                  </a:ext>
                </a:extLst>
              </a:tr>
              <a:tr h="350085">
                <a:tc>
                  <a:txBody>
                    <a:bodyPr/>
                    <a:lstStyle/>
                    <a:p>
                      <a:r>
                        <a:rPr lang="ru-RU" b="1" dirty="0"/>
                        <a:t>23-25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Социальный (коммуникационный)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Безопасность жизни и деятельности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671435"/>
                  </a:ext>
                </a:extLst>
              </a:tr>
              <a:tr h="604256">
                <a:tc>
                  <a:txBody>
                    <a:bodyPr/>
                    <a:lstStyle/>
                    <a:p>
                      <a:r>
                        <a:rPr lang="ru-RU" b="1" dirty="0"/>
                        <a:t>33-35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Духовно-нравственный (культурный)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Высший интеллект: построение целевых и ценностно-смысловых конструкций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1809160"/>
                  </a:ext>
                </a:extLst>
              </a:tr>
            </a:tbl>
          </a:graphicData>
        </a:graphic>
      </p:graphicFrame>
      <p:sp>
        <p:nvSpPr>
          <p:cNvPr id="5" name="Объект 2">
            <a:extLst>
              <a:ext uri="{FF2B5EF4-FFF2-40B4-BE49-F238E27FC236}">
                <a16:creationId xmlns:a16="http://schemas.microsoft.com/office/drawing/2014/main" id="{795A4A77-46B0-43E7-ABAD-B7C657208B03}"/>
              </a:ext>
            </a:extLst>
          </p:cNvPr>
          <p:cNvSpPr txBox="1">
            <a:spLocks/>
          </p:cNvSpPr>
          <p:nvPr/>
        </p:nvSpPr>
        <p:spPr>
          <a:xfrm>
            <a:off x="838200" y="5257946"/>
            <a:ext cx="10744200" cy="12349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Первичная профилактика направлена на развитие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природной трезвости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Вторичная профилактика – на корректировку и восстановление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уязвимой трезвости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Третичная профилактика- на поддержку и сохранение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восстановленной трезвости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6823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85446-BDB6-4041-943A-9BF518434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Антиаддиктивное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профилактическое вмешательство (АПВ)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C95ECF-DA06-4734-9CCF-E6F48D6FB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7385" y="1864972"/>
            <a:ext cx="9757229" cy="3128055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комплекс целенаправленных, последовательно выстроенных действий (мероприятий), ориентированных на информирование о факторах вреда и защиты, мотивацию на здоровье и позитивные изменения поведения, трансфер поведенческих компетенций здоровья и трезвости у профилактируемых лиц.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885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8992" y="1340768"/>
            <a:ext cx="6169136" cy="5328592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Группа «женщины и плод»</a:t>
            </a:r>
            <a:endParaRPr lang="ru-RU" sz="24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Группа «семья с детьми  ясельного возраста 0-3 лет»</a:t>
            </a:r>
            <a:endParaRPr lang="ru-RU" sz="24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Группа «семья с детьми дошкольного возраста 4-6 лет»</a:t>
            </a:r>
            <a:endParaRPr lang="ru-RU" sz="24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Группа «семья с детьми младшими школьниками 7-11 лет»</a:t>
            </a:r>
            <a:endParaRPr lang="ru-RU" sz="24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Группа «семья с детьми средней и старшей школы и сами подростки 12-17 лет»</a:t>
            </a:r>
            <a:endParaRPr lang="ru-RU" sz="2400" b="1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Группа «юношеские лица 18-19 лет»</a:t>
            </a:r>
            <a:endParaRPr lang="ru-RU" sz="2400" b="1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Группа «молодежь 20-34 года»</a:t>
            </a:r>
            <a:endParaRPr lang="ru-RU" sz="24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Группа «взрослые 35-64»</a:t>
            </a:r>
            <a:endParaRPr lang="ru-RU" sz="2400" b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Группа «65 лет и старше, пенсионеры»</a:t>
            </a:r>
            <a:endParaRPr lang="ru-RU" sz="2400" b="1" dirty="0">
              <a:ea typeface="Calibri"/>
              <a:cs typeface="Times New Roman"/>
            </a:endParaRPr>
          </a:p>
        </p:txBody>
      </p:sp>
      <p:sp>
        <p:nvSpPr>
          <p:cNvPr id="19459" name="AutoShape 3" descr="ÐÐ°ÑÑÐ¸Ð½ÐºÐ¸ Ð¿Ð¾ Ð·Ð°Ð¿ÑÐ¾ÑÑ Ð±ÐµÑÐµÐ¼ÐµÐ½Ð½Ð°Ñ Ð¶ÐµÐ½ÑÐ¸Ð½Ð°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0214" y="944122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3" y="1700808"/>
            <a:ext cx="1659725" cy="110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4272" y="2564904"/>
            <a:ext cx="1648408" cy="1098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AutoShape 8" descr="ÐÐ°ÑÑÐ¸Ð½ÐºÐ¸ Ð¿Ð¾ Ð·Ð°Ð¿ÑÐ¾ÑÑ ÑÐµÐ¼ÑÑ Ñ ÑÐµÐ±ÐµÐ½ÐºÐ¾Ð¼ Ð´Ð¾ 11 Ð»ÐµÑ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36160" y="3068960"/>
            <a:ext cx="133826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11" descr="ÐÐ°ÑÑÐ¸Ð½ÐºÐ¸ Ð¿Ð¾ Ð·Ð°Ð¿ÑÐ¾ÑÑ ÑÐµÐ¼ÑÑ Ñ ÑÐµÐ±ÐµÐ½ÐºÐ¾Ð¼ Ð´Ð¾ 15 Ð»ÐµÑ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76320" y="3429000"/>
            <a:ext cx="1442684" cy="1373356"/>
          </a:xfrm>
          <a:prstGeom prst="rect">
            <a:avLst/>
          </a:prstGeom>
          <a:noFill/>
        </p:spPr>
      </p:pic>
      <p:pic>
        <p:nvPicPr>
          <p:cNvPr id="19471" name="Picture 1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92144" y="4005065"/>
            <a:ext cx="1440160" cy="922603"/>
          </a:xfrm>
          <a:prstGeom prst="rect">
            <a:avLst/>
          </a:prstGeom>
          <a:noFill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55366" y="4653136"/>
            <a:ext cx="1717099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6" name="Picture 20" descr="ÐÐ°ÑÑÐ¸Ð½ÐºÐ¸ Ð¿Ð¾ Ð·Ð°Ð¿ÑÐ¾ÑÑ Ð²Ð·ÑÐ¾ÑÐ»ÑÐµ Ð½Ð° ÑÐ°Ð±Ð¾ÑÐµ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6120" y="5013176"/>
            <a:ext cx="1800200" cy="1197952"/>
          </a:xfrm>
          <a:prstGeom prst="rect">
            <a:avLst/>
          </a:prstGeom>
          <a:noFill/>
        </p:spPr>
      </p:pic>
      <p:pic>
        <p:nvPicPr>
          <p:cNvPr id="19478" name="Picture 22" descr="ÐÐ°ÑÑÐ¸Ð½ÐºÐ¸ Ð¿Ð¾ Ð·Ð°Ð¿ÑÐ¾ÑÑ Ð¿ÐµÐ½ÑÐ¸Ð¾Ð½ÐµÑÑ ÑÑÐ°ÑÑÐµ 6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760297" y="5517232"/>
            <a:ext cx="1618157" cy="1080120"/>
          </a:xfrm>
          <a:prstGeom prst="rect">
            <a:avLst/>
          </a:prstGeom>
          <a:noFill/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5136EAD4-5CC1-47BC-A41D-C827E10279E3}"/>
              </a:ext>
            </a:extLst>
          </p:cNvPr>
          <p:cNvSpPr/>
          <p:nvPr/>
        </p:nvSpPr>
        <p:spPr>
          <a:xfrm>
            <a:off x="296906" y="4005064"/>
            <a:ext cx="6585635" cy="133503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277" y="345383"/>
            <a:ext cx="7938027" cy="749796"/>
          </a:xfrm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ось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антиаддиктивного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профилактического вмешательства (АПВ)</a:t>
            </a:r>
          </a:p>
        </p:txBody>
      </p:sp>
    </p:spTree>
    <p:extLst>
      <p:ext uri="{BB962C8B-B14F-4D97-AF65-F5344CB8AC3E}">
        <p14:creationId xmlns:p14="http://schemas.microsoft.com/office/powerpoint/2010/main" val="1210553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D2EA021-CA2B-4D6D-92BE-612F9B84E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Часть первая.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Система антинаркотической профилактики в сфере образования 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7CA505A-3F62-4F32-AEA4-A1F552F7B2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10" descr="Профессиональная профилактика наркологических расстройств: международный  опыт и российская действительность - online presentation">
            <a:extLst>
              <a:ext uri="{FF2B5EF4-FFF2-40B4-BE49-F238E27FC236}">
                <a16:creationId xmlns:a16="http://schemas.microsoft.com/office/drawing/2014/main" id="{C79A5CB7-095C-4775-934F-172501974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6909" b="10318"/>
          <a:stretch/>
        </p:blipFill>
        <p:spPr bwMode="auto">
          <a:xfrm>
            <a:off x="9168714" y="844722"/>
            <a:ext cx="2191436" cy="176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6297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8148" y="132508"/>
            <a:ext cx="4392488" cy="360040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Токсическая ось АПВ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3932" y="536498"/>
            <a:ext cx="4968552" cy="6381328"/>
          </a:xfrm>
        </p:spPr>
        <p:txBody>
          <a:bodyPr>
            <a:noAutofit/>
          </a:bodyPr>
          <a:lstStyle/>
          <a:p>
            <a:pPr marL="95250" indent="0" algn="just">
              <a:lnSpc>
                <a:spcPct val="100000"/>
              </a:lnSpc>
              <a:buNone/>
            </a:pPr>
            <a:r>
              <a:rPr lang="ru-RU" sz="2400" b="1" dirty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Трезвость</a:t>
            </a:r>
            <a:r>
              <a:rPr lang="en-US" sz="2400" b="1" dirty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err="1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природообразующая</a:t>
            </a:r>
            <a:r>
              <a:rPr lang="ru-RU" sz="2400" b="1" dirty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400" dirty="0">
              <a:ea typeface="Calibri"/>
              <a:cs typeface="Times New Roman"/>
            </a:endParaRPr>
          </a:p>
          <a:p>
            <a:pPr marL="95250" indent="0" algn="just">
              <a:lnSpc>
                <a:spcPct val="100000"/>
              </a:lnSpc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Ситуация потребления пав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400" dirty="0">
              <a:ea typeface="Calibri"/>
              <a:cs typeface="Times New Roman"/>
            </a:endParaRPr>
          </a:p>
          <a:p>
            <a:pPr marL="95250" indent="0" algn="just">
              <a:lnSpc>
                <a:spcPct val="100000"/>
              </a:lnSpc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Первые пробы</a:t>
            </a:r>
            <a:endParaRPr lang="ru-RU" sz="2400" dirty="0">
              <a:ea typeface="Calibri"/>
              <a:cs typeface="Times New Roman"/>
            </a:endParaRPr>
          </a:p>
          <a:p>
            <a:pPr marL="95250" indent="0" algn="just">
              <a:lnSpc>
                <a:spcPct val="100000"/>
              </a:lnSpc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Дебют</a:t>
            </a:r>
            <a:r>
              <a:rPr lang="ru-RU" sz="24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400" dirty="0">
              <a:ea typeface="Calibri"/>
              <a:cs typeface="Times New Roman"/>
            </a:endParaRPr>
          </a:p>
          <a:p>
            <a:pPr marL="95250" indent="0" algn="just">
              <a:lnSpc>
                <a:spcPct val="100000"/>
              </a:lnSpc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Случайное потребление</a:t>
            </a:r>
            <a:endParaRPr lang="ru-RU" sz="2400" dirty="0">
              <a:ea typeface="Calibri"/>
              <a:cs typeface="Times New Roman"/>
            </a:endParaRPr>
          </a:p>
          <a:p>
            <a:pPr marL="95250" indent="0" algn="just">
              <a:lnSpc>
                <a:spcPct val="100000"/>
              </a:lnSpc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Периодическое потребление</a:t>
            </a:r>
            <a:endParaRPr lang="ru-RU" sz="2400" dirty="0">
              <a:ea typeface="Calibri"/>
              <a:cs typeface="Times New Roman"/>
            </a:endParaRPr>
          </a:p>
          <a:p>
            <a:pPr marL="95250" indent="0" algn="just">
              <a:lnSpc>
                <a:spcPct val="100000"/>
              </a:lnSpc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Постоянное потребление</a:t>
            </a:r>
            <a:endParaRPr lang="ru-RU" sz="2400" dirty="0">
              <a:ea typeface="Calibri"/>
              <a:cs typeface="Times New Roman"/>
            </a:endParaRPr>
          </a:p>
          <a:p>
            <a:pPr marL="95250" indent="0" algn="just">
              <a:lnSpc>
                <a:spcPct val="100000"/>
              </a:lnSpc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Злоупотребление</a:t>
            </a:r>
            <a:endParaRPr lang="ru-RU" sz="2400" dirty="0">
              <a:ea typeface="Calibri"/>
              <a:cs typeface="Times New Roman"/>
            </a:endParaRPr>
          </a:p>
          <a:p>
            <a:pPr marL="95250" indent="0" algn="just">
              <a:lnSpc>
                <a:spcPct val="100000"/>
              </a:lnSpc>
              <a:buNone/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Химическая зависимость</a:t>
            </a:r>
            <a:endParaRPr lang="ru-RU" sz="2400" dirty="0">
              <a:ea typeface="Calibri"/>
              <a:cs typeface="Times New Roman"/>
            </a:endParaRPr>
          </a:p>
          <a:p>
            <a:pPr marL="95250" indent="0" algn="just">
              <a:lnSpc>
                <a:spcPct val="100000"/>
              </a:lnSpc>
              <a:buNone/>
            </a:pPr>
            <a:r>
              <a:rPr lang="ru-RU" sz="24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Абстиненция</a:t>
            </a:r>
            <a:endParaRPr lang="ru-RU" sz="2400" dirty="0">
              <a:ea typeface="Calibri"/>
              <a:cs typeface="Times New Roman"/>
            </a:endParaRPr>
          </a:p>
          <a:p>
            <a:pPr marL="95250" indent="0" algn="just">
              <a:lnSpc>
                <a:spcPct val="100000"/>
              </a:lnSpc>
              <a:buNone/>
            </a:pPr>
            <a:r>
              <a:rPr lang="ru-RU" sz="24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Ремиссия в реабилитации</a:t>
            </a:r>
            <a:endParaRPr lang="ru-RU" sz="2400" dirty="0">
              <a:ea typeface="Calibri"/>
              <a:cs typeface="Times New Roman"/>
            </a:endParaRPr>
          </a:p>
          <a:p>
            <a:pPr marL="95250" indent="0" algn="just">
              <a:lnSpc>
                <a:spcPct val="100000"/>
              </a:lnSpc>
              <a:buNone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Восстановление     </a:t>
            </a:r>
          </a:p>
          <a:p>
            <a:pPr marL="95250" indent="0" algn="just">
              <a:lnSpc>
                <a:spcPct val="100000"/>
              </a:lnSpc>
              <a:buNone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Трезвость восстановленная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00000"/>
              </a:lnSpc>
            </a:pPr>
            <a:endParaRPr lang="ru-RU" sz="2400" dirty="0"/>
          </a:p>
        </p:txBody>
      </p:sp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>
            <a:off x="2188568" y="2861648"/>
            <a:ext cx="8208912" cy="360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775520" y="4869160"/>
            <a:ext cx="8568952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775520" y="4365104"/>
            <a:ext cx="856895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775520" y="1066433"/>
            <a:ext cx="86409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567608" y="5877272"/>
            <a:ext cx="7920880" cy="0"/>
          </a:xfrm>
          <a:prstGeom prst="line">
            <a:avLst/>
          </a:prstGeom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35560" y="404665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2567608" y="332656"/>
            <a:ext cx="360040" cy="720080"/>
          </a:xfrm>
          <a:prstGeom prst="leftBrac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21514" y="170081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I-II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2656012" y="1194302"/>
            <a:ext cx="576064" cy="1620310"/>
          </a:xfrm>
          <a:prstGeom prst="leftBrace">
            <a:avLst>
              <a:gd name="adj1" fmla="val 8333"/>
              <a:gd name="adj2" fmla="val 50896"/>
            </a:avLst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Левая фигурная скобка 13"/>
          <p:cNvSpPr/>
          <p:nvPr/>
        </p:nvSpPr>
        <p:spPr>
          <a:xfrm>
            <a:off x="3143672" y="3068960"/>
            <a:ext cx="288032" cy="1152128"/>
          </a:xfrm>
          <a:prstGeom prst="lef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63552" y="328498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Левая фигурная скобка 16"/>
          <p:cNvSpPr/>
          <p:nvPr/>
        </p:nvSpPr>
        <p:spPr>
          <a:xfrm>
            <a:off x="3575720" y="4365104"/>
            <a:ext cx="360040" cy="504056"/>
          </a:xfrm>
          <a:prstGeom prst="lef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75520" y="5085185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III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лечение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35560" y="6021289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47528" y="4437112"/>
            <a:ext cx="1487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Заболевание</a:t>
            </a:r>
          </a:p>
        </p:txBody>
      </p:sp>
      <p:sp>
        <p:nvSpPr>
          <p:cNvPr id="23" name="Левая фигурная скобка 22"/>
          <p:cNvSpPr/>
          <p:nvPr/>
        </p:nvSpPr>
        <p:spPr>
          <a:xfrm>
            <a:off x="3287688" y="5013176"/>
            <a:ext cx="360040" cy="792088"/>
          </a:xfrm>
          <a:prstGeom prst="leftBrac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Левая фигурная скобка 23"/>
          <p:cNvSpPr/>
          <p:nvPr/>
        </p:nvSpPr>
        <p:spPr>
          <a:xfrm>
            <a:off x="3143672" y="5949280"/>
            <a:ext cx="288032" cy="702840"/>
          </a:xfrm>
          <a:prstGeom prst="leftBrac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B7DE24-A235-468F-9ED7-B411A73EA2CF}"/>
              </a:ext>
            </a:extLst>
          </p:cNvPr>
          <p:cNvSpPr txBox="1"/>
          <p:nvPr/>
        </p:nvSpPr>
        <p:spPr>
          <a:xfrm>
            <a:off x="9063667" y="1538696"/>
            <a:ext cx="256161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Нарушение функций трезвости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E67304-1F85-41DB-A544-1B3B9B1E83C6}"/>
              </a:ext>
            </a:extLst>
          </p:cNvPr>
          <p:cNvSpPr txBox="1"/>
          <p:nvPr/>
        </p:nvSpPr>
        <p:spPr>
          <a:xfrm>
            <a:off x="2944044" y="213319"/>
            <a:ext cx="264790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Развитие природной трезвости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B3D763-F4B0-492C-9E71-59024D56FD95}"/>
              </a:ext>
            </a:extLst>
          </p:cNvPr>
          <p:cNvSpPr txBox="1"/>
          <p:nvPr/>
        </p:nvSpPr>
        <p:spPr>
          <a:xfrm>
            <a:off x="9969093" y="3123383"/>
            <a:ext cx="1656184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Разрушение  функций трезвости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1FA1E7-14C1-4460-BE04-99191D269CB4}"/>
              </a:ext>
            </a:extLst>
          </p:cNvPr>
          <p:cNvSpPr txBox="1"/>
          <p:nvPr/>
        </p:nvSpPr>
        <p:spPr>
          <a:xfrm>
            <a:off x="9969093" y="4409055"/>
            <a:ext cx="165618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Разрушение структуры трезвости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2EAABE-0DEB-485B-BD17-90444C74157F}"/>
              </a:ext>
            </a:extLst>
          </p:cNvPr>
          <p:cNvSpPr txBox="1"/>
          <p:nvPr/>
        </p:nvSpPr>
        <p:spPr>
          <a:xfrm>
            <a:off x="3793666" y="4952202"/>
            <a:ext cx="1817886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Восстановление уровней трезвости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E737A7-2D85-4BD6-B1ED-58787092724A}"/>
              </a:ext>
            </a:extLst>
          </p:cNvPr>
          <p:cNvSpPr txBox="1"/>
          <p:nvPr/>
        </p:nvSpPr>
        <p:spPr>
          <a:xfrm>
            <a:off x="3791744" y="5898177"/>
            <a:ext cx="1656184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Восстановление  функций трезвости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E9FAC-508A-4FA5-B20A-4BFC920CC1D3}"/>
              </a:ext>
            </a:extLst>
          </p:cNvPr>
          <p:cNvSpPr txBox="1"/>
          <p:nvPr/>
        </p:nvSpPr>
        <p:spPr>
          <a:xfrm>
            <a:off x="352044" y="2253934"/>
            <a:ext cx="167545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accent1"/>
                </a:solidFill>
              </a:rPr>
              <a:t>ВИДЫ </a:t>
            </a:r>
          </a:p>
          <a:p>
            <a:r>
              <a:rPr lang="ru-RU" sz="4000" b="1" dirty="0">
                <a:solidFill>
                  <a:schemeClr val="accent1"/>
                </a:solidFill>
              </a:rPr>
              <a:t>АПВ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E947FBF-181C-4B37-BA26-184AB7C48389}"/>
              </a:ext>
            </a:extLst>
          </p:cNvPr>
          <p:cNvSpPr txBox="1"/>
          <p:nvPr/>
        </p:nvSpPr>
        <p:spPr>
          <a:xfrm>
            <a:off x="3128334" y="1505175"/>
            <a:ext cx="256161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Корректировка функций трезвости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11178D-5CDA-44C8-9AC7-1503CCECD121}"/>
              </a:ext>
            </a:extLst>
          </p:cNvPr>
          <p:cNvSpPr txBox="1"/>
          <p:nvPr/>
        </p:nvSpPr>
        <p:spPr>
          <a:xfrm>
            <a:off x="3575675" y="3074261"/>
            <a:ext cx="2016269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Восстановление  функций трезвости</a:t>
            </a:r>
          </a:p>
        </p:txBody>
      </p:sp>
    </p:spTree>
    <p:extLst>
      <p:ext uri="{BB962C8B-B14F-4D97-AF65-F5344CB8AC3E}">
        <p14:creationId xmlns:p14="http://schemas.microsoft.com/office/powerpoint/2010/main" val="1276543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 профилактических вмешательств по возрасту  и токсичности (АПВ)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2639616" y="3068960"/>
            <a:ext cx="0" cy="3312368"/>
          </a:xfrm>
          <a:prstGeom prst="straightConnector1">
            <a:avLst/>
          </a:prstGeom>
          <a:ln w="57150">
            <a:solidFill>
              <a:schemeClr val="accent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351584" y="3645024"/>
            <a:ext cx="748883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688289" y="3717032"/>
            <a:ext cx="1934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black"/>
                </a:solidFill>
                <a:latin typeface="Calibri" panose="020F0502020204030204"/>
              </a:rPr>
              <a:t>В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ОЗРАСТНАЯ ОСЬ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19536" y="1934875"/>
            <a:ext cx="6533392" cy="76944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Первичная профилактика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73534" y="2893013"/>
            <a:ext cx="5339860" cy="4616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Первичная – вторичная профилактика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35759" y="4416662"/>
            <a:ext cx="5324347" cy="52322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Вторичная профилактика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15881" y="5301208"/>
            <a:ext cx="532434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Третичная профилактика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19536" y="3573016"/>
            <a:ext cx="553998" cy="223554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Токсическая ось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215680" y="3573016"/>
            <a:ext cx="0" cy="360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935760" y="3573016"/>
            <a:ext cx="0" cy="360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447928" y="3573016"/>
            <a:ext cx="0" cy="360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168008" y="3573016"/>
            <a:ext cx="0" cy="360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655840" y="3573016"/>
            <a:ext cx="0" cy="360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816080" y="3573016"/>
            <a:ext cx="0" cy="360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392144" y="3573016"/>
            <a:ext cx="0" cy="360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910EE29-6D83-4DB9-8EBF-9AE7229A53E3}"/>
              </a:ext>
            </a:extLst>
          </p:cNvPr>
          <p:cNvSpPr txBox="1"/>
          <p:nvPr/>
        </p:nvSpPr>
        <p:spPr>
          <a:xfrm>
            <a:off x="3100333" y="406455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BF35C9-6F7E-4ADB-AF31-E1E879C9F976}"/>
              </a:ext>
            </a:extLst>
          </p:cNvPr>
          <p:cNvSpPr txBox="1"/>
          <p:nvPr/>
        </p:nvSpPr>
        <p:spPr>
          <a:xfrm>
            <a:off x="3726408" y="4041296"/>
            <a:ext cx="4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C0092A-73D8-489D-BE72-7F6431F23E89}"/>
              </a:ext>
            </a:extLst>
          </p:cNvPr>
          <p:cNvSpPr txBox="1"/>
          <p:nvPr/>
        </p:nvSpPr>
        <p:spPr>
          <a:xfrm>
            <a:off x="4484361" y="404129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2ADAEE2-095B-4668-AA3F-39A18D98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</a:rPr>
              <a:t>Компетентностный подход в профилактике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E987E4-C525-4947-A37E-58591A8FA4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4020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36DE6C5-CDB6-4162-BB22-C468C9C31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</a:rPr>
              <a:t>Профилактическое вмешательство по изменению поведения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BA583DD9-4E41-49D1-8F9F-F1A8326103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9141843"/>
              </p:ext>
            </p:extLst>
          </p:nvPr>
        </p:nvGraphicFramePr>
        <p:xfrm>
          <a:off x="838200" y="169068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Капля 6">
            <a:extLst>
              <a:ext uri="{FF2B5EF4-FFF2-40B4-BE49-F238E27FC236}">
                <a16:creationId xmlns:a16="http://schemas.microsoft.com/office/drawing/2014/main" id="{DBBE47D0-58AD-4AD2-8EC5-AB2127271534}"/>
              </a:ext>
            </a:extLst>
          </p:cNvPr>
          <p:cNvSpPr/>
          <p:nvPr/>
        </p:nvSpPr>
        <p:spPr>
          <a:xfrm>
            <a:off x="278359" y="3429000"/>
            <a:ext cx="11435256" cy="3368814"/>
          </a:xfrm>
          <a:prstGeom prst="teardrop">
            <a:avLst>
              <a:gd name="adj" fmla="val 106618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9F7FC2-F669-4C7B-950C-56DD4A428C23}"/>
              </a:ext>
            </a:extLst>
          </p:cNvPr>
          <p:cNvSpPr txBox="1"/>
          <p:nvPr/>
        </p:nvSpPr>
        <p:spPr>
          <a:xfrm>
            <a:off x="2480395" y="5857225"/>
            <a:ext cx="72312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КОМПЕТЕНТНОСТНЫЙ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ПОДХОД</a:t>
            </a:r>
          </a:p>
        </p:txBody>
      </p:sp>
    </p:spTree>
    <p:extLst>
      <p:ext uri="{BB962C8B-B14F-4D97-AF65-F5344CB8AC3E}">
        <p14:creationId xmlns:p14="http://schemas.microsoft.com/office/powerpoint/2010/main" val="24669408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499215C-0C33-4A26-B284-00383FC49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725121"/>
          </a:xfrm>
          <a:solidFill>
            <a:srgbClr val="12750D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Поведенческие компетенции (навыки) здоровья и трезвости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C6C3A99-E226-4E0A-BE1C-67C9BCD3E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266092"/>
            <a:ext cx="5076092" cy="5363308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Компетенций здоровья определённых ВОЗ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Уверенность в себе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Эмпатия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 контроля эмоций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Критическое мышление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Креативное мышление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задач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Принятие решений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 преодоления стресса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Конструктивное общение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 построения отношений</a:t>
            </a:r>
          </a:p>
          <a:p>
            <a:endParaRPr lang="ru-RU" sz="2400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3C3C452-89AC-4001-A7E2-B38563AAC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7708" y="1283676"/>
            <a:ext cx="5556737" cy="5363308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3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Плюс 10 Компетенций трезвенного поведения (трезвости)</a:t>
            </a: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endParaRPr lang="ru-RU" sz="3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Уравновешенность (спокойствие)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Радость,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Благодарность 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Собственное достоинство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Ответственность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Событийная наполненность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через преодоление 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 деятельности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Высшие навыки (определение ценностей, смыслов, стремлений)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других (качество жизни)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1304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851EA9C-6B2A-44ED-A874-89F54A117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Пример создания </a:t>
            </a:r>
            <a:r>
              <a:rPr lang="ru-RU" b="1" dirty="0" err="1">
                <a:solidFill>
                  <a:srgbClr val="7030A0"/>
                </a:solidFill>
              </a:rPr>
              <a:t>антиаддиктивного</a:t>
            </a:r>
            <a:r>
              <a:rPr lang="ru-RU" b="1" dirty="0">
                <a:solidFill>
                  <a:srgbClr val="7030A0"/>
                </a:solidFill>
              </a:rPr>
              <a:t> профилактического вмешательства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08FA24A2-B49A-4010-BB12-F766BE099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59737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85BD30-4786-404A-8914-356CD9C34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5837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создания АПВ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01F8948-6516-4A5F-90A8-8BF552813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124" y="1405494"/>
            <a:ext cx="9566190" cy="4661673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вида профилактики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профилактического пространства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вида трезвости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профилактического вмешательства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компетенции здоровья или трезвости, мотивации на изменения и трансфера навыка.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целевой группы и возрастного ценза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Написание сценария АПВ и сценарной матрицы АПВ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материалов (презентации, фото, видео, аудио)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информации о контактах и собственников АПВ.</a:t>
            </a:r>
          </a:p>
        </p:txBody>
      </p:sp>
    </p:spTree>
    <p:extLst>
      <p:ext uri="{BB962C8B-B14F-4D97-AF65-F5344CB8AC3E}">
        <p14:creationId xmlns:p14="http://schemas.microsoft.com/office/powerpoint/2010/main" val="18812231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FF1D697-F31E-4562-A4D4-3DC119AA6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Первый пример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D6762A2-DA20-44CF-B35F-447D647C1D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5746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1885E-E17F-4B99-AD27-4F5EB7E65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963" y="365125"/>
            <a:ext cx="11189775" cy="168519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/>
              <a:t>Сценарий первичного профилактического вмешательства по теме:  ПРОФИЛАКТИКА УПОТРЕБЛЕНИЯ ПСИХОАКТИВНЫХ И ПСИХОТРОПНЫХ ВЕЩЕСТВ для совершеннолетних 18-19 лет, по формированию природной трезвости в ОУ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853A36-D3A3-4486-B742-EEA96AEA74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4214" y="2119178"/>
            <a:ext cx="4028268" cy="4351338"/>
          </a:xfrm>
          <a:ln>
            <a:solidFill>
              <a:schemeClr val="accent2"/>
            </a:solidFill>
          </a:ln>
        </p:spPr>
        <p:txBody>
          <a:bodyPr>
            <a:normAutofit fontScale="70000" lnSpcReduction="20000"/>
          </a:bodyPr>
          <a:lstStyle/>
          <a:p>
            <a:pPr marL="620713">
              <a:buNone/>
            </a:pPr>
            <a:r>
              <a:rPr lang="ru-RU" b="1" dirty="0"/>
              <a:t>Компетенция: </a:t>
            </a:r>
            <a:r>
              <a:rPr lang="ru-RU" dirty="0"/>
              <a:t>Навыки эффективного межличностного общения</a:t>
            </a:r>
          </a:p>
          <a:p>
            <a:pPr marL="620713">
              <a:buNone/>
            </a:pPr>
            <a:r>
              <a:rPr lang="ru-RU" b="1" dirty="0"/>
              <a:t>Мотивация на изменения в направлении </a:t>
            </a:r>
            <a:r>
              <a:rPr lang="ru-RU" dirty="0"/>
              <a:t>безопасного общение со сверстниками.</a:t>
            </a:r>
          </a:p>
          <a:p>
            <a:pPr marL="620713">
              <a:buNone/>
            </a:pPr>
            <a:r>
              <a:rPr lang="ru-RU" b="1" dirty="0"/>
              <a:t>Трансфер навыка: </a:t>
            </a:r>
            <a:r>
              <a:rPr lang="ru-RU" dirty="0"/>
              <a:t>научить</a:t>
            </a:r>
            <a:r>
              <a:rPr lang="ru-RU" b="1" dirty="0"/>
              <a:t> </a:t>
            </a:r>
            <a:r>
              <a:rPr lang="ru-RU" dirty="0"/>
              <a:t>организовывать конструктивное общение. </a:t>
            </a:r>
          </a:p>
          <a:p>
            <a:pPr marL="620713">
              <a:buNone/>
            </a:pPr>
            <a:r>
              <a:rPr lang="ru-RU" b="1" dirty="0"/>
              <a:t>Целевая группа: </a:t>
            </a:r>
          </a:p>
          <a:p>
            <a:pPr marL="620713">
              <a:buNone/>
            </a:pPr>
            <a:r>
              <a:rPr lang="ru-RU" dirty="0"/>
              <a:t>Совершеннолетние 18+,</a:t>
            </a:r>
          </a:p>
          <a:p>
            <a:pPr marL="620713">
              <a:buNone/>
            </a:pPr>
            <a:r>
              <a:rPr lang="ru-RU" dirty="0"/>
              <a:t> </a:t>
            </a:r>
            <a:r>
              <a:rPr lang="ru-RU" b="1" dirty="0"/>
              <a:t>Оснащение: </a:t>
            </a:r>
            <a:r>
              <a:rPr lang="ru-RU" dirty="0"/>
              <a:t>помещение для проведения занятия, в соответствии численностью участников, презентация, ПК, проектор, экран, микрофон.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018C92-6E75-4997-A99A-02789014F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32341" y="2243595"/>
            <a:ext cx="5898397" cy="4102503"/>
          </a:xfrm>
          <a:ln>
            <a:solidFill>
              <a:schemeClr val="accent5">
                <a:lumMod val="75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marL="620713">
              <a:buNone/>
            </a:pPr>
            <a:r>
              <a:rPr lang="ru-RU" b="1" dirty="0"/>
              <a:t>Содержание: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dirty="0"/>
              <a:t>1.  Основы ЗОЖ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dirty="0"/>
              <a:t>2.  Понятие ПАВ. Последствия употребления ПАВ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dirty="0"/>
              <a:t>3.  Преимущества трезвой жизни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dirty="0"/>
              <a:t>4.  Возможности  трезвого общения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dirty="0"/>
              <a:t>Литература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dirty="0"/>
              <a:t>Контакты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7030A0"/>
                </a:solidFill>
              </a:rPr>
              <a:t>Сценарная матрица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98149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35560" y="1916832"/>
            <a:ext cx="7886700" cy="4351338"/>
          </a:xfrm>
        </p:spPr>
        <p:txBody>
          <a:bodyPr/>
          <a:lstStyle/>
          <a:p>
            <a:pPr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>
                <a:highlight>
                  <a:srgbClr val="FFFF00"/>
                </a:highlight>
              </a:rPr>
              <a:t>              </a:t>
            </a:r>
            <a:r>
              <a:rPr lang="ru-RU" sz="3600" dirty="0">
                <a:highlight>
                  <a:srgbClr val="FFFF00"/>
                </a:highlight>
              </a:rPr>
              <a:t>Основы ЗОЖ </a:t>
            </a:r>
          </a:p>
          <a:p>
            <a:pPr marL="0" indent="0">
              <a:buNone/>
            </a:pPr>
            <a:r>
              <a:rPr lang="ru-RU" sz="3600" dirty="0"/>
              <a:t>         Понятие ПАВ </a:t>
            </a:r>
          </a:p>
          <a:p>
            <a:pPr marL="0" indent="0">
              <a:buNone/>
            </a:pPr>
            <a:r>
              <a:rPr lang="ru-RU" sz="3600" dirty="0"/>
              <a:t>         Последствия употребления ПАВ </a:t>
            </a:r>
          </a:p>
          <a:p>
            <a:pPr marL="0" indent="0">
              <a:buNone/>
            </a:pPr>
            <a:r>
              <a:rPr lang="ru-RU" sz="3600" dirty="0"/>
              <a:t>         Преимущество  трезвости</a:t>
            </a:r>
          </a:p>
          <a:p>
            <a:pPr marL="0" indent="0">
              <a:buNone/>
            </a:pPr>
            <a:r>
              <a:rPr lang="ru-RU" sz="3600" dirty="0"/>
              <a:t>         Возможности трезвого общения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C6F533-9E50-4ACD-8C73-2069CE948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5157786" cy="766989"/>
          </a:xfrm>
        </p:spPr>
        <p:txBody>
          <a:bodyPr/>
          <a:lstStyle/>
          <a:p>
            <a:r>
              <a:rPr lang="ru-RU" b="1" dirty="0">
                <a:solidFill>
                  <a:schemeClr val="accent1"/>
                </a:solidFill>
              </a:rPr>
              <a:t>Законодательство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7D600EB-2312-46CB-98B3-084488175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13" y="1407885"/>
            <a:ext cx="6056087" cy="45420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5F6CEE-054B-4E80-B18A-DA962A95E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427" y="908050"/>
            <a:ext cx="5715000" cy="428625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751903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Мои документы\Компоненты ЗОЖ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35560" y="1916832"/>
            <a:ext cx="7886700" cy="4351338"/>
          </a:xfrm>
        </p:spPr>
        <p:txBody>
          <a:bodyPr/>
          <a:lstStyle/>
          <a:p>
            <a:pPr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                </a:t>
            </a:r>
            <a:r>
              <a:rPr lang="ru-RU" sz="3600" dirty="0"/>
              <a:t>Основы ЗОЖ </a:t>
            </a:r>
          </a:p>
          <a:p>
            <a:pPr marL="0" indent="0">
              <a:buNone/>
            </a:pPr>
            <a:r>
              <a:rPr lang="ru-RU" sz="3600" dirty="0">
                <a:highlight>
                  <a:srgbClr val="FFFF00"/>
                </a:highlight>
              </a:rPr>
              <a:t>         Понятие ПАВ </a:t>
            </a:r>
          </a:p>
          <a:p>
            <a:pPr marL="0" indent="0">
              <a:buNone/>
            </a:pPr>
            <a:r>
              <a:rPr lang="ru-RU" sz="3600" dirty="0"/>
              <a:t>         Последствия употребления ПАВ </a:t>
            </a:r>
          </a:p>
          <a:p>
            <a:pPr marL="0" indent="0">
              <a:buNone/>
            </a:pPr>
            <a:r>
              <a:rPr lang="ru-RU" sz="3600" dirty="0"/>
              <a:t>         Преимущество  трезвости</a:t>
            </a:r>
          </a:p>
          <a:p>
            <a:pPr marL="0" indent="0">
              <a:buNone/>
            </a:pPr>
            <a:r>
              <a:rPr lang="ru-RU" sz="3600" dirty="0"/>
              <a:t>         Возможности трезвого общения</a:t>
            </a:r>
          </a:p>
        </p:txBody>
      </p:sp>
    </p:spTree>
    <p:extLst>
      <p:ext uri="{BB962C8B-B14F-4D97-AF65-F5344CB8AC3E}">
        <p14:creationId xmlns:p14="http://schemas.microsoft.com/office/powerpoint/2010/main" val="38708644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Мои документы\img9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88085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35560" y="1916832"/>
            <a:ext cx="7886700" cy="4351338"/>
          </a:xfrm>
        </p:spPr>
        <p:txBody>
          <a:bodyPr/>
          <a:lstStyle/>
          <a:p>
            <a:pPr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               </a:t>
            </a:r>
            <a:r>
              <a:rPr lang="ru-RU" sz="3600" dirty="0"/>
              <a:t>Основы ЗОЖ </a:t>
            </a:r>
          </a:p>
          <a:p>
            <a:pPr marL="0" indent="0">
              <a:buNone/>
            </a:pPr>
            <a:r>
              <a:rPr lang="ru-RU" sz="3600" dirty="0"/>
              <a:t>         Понятие ПАВ </a:t>
            </a:r>
          </a:p>
          <a:p>
            <a:pPr marL="0" indent="0">
              <a:buNone/>
            </a:pPr>
            <a:r>
              <a:rPr lang="ru-RU" sz="3600" dirty="0">
                <a:highlight>
                  <a:srgbClr val="FFFF00"/>
                </a:highlight>
              </a:rPr>
              <a:t>         Последствия употребления ПАВ </a:t>
            </a:r>
          </a:p>
          <a:p>
            <a:pPr marL="0" indent="0">
              <a:buNone/>
            </a:pPr>
            <a:r>
              <a:rPr lang="ru-RU" sz="3600" dirty="0"/>
              <a:t>         Преимущество  трезвости</a:t>
            </a:r>
          </a:p>
          <a:p>
            <a:pPr marL="0" indent="0">
              <a:buNone/>
            </a:pPr>
            <a:r>
              <a:rPr lang="ru-RU" sz="3600" dirty="0"/>
              <a:t>         Возможности трезвого общения</a:t>
            </a:r>
          </a:p>
        </p:txBody>
      </p:sp>
    </p:spTree>
    <p:extLst>
      <p:ext uri="{BB962C8B-B14F-4D97-AF65-F5344CB8AC3E}">
        <p14:creationId xmlns:p14="http://schemas.microsoft.com/office/powerpoint/2010/main" val="10893162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орав</a:t>
            </a:r>
          </a:p>
        </p:txBody>
      </p:sp>
      <p:pic>
        <p:nvPicPr>
          <p:cNvPr id="1026" name="Picture 2" descr="C:\Documents and Settings\Администратор\Мои документы\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35560" y="1916832"/>
            <a:ext cx="7886700" cy="4351338"/>
          </a:xfrm>
        </p:spPr>
        <p:txBody>
          <a:bodyPr/>
          <a:lstStyle/>
          <a:p>
            <a:pPr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                </a:t>
            </a:r>
            <a:r>
              <a:rPr lang="ru-RU" sz="3600" dirty="0"/>
              <a:t>Основы ЗОЖ </a:t>
            </a:r>
          </a:p>
          <a:p>
            <a:pPr marL="0" indent="0">
              <a:buNone/>
            </a:pPr>
            <a:r>
              <a:rPr lang="ru-RU" sz="3600" dirty="0"/>
              <a:t>         Понятие ПАВ </a:t>
            </a:r>
          </a:p>
          <a:p>
            <a:pPr marL="0" indent="0">
              <a:buNone/>
            </a:pPr>
            <a:r>
              <a:rPr lang="ru-RU" sz="3600" dirty="0"/>
              <a:t>         Последствия употребления ПАВ </a:t>
            </a:r>
          </a:p>
          <a:p>
            <a:pPr marL="0" indent="0">
              <a:buNone/>
            </a:pPr>
            <a:r>
              <a:rPr lang="ru-RU" sz="3600" dirty="0">
                <a:highlight>
                  <a:srgbClr val="FFFF00"/>
                </a:highlight>
              </a:rPr>
              <a:t>         Преимущество  трезвости</a:t>
            </a:r>
          </a:p>
          <a:p>
            <a:pPr marL="0" indent="0">
              <a:buNone/>
            </a:pPr>
            <a:r>
              <a:rPr lang="ru-RU" sz="3600" dirty="0"/>
              <a:t>         Возможности трезвого общения</a:t>
            </a:r>
          </a:p>
        </p:txBody>
      </p:sp>
    </p:spTree>
    <p:extLst>
      <p:ext uri="{BB962C8B-B14F-4D97-AF65-F5344CB8AC3E}">
        <p14:creationId xmlns:p14="http://schemas.microsoft.com/office/powerpoint/2010/main" val="7436214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 descr="C:\Documents and Settings\Администратор\Рабочий стол\ПРЕЗЕНТАЦИЯ\фото зож\ways-to-create-happy-family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4365104"/>
            <a:ext cx="3995936" cy="2492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548680"/>
            <a:ext cx="9181782" cy="576064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Это защитит твою трезвость и тебя от наркотиков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2922" y="1340768"/>
            <a:ext cx="5455086" cy="4968552"/>
          </a:xfrm>
          <a:ln>
            <a:solidFill>
              <a:schemeClr val="accent2"/>
            </a:solidFill>
          </a:ln>
        </p:spPr>
        <p:txBody>
          <a:bodyPr>
            <a:normAutofit fontScale="92500"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70C0"/>
                </a:solidFill>
              </a:rPr>
              <a:t>Уверенность в себе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70C0"/>
                </a:solidFill>
              </a:rPr>
              <a:t>Самостоятельность мышления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70C0"/>
                </a:solidFill>
              </a:rPr>
              <a:t>Крепость духа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70C0"/>
                </a:solidFill>
              </a:rPr>
              <a:t>Уважение собственного «я»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70C0"/>
                </a:solidFill>
              </a:rPr>
              <a:t>Умение твердо сказать «нет»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70C0"/>
                </a:solidFill>
              </a:rPr>
              <a:t>Занятие интересным делом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70C0"/>
                </a:solidFill>
              </a:rPr>
              <a:t>Любовь к близким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70C0"/>
                </a:solidFill>
              </a:rPr>
              <a:t>Настоящие друзья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Documents and Settings\Администратор\Мои документы\e73489baff2e941d1b6bb6403ad33f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628800"/>
            <a:ext cx="4752814" cy="352958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0800000" flipV="1">
            <a:off x="5375920" y="5877273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https://yandex.ru/images/search?from=tabbar&amp;text=%D1%81%D0%B5%D0%BC%D1%8C%D1%8F</a:t>
            </a:r>
            <a:endParaRPr lang="ru-RU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35560" y="1916832"/>
            <a:ext cx="7886700" cy="4351338"/>
          </a:xfrm>
        </p:spPr>
        <p:txBody>
          <a:bodyPr/>
          <a:lstStyle/>
          <a:p>
            <a:pPr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               </a:t>
            </a:r>
            <a:r>
              <a:rPr lang="ru-RU" sz="3600" dirty="0"/>
              <a:t>Основы ЗОЖ </a:t>
            </a:r>
          </a:p>
          <a:p>
            <a:pPr marL="0" indent="0">
              <a:buNone/>
            </a:pPr>
            <a:r>
              <a:rPr lang="ru-RU" sz="3600" dirty="0"/>
              <a:t>         Понятие ПАВ </a:t>
            </a:r>
          </a:p>
          <a:p>
            <a:pPr marL="0" indent="0">
              <a:buNone/>
            </a:pPr>
            <a:r>
              <a:rPr lang="ru-RU" sz="3600" dirty="0"/>
              <a:t>         Последствия употребления ПАВ </a:t>
            </a:r>
          </a:p>
          <a:p>
            <a:pPr marL="0" indent="0">
              <a:buNone/>
            </a:pPr>
            <a:r>
              <a:rPr lang="ru-RU" sz="3600" dirty="0"/>
              <a:t>         Преимущество  трезвости</a:t>
            </a:r>
          </a:p>
          <a:p>
            <a:pPr marL="0" indent="0">
              <a:buNone/>
            </a:pPr>
            <a:r>
              <a:rPr lang="ru-RU" sz="3600" dirty="0">
                <a:highlight>
                  <a:srgbClr val="FFFF00"/>
                </a:highlight>
              </a:rPr>
              <a:t>         Возможности трезвого общения</a:t>
            </a:r>
          </a:p>
        </p:txBody>
      </p:sp>
    </p:spTree>
    <p:extLst>
      <p:ext uri="{BB962C8B-B14F-4D97-AF65-F5344CB8AC3E}">
        <p14:creationId xmlns:p14="http://schemas.microsoft.com/office/powerpoint/2010/main" val="39559526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6014" y="1201283"/>
            <a:ext cx="7886700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52650" y="418454"/>
            <a:ext cx="7886700" cy="994324"/>
          </a:xfrm>
        </p:spPr>
        <p:txBody>
          <a:bodyPr/>
          <a:lstStyle/>
          <a:p>
            <a:pPr algn="ctr"/>
            <a:r>
              <a:rPr lang="ru-RU" b="1" dirty="0"/>
              <a:t>Игра «Полезные привычки»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29408-EF47-48D9-B16E-B8251704D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55748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Научное обеспечение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CA5B29-FA6E-4F83-94CD-E0A7409AF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4845" y="1304358"/>
            <a:ext cx="4983784" cy="47552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Международный опыт  с 80-х годов 20в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27AF9636-08BE-4143-A421-8FB18C1405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9892" y="1801561"/>
            <a:ext cx="3953066" cy="17130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Равновесие </a:t>
            </a:r>
            <a:r>
              <a:rPr lang="ru-RU" b="1" dirty="0">
                <a:solidFill>
                  <a:schemeClr val="accent1"/>
                </a:solidFill>
              </a:rPr>
              <a:t>- </a:t>
            </a:r>
            <a:r>
              <a:rPr lang="en-US" b="1" dirty="0">
                <a:solidFill>
                  <a:schemeClr val="accent1"/>
                </a:solidFill>
              </a:rPr>
              <a:t>balance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Твердость - </a:t>
            </a:r>
            <a:r>
              <a:rPr lang="en-US" b="1" dirty="0">
                <a:solidFill>
                  <a:schemeClr val="accent1"/>
                </a:solidFill>
              </a:rPr>
              <a:t>hardness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Трезвость - </a:t>
            </a:r>
            <a:r>
              <a:rPr lang="en-US" b="1" dirty="0">
                <a:solidFill>
                  <a:schemeClr val="accent1"/>
                </a:solidFill>
              </a:rPr>
              <a:t>sobriety, soberness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Устойчивость – </a:t>
            </a:r>
            <a:r>
              <a:rPr lang="en-US" b="1" dirty="0">
                <a:solidFill>
                  <a:schemeClr val="accent1"/>
                </a:solidFill>
              </a:rPr>
              <a:t>resilience</a:t>
            </a:r>
            <a:r>
              <a:rPr lang="ru-RU" b="1" dirty="0">
                <a:solidFill>
                  <a:schemeClr val="accent1"/>
                </a:solidFill>
              </a:rPr>
              <a:t>, </a:t>
            </a:r>
            <a:r>
              <a:rPr lang="en-US" b="1" dirty="0">
                <a:solidFill>
                  <a:schemeClr val="accent1"/>
                </a:solidFill>
              </a:rPr>
              <a:t>stability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Устойчивый - </a:t>
            </a:r>
            <a:r>
              <a:rPr lang="en-US" b="1" dirty="0">
                <a:solidFill>
                  <a:schemeClr val="accent1"/>
                </a:solidFill>
              </a:rPr>
              <a:t>sustainable</a:t>
            </a:r>
          </a:p>
          <a:p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F2D40F0-3373-4ECF-81CB-CC208B4DA6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71089" y="916711"/>
            <a:ext cx="5911654" cy="382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Научный объект </a:t>
            </a:r>
            <a:r>
              <a:rPr lang="ru-RU" dirty="0" err="1">
                <a:solidFill>
                  <a:prstClr val="black"/>
                </a:solidFill>
              </a:rPr>
              <a:t>антиаддиктивной</a:t>
            </a:r>
            <a:r>
              <a:rPr lang="ru-RU" dirty="0">
                <a:solidFill>
                  <a:prstClr val="black"/>
                </a:solidFill>
              </a:rPr>
              <a:t> профилактики: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DE642404-E2AA-49DB-899B-EF1D4576BD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70655" y="1856221"/>
            <a:ext cx="5183188" cy="1778561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Потребление ПАВ</a:t>
            </a:r>
          </a:p>
          <a:p>
            <a:r>
              <a:rPr lang="ru-RU" b="1" dirty="0">
                <a:solidFill>
                  <a:srgbClr val="00B050"/>
                </a:solidFill>
              </a:rPr>
              <a:t>Группу риска</a:t>
            </a:r>
          </a:p>
          <a:p>
            <a:r>
              <a:rPr lang="ru-RU" b="1" dirty="0">
                <a:solidFill>
                  <a:srgbClr val="00B050"/>
                </a:solidFill>
              </a:rPr>
              <a:t>Факторы риска и защиты</a:t>
            </a:r>
          </a:p>
          <a:p>
            <a:r>
              <a:rPr lang="ru-RU" b="1" dirty="0">
                <a:solidFill>
                  <a:srgbClr val="FF0000"/>
                </a:solidFill>
              </a:rPr>
              <a:t>Трезвость</a:t>
            </a:r>
          </a:p>
          <a:p>
            <a:r>
              <a:rPr lang="ru-RU" b="1" dirty="0">
                <a:solidFill>
                  <a:srgbClr val="FF0000"/>
                </a:solidFill>
              </a:rPr>
              <a:t>Устойчивое развитие личности</a:t>
            </a:r>
          </a:p>
        </p:txBody>
      </p:sp>
      <p:sp>
        <p:nvSpPr>
          <p:cNvPr id="8" name="Текст 3">
            <a:extLst>
              <a:ext uri="{FF2B5EF4-FFF2-40B4-BE49-F238E27FC236}">
                <a16:creationId xmlns:a16="http://schemas.microsoft.com/office/drawing/2014/main" id="{A4739D14-F859-4D55-AE70-504C3201FF14}"/>
              </a:ext>
            </a:extLst>
          </p:cNvPr>
          <p:cNvSpPr txBox="1">
            <a:spLocks/>
          </p:cNvSpPr>
          <p:nvPr/>
        </p:nvSpPr>
        <p:spPr>
          <a:xfrm>
            <a:off x="4592705" y="3737403"/>
            <a:ext cx="3481709" cy="4040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Научное направление: </a:t>
            </a:r>
          </a:p>
        </p:txBody>
      </p:sp>
      <p:pic>
        <p:nvPicPr>
          <p:cNvPr id="1028" name="Picture 4" descr="Defining Prevention Science | Zili Sloboda | Springer">
            <a:extLst>
              <a:ext uri="{FF2B5EF4-FFF2-40B4-BE49-F238E27FC236}">
                <a16:creationId xmlns:a16="http://schemas.microsoft.com/office/drawing/2014/main" id="{D5840F0A-E542-4DB5-BF0C-28980DE61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764" y="3565716"/>
            <a:ext cx="1457325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revention of Substance Use (Advances in Prevention Science) - Kindle  edition by Sloboda, Zili, Petras, Hanno, Robertson, Elizabeth, Hingson,  Ralph. Professional &amp; Technical Kindle eBooks @ Amazon.com.">
            <a:extLst>
              <a:ext uri="{FF2B5EF4-FFF2-40B4-BE49-F238E27FC236}">
                <a16:creationId xmlns:a16="http://schemas.microsoft.com/office/drawing/2014/main" id="{AB9CC461-33B3-489F-BEFB-A0DEE9175F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4" r="16894"/>
          <a:stretch/>
        </p:blipFill>
        <p:spPr bwMode="auto">
          <a:xfrm>
            <a:off x="3175632" y="3823117"/>
            <a:ext cx="1457326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heories on Drug Abuse - Selected Contemporary Perspectives, 30">
            <a:extLst>
              <a:ext uri="{FF2B5EF4-FFF2-40B4-BE49-F238E27FC236}">
                <a16:creationId xmlns:a16="http://schemas.microsoft.com/office/drawing/2014/main" id="{B9E0E2F4-2917-4D7E-AAA6-FBA0D7C77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14" y="4299818"/>
            <a:ext cx="1290929" cy="211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revention Science across the Globe | FifteenEightyFour | Cambridge  University Press">
            <a:extLst>
              <a:ext uri="{FF2B5EF4-FFF2-40B4-BE49-F238E27FC236}">
                <a16:creationId xmlns:a16="http://schemas.microsoft.com/office/drawing/2014/main" id="{3C0B4EFE-9450-4DFA-A002-9B0D75348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631" y="5103662"/>
            <a:ext cx="2497647" cy="131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Текст 3">
            <a:extLst>
              <a:ext uri="{FF2B5EF4-FFF2-40B4-BE49-F238E27FC236}">
                <a16:creationId xmlns:a16="http://schemas.microsoft.com/office/drawing/2014/main" id="{9FF179AF-F525-4A8A-BE0A-7B71664E9923}"/>
              </a:ext>
            </a:extLst>
          </p:cNvPr>
          <p:cNvSpPr txBox="1">
            <a:spLocks/>
          </p:cNvSpPr>
          <p:nvPr/>
        </p:nvSpPr>
        <p:spPr>
          <a:xfrm>
            <a:off x="6370655" y="1424560"/>
            <a:ext cx="5157787" cy="475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Российский опыт</a:t>
            </a:r>
          </a:p>
        </p:txBody>
      </p:sp>
      <p:pic>
        <p:nvPicPr>
          <p:cNvPr id="1034" name="Picture 10" descr="Профессиональная профилактика наркологических расстройств: международный  опыт и российская действительность - online presentation">
            <a:extLst>
              <a:ext uri="{FF2B5EF4-FFF2-40B4-BE49-F238E27FC236}">
                <a16:creationId xmlns:a16="http://schemas.microsoft.com/office/drawing/2014/main" id="{0A9691B9-1FD5-4A7F-A4B0-A75FBFC352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6909" b="10318"/>
          <a:stretch/>
        </p:blipFill>
        <p:spPr bwMode="auto">
          <a:xfrm>
            <a:off x="8269288" y="3429000"/>
            <a:ext cx="3481709" cy="280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Наркология. Национальное руководство – Медкнигасервис">
            <a:extLst>
              <a:ext uri="{FF2B5EF4-FFF2-40B4-BE49-F238E27FC236}">
                <a16:creationId xmlns:a16="http://schemas.microsoft.com/office/drawing/2014/main" id="{0C824A91-F361-4FF2-AE6A-55738CD86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467" y="4484512"/>
            <a:ext cx="1087074" cy="154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0967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BB400-60C9-4E40-822D-3D31E1751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253" y="365126"/>
            <a:ext cx="11095494" cy="688760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Сценарная матрица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CC33D66-36B7-4850-9E2F-7C0C759CE0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488974"/>
              </p:ext>
            </p:extLst>
          </p:nvPr>
        </p:nvGraphicFramePr>
        <p:xfrm>
          <a:off x="548253" y="1211613"/>
          <a:ext cx="11095494" cy="5142692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1327666">
                  <a:extLst>
                    <a:ext uri="{9D8B030D-6E8A-4147-A177-3AD203B41FA5}">
                      <a16:colId xmlns:a16="http://schemas.microsoft.com/office/drawing/2014/main" val="3978151946"/>
                    </a:ext>
                  </a:extLst>
                </a:gridCol>
                <a:gridCol w="4803850">
                  <a:extLst>
                    <a:ext uri="{9D8B030D-6E8A-4147-A177-3AD203B41FA5}">
                      <a16:colId xmlns:a16="http://schemas.microsoft.com/office/drawing/2014/main" val="1788445727"/>
                    </a:ext>
                  </a:extLst>
                </a:gridCol>
                <a:gridCol w="3873396">
                  <a:extLst>
                    <a:ext uri="{9D8B030D-6E8A-4147-A177-3AD203B41FA5}">
                      <a16:colId xmlns:a16="http://schemas.microsoft.com/office/drawing/2014/main" val="3051931288"/>
                    </a:ext>
                  </a:extLst>
                </a:gridCol>
                <a:gridCol w="1090582">
                  <a:extLst>
                    <a:ext uri="{9D8B030D-6E8A-4147-A177-3AD203B41FA5}">
                      <a16:colId xmlns:a16="http://schemas.microsoft.com/office/drawing/2014/main" val="1601857590"/>
                    </a:ext>
                  </a:extLst>
                </a:gridCol>
              </a:tblGrid>
              <a:tr h="4651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Действие по занятию (метод)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действий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3728425"/>
                  </a:ext>
                </a:extLst>
              </a:tr>
              <a:tr h="71499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288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Приветствие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Расположение аудитории к дальнейшей работе.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мин.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1626660"/>
                  </a:ext>
                </a:extLst>
              </a:tr>
              <a:tr h="108743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288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МОТИВАЦИЯ НА ЗОЖ (4-6 слайд).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ЗОЖ и его составляющие»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4-5 слайд.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Представление о ЗОЖ и его компонентах.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мин.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4920547"/>
                  </a:ext>
                </a:extLst>
              </a:tr>
              <a:tr h="993637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288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(6-13 слайды).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 лекция «ПАВ. Зависимость. Болезнь». 7-8 слайд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Привлечение внимания к проблеме наркотической зависимости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мин.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4702456"/>
                  </a:ext>
                </a:extLst>
              </a:tr>
              <a:tr h="71499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288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……..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……..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9242659"/>
                  </a:ext>
                </a:extLst>
              </a:tr>
              <a:tr h="71499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288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Контакты.  28-30 слайд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Завершение работы  по занятию с аудиторий.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мин.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6201689"/>
                  </a:ext>
                </a:extLst>
              </a:tr>
              <a:tr h="42172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2880" algn="l"/>
                        </a:tabLs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мин.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7761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1752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FF1D697-F31E-4562-A4D4-3DC119AA6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Второй пример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D6762A2-DA20-44CF-B35F-447D647C1D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1910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1885E-E17F-4B99-AD27-4F5EB7E6509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A0E6EA"/>
          </a:solidFill>
        </p:spPr>
        <p:txBody>
          <a:bodyPr>
            <a:noAutofit/>
          </a:bodyPr>
          <a:lstStyle/>
          <a:p>
            <a:r>
              <a:rPr lang="ru-RU" sz="2800" b="1" dirty="0"/>
              <a:t>Сценарий первичного профилактического вмешательства по теме:  ИНФОРМАЦИОННЫЕ ТЕХНОЛОГИИ И ЗДОРОВЬЕ для учащихся школ  –подростков 12-13 лет, по формированию природной трезвости в ОУ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853A36-D3A3-4486-B742-EEA96AEA74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028268" cy="4351338"/>
          </a:xfrm>
          <a:ln>
            <a:solidFill>
              <a:schemeClr val="accent2"/>
            </a:solidFill>
          </a:ln>
        </p:spPr>
        <p:txBody>
          <a:bodyPr>
            <a:normAutofit fontScale="70000" lnSpcReduction="20000"/>
          </a:bodyPr>
          <a:lstStyle/>
          <a:p>
            <a:pPr marL="620713">
              <a:buNone/>
            </a:pPr>
            <a:r>
              <a:rPr lang="ru-RU" b="1" dirty="0"/>
              <a:t>Компетенция: </a:t>
            </a:r>
            <a:r>
              <a:rPr lang="ru-RU" dirty="0"/>
              <a:t>проявление (развитие) высших чувств человека: радости, благодарности, доброты…..</a:t>
            </a:r>
          </a:p>
          <a:p>
            <a:pPr marL="620713">
              <a:buNone/>
            </a:pPr>
            <a:r>
              <a:rPr lang="ru-RU" b="1" dirty="0"/>
              <a:t>Мотивация на изменения в направлении</a:t>
            </a:r>
            <a:r>
              <a:rPr lang="ru-RU" dirty="0"/>
              <a:t> доброты.</a:t>
            </a:r>
          </a:p>
          <a:p>
            <a:pPr marL="620713">
              <a:buNone/>
            </a:pPr>
            <a:r>
              <a:rPr lang="ru-RU" b="1" dirty="0"/>
              <a:t>Трансфер навыка: </a:t>
            </a:r>
            <a:r>
              <a:rPr lang="ru-RU" dirty="0"/>
              <a:t>научить</a:t>
            </a:r>
            <a:r>
              <a:rPr lang="ru-RU" b="1" dirty="0"/>
              <a:t> </a:t>
            </a:r>
            <a:r>
              <a:rPr lang="ru-RU" dirty="0"/>
              <a:t>строить добрые отношения. </a:t>
            </a:r>
          </a:p>
          <a:p>
            <a:pPr marL="620713">
              <a:buNone/>
            </a:pPr>
            <a:r>
              <a:rPr lang="ru-RU" b="1" dirty="0"/>
              <a:t>Целевая группа: </a:t>
            </a:r>
          </a:p>
          <a:p>
            <a:pPr marL="620713">
              <a:buNone/>
            </a:pPr>
            <a:r>
              <a:rPr lang="ru-RU" dirty="0"/>
              <a:t>подростки  12+, учащиеся школ</a:t>
            </a:r>
          </a:p>
          <a:p>
            <a:pPr marL="620713">
              <a:buNone/>
            </a:pPr>
            <a:r>
              <a:rPr lang="ru-RU" b="1" dirty="0"/>
              <a:t>Оснащение: </a:t>
            </a:r>
            <a:r>
              <a:rPr lang="ru-RU" dirty="0"/>
              <a:t>помещение для проведения занятия, в соответствии численностью участников, презентация, ПК, проектор, экран, микрофон.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018C92-6E75-4997-A99A-02789014F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55403" y="1825625"/>
            <a:ext cx="5898397" cy="4351338"/>
          </a:xfrm>
          <a:ln>
            <a:solidFill>
              <a:schemeClr val="accent5">
                <a:lumMod val="75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marL="620713">
              <a:buNone/>
            </a:pPr>
            <a:r>
              <a:rPr lang="ru-RU" b="1" dirty="0"/>
              <a:t>Содержание: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dirty="0"/>
              <a:t>Вводное слово 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dirty="0"/>
              <a:t>Здоровый образ жизни: Искусство быть здоровым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dirty="0"/>
              <a:t>Информационная справка: Исторические факты. Компьютеризация. Справочная информация 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dirty="0"/>
              <a:t>Мотивация на доброту.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dirty="0"/>
              <a:t>Развитие эмпатии (социальной восприимчивости).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dirty="0"/>
              <a:t>Литература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dirty="0"/>
              <a:t>Контакты</a:t>
            </a:r>
          </a:p>
          <a:p>
            <a:pPr marL="357188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7030A0"/>
                </a:solidFill>
              </a:rPr>
              <a:t>Сценарная матрица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9004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88;p13" descr="Безымянный.jpg">
            <a:extLst>
              <a:ext uri="{FF2B5EF4-FFF2-40B4-BE49-F238E27FC236}">
                <a16:creationId xmlns:a16="http://schemas.microsoft.com/office/drawing/2014/main" id="{8050D235-3DBF-429B-ABE3-F1FC81FE3C6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1" y="857251"/>
            <a:ext cx="64293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Google Shape;89;p13">
            <a:extLst>
              <a:ext uri="{FF2B5EF4-FFF2-40B4-BE49-F238E27FC236}">
                <a16:creationId xmlns:a16="http://schemas.microsoft.com/office/drawing/2014/main" id="{589EEE88-1B26-4219-A46D-19B1AAC93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43064"/>
            <a:ext cx="8229600" cy="493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marL="365125" indent="-255588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9BBB59"/>
              </a:buClr>
              <a:buSzPts val="3700"/>
              <a:buNone/>
            </a:pPr>
            <a:endParaRPr lang="ru-RU" altLang="ru-RU" sz="3700" b="1">
              <a:solidFill>
                <a:srgbClr val="009DD9"/>
              </a:solidFill>
              <a:latin typeface="Arial Narrow" panose="020B0606020202030204" pitchFamily="34" charset="0"/>
              <a:cs typeface="Arial" panose="020B0604020202020204" pitchFamily="34" charset="0"/>
              <a:sym typeface="Arial Narrow" panose="020B0606020202030204" pitchFamily="34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ts val="613"/>
              </a:spcBef>
              <a:spcAft>
                <a:spcPct val="0"/>
              </a:spcAft>
              <a:buClr>
                <a:srgbClr val="9BBB59"/>
              </a:buClr>
              <a:buSzPts val="3100"/>
              <a:buNone/>
            </a:pPr>
            <a:endParaRPr lang="ru-RU" altLang="ru-RU" sz="3000" b="1">
              <a:solidFill>
                <a:srgbClr val="009DD9"/>
              </a:solidFill>
              <a:latin typeface="Arial Narrow" panose="020B0606020202030204" pitchFamily="34" charset="0"/>
              <a:cs typeface="Arial" panose="020B0604020202020204" pitchFamily="34" charset="0"/>
              <a:sym typeface="Arial Narrow" panose="020B0606020202030204" pitchFamily="34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ts val="613"/>
              </a:spcBef>
              <a:spcAft>
                <a:spcPct val="0"/>
              </a:spcAft>
              <a:buClr>
                <a:srgbClr val="9BBB59"/>
              </a:buClr>
              <a:buSzPts val="3100"/>
              <a:buNone/>
            </a:pPr>
            <a:endParaRPr lang="ru-RU" altLang="ru-RU" sz="3000" b="1">
              <a:solidFill>
                <a:srgbClr val="009DD9"/>
              </a:solidFill>
              <a:latin typeface="Arial Narrow" panose="020B0606020202030204" pitchFamily="34" charset="0"/>
              <a:cs typeface="Arial" panose="020B0604020202020204" pitchFamily="34" charset="0"/>
              <a:sym typeface="Arial Narrow" panose="020B0606020202030204" pitchFamily="34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ts val="613"/>
              </a:spcBef>
              <a:spcAft>
                <a:spcPct val="0"/>
              </a:spcAft>
              <a:buClr>
                <a:srgbClr val="9BBB59"/>
              </a:buClr>
              <a:buSzPts val="3100"/>
              <a:buNone/>
            </a:pPr>
            <a:endParaRPr lang="ru-RU" altLang="ru-RU" sz="3000" b="1">
              <a:solidFill>
                <a:srgbClr val="009DD9"/>
              </a:solidFill>
              <a:latin typeface="Arial Narrow" panose="020B0606020202030204" pitchFamily="34" charset="0"/>
              <a:cs typeface="Arial" panose="020B0604020202020204" pitchFamily="34" charset="0"/>
              <a:sym typeface="Arial Narrow" panose="020B0606020202030204" pitchFamily="34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ts val="525"/>
              </a:spcBef>
              <a:spcAft>
                <a:spcPct val="0"/>
              </a:spcAft>
              <a:buClr>
                <a:srgbClr val="9BBB59"/>
              </a:buClr>
              <a:buSzPts val="2600"/>
              <a:buNone/>
            </a:pPr>
            <a:r>
              <a:rPr lang="ru-RU" altLang="ru-RU" sz="2600" b="1">
                <a:solidFill>
                  <a:srgbClr val="7030A0"/>
                </a:solidFill>
                <a:latin typeface="Arial Narrow" panose="020B0606020202030204" pitchFamily="34" charset="0"/>
                <a:cs typeface="Arial" panose="020B0604020202020204" pitchFamily="34" charset="0"/>
                <a:sym typeface="Arial Narrow" panose="020B0606020202030204" pitchFamily="34" charset="0"/>
              </a:rPr>
              <a:t>Центр профилактики зависимого поведения (филиал) Московского научно-практического центра наркологии Департамента здравоохранения города Москвы</a:t>
            </a:r>
            <a:endParaRPr lang="ru-RU" altLang="ru-RU" sz="18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ts val="613"/>
              </a:spcBef>
              <a:spcAft>
                <a:spcPct val="0"/>
              </a:spcAft>
              <a:buClr>
                <a:srgbClr val="9BBB59"/>
              </a:buClr>
              <a:buSzPts val="3100"/>
              <a:buNone/>
            </a:pPr>
            <a:endParaRPr lang="ru-RU" altLang="ru-RU" sz="3000" b="1">
              <a:solidFill>
                <a:srgbClr val="7030A0"/>
              </a:solidFill>
              <a:latin typeface="Arial Narrow" panose="020B0606020202030204" pitchFamily="34" charset="0"/>
              <a:cs typeface="Arial" panose="020B0604020202020204" pitchFamily="34" charset="0"/>
              <a:sym typeface="Arial Narrow" panose="020B0606020202030204" pitchFamily="34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ts val="613"/>
              </a:spcBef>
              <a:spcAft>
                <a:spcPct val="0"/>
              </a:spcAft>
              <a:buClr>
                <a:srgbClr val="9BBB59"/>
              </a:buClr>
              <a:buSzPts val="3100"/>
              <a:buNone/>
            </a:pPr>
            <a:r>
              <a:rPr lang="ru-RU" altLang="ru-RU" sz="3000" b="1">
                <a:solidFill>
                  <a:srgbClr val="7030A0"/>
                </a:solidFill>
                <a:latin typeface="Arial Narrow" panose="020B0606020202030204" pitchFamily="34" charset="0"/>
                <a:cs typeface="Arial" panose="020B0604020202020204" pitchFamily="34" charset="0"/>
                <a:sym typeface="Arial Narrow" panose="020B0606020202030204" pitchFamily="34" charset="0"/>
              </a:rPr>
              <a:t>8 (499) 150-06-64</a:t>
            </a:r>
            <a:endParaRPr lang="ru-RU" altLang="ru-RU" sz="18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lnSpc>
                <a:spcPct val="90000"/>
              </a:lnSpc>
              <a:spcBef>
                <a:spcPts val="613"/>
              </a:spcBef>
              <a:spcAft>
                <a:spcPct val="0"/>
              </a:spcAft>
              <a:buClr>
                <a:srgbClr val="9BBB59"/>
              </a:buClr>
              <a:buSzPts val="3100"/>
              <a:buNone/>
            </a:pPr>
            <a:r>
              <a:rPr lang="ru-RU" altLang="ru-RU" sz="3000" b="1">
                <a:solidFill>
                  <a:srgbClr val="7030A0"/>
                </a:solidFill>
                <a:latin typeface="Arial Narrow" panose="020B0606020202030204" pitchFamily="34" charset="0"/>
                <a:cs typeface="Arial" panose="020B0604020202020204" pitchFamily="34" charset="0"/>
                <a:sym typeface="Arial Narrow" panose="020B0606020202030204" pitchFamily="34" charset="0"/>
              </a:rPr>
              <a:t>mnpcnp@mail.ru</a:t>
            </a:r>
          </a:p>
          <a:p>
            <a:pPr algn="ctr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9BBB59"/>
              </a:buClr>
              <a:buSzPts val="2700"/>
              <a:buNone/>
            </a:pPr>
            <a:endParaRPr lang="ru-RU" altLang="ru-RU" sz="2700">
              <a:solidFill>
                <a:srgbClr val="888888"/>
              </a:solidFill>
              <a:latin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:a16="http://schemas.microsoft.com/office/drawing/2014/main" id="{73E0FBDB-091E-4E49-8950-C4169BF50E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1544" y="1988840"/>
            <a:ext cx="8543825" cy="350043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5300" dirty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altLang="ru-RU" sz="5300" dirty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altLang="ru-RU" sz="5300" dirty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altLang="ru-RU" sz="5300" dirty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altLang="ru-RU" sz="6000" b="1" dirty="0">
                <a:solidFill>
                  <a:srgbClr val="7030A0"/>
                </a:solidFill>
                <a:latin typeface="Arial Narrow" panose="020B0606020202030204" pitchFamily="34" charset="0"/>
              </a:rPr>
              <a:t>информационные технологии и Здоровье </a:t>
            </a:r>
            <a:br>
              <a:rPr lang="ru-RU" altLang="ru-RU" sz="6000" b="1" dirty="0">
                <a:solidFill>
                  <a:srgbClr val="7030A0"/>
                </a:solidFill>
                <a:latin typeface="Arial Narrow" panose="020B0606020202030204" pitchFamily="34" charset="0"/>
              </a:rPr>
            </a:br>
            <a:r>
              <a:rPr lang="ru-RU" altLang="ru-RU" sz="5100" dirty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altLang="ru-RU" sz="5100" dirty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altLang="ru-RU" sz="6000" dirty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altLang="ru-RU" sz="6000" dirty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Arial Black" pitchFamily="34" charset="0"/>
              </a:rPr>
              <a:t>для подростков 12-17 лет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856245C5-DF18-44AC-816E-8F40FAEA0FB3}"/>
              </a:ext>
            </a:extLst>
          </p:cNvPr>
          <p:cNvSpPr/>
          <p:nvPr/>
        </p:nvSpPr>
        <p:spPr>
          <a:xfrm>
            <a:off x="9191626" y="1125539"/>
            <a:ext cx="1343025" cy="12858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12+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4">
            <a:extLst>
              <a:ext uri="{FF2B5EF4-FFF2-40B4-BE49-F238E27FC236}">
                <a16:creationId xmlns:a16="http://schemas.microsoft.com/office/drawing/2014/main" id="{8245790C-9B08-4979-9ED5-228A9BA282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85751"/>
            <a:ext cx="8229600" cy="9112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</a:p>
        </p:txBody>
      </p:sp>
      <p:sp>
        <p:nvSpPr>
          <p:cNvPr id="12291" name="Содержимое 5">
            <a:extLst>
              <a:ext uri="{FF2B5EF4-FFF2-40B4-BE49-F238E27FC236}">
                <a16:creationId xmlns:a16="http://schemas.microsoft.com/office/drawing/2014/main" id="{4406BFA0-AD1C-4A6F-AF28-065D019CEE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09814" y="1643064"/>
            <a:ext cx="7686675" cy="3786187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жизни. </a:t>
            </a:r>
          </a:p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справка.</a:t>
            </a:r>
          </a:p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на доброту.</a:t>
            </a:r>
          </a:p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эмпатии (социальной восприимчивости).</a:t>
            </a:r>
          </a:p>
          <a:p>
            <a:pPr eaLnBrk="1" hangingPunct="1"/>
            <a:endParaRPr lang="ru-RU" alt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AA20F-E98F-4FF8-97F1-B9D0D20A5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Здоровый образ жизни (ЗОЖ)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3315" name="Объект 2">
            <a:extLst>
              <a:ext uri="{FF2B5EF4-FFF2-40B4-BE49-F238E27FC236}">
                <a16:creationId xmlns:a16="http://schemas.microsoft.com/office/drawing/2014/main" id="{7B872912-667C-48BB-960A-FE666DCCD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9771" y="1524000"/>
            <a:ext cx="8679543" cy="4615543"/>
          </a:xfrm>
          <a:solidFill>
            <a:schemeClr val="bg1"/>
          </a:solidFill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система разумного поведения человека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(умеренность во всем, оптимальный двигательный режим, закаливание, правильное питание, рациональный режим жизни и отказ </a:t>
            </a:r>
            <a:b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вредных привычек)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фундаменте нравственных и национальных традиций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обеспечивает человеку физическое, душевное, духовное и социальное благополучие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(то есть, здоровье)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реальной окружающей среде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(природной, техногенной и социальной)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активное долголетие.</a:t>
            </a:r>
            <a:endParaRPr lang="ru-RU" altLang="ru-RU" sz="2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1C8DA84-8451-43F1-8269-ACD284F23D6B}"/>
              </a:ext>
            </a:extLst>
          </p:cNvPr>
          <p:cNvSpPr/>
          <p:nvPr/>
        </p:nvSpPr>
        <p:spPr bwMode="auto">
          <a:xfrm>
            <a:off x="9127625" y="3116660"/>
            <a:ext cx="2816225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Нравственное здоровье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FB3A3-9666-4FE0-BE04-841363CAF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Здоровый образ жизни (ЗОЖ)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590DC4-1AE3-4BBD-819B-84659A669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850" y="1268413"/>
            <a:ext cx="8686800" cy="1404938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Цель ЗОЖ – достижение гармонии тела, духа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души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то есть – стремление не только к здоровью тела, но и к здоровью духа и здоровью души.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340" name="Группа 11">
            <a:extLst>
              <a:ext uri="{FF2B5EF4-FFF2-40B4-BE49-F238E27FC236}">
                <a16:creationId xmlns:a16="http://schemas.microsoft.com/office/drawing/2014/main" id="{6E7CBEB9-1AE4-4E8F-9359-3D875B8D5C68}"/>
              </a:ext>
            </a:extLst>
          </p:cNvPr>
          <p:cNvGrpSpPr>
            <a:grpSpLocks/>
          </p:cNvGrpSpPr>
          <p:nvPr/>
        </p:nvGrpSpPr>
        <p:grpSpPr bwMode="auto">
          <a:xfrm>
            <a:off x="4655458" y="3218658"/>
            <a:ext cx="6639284" cy="3084512"/>
            <a:chOff x="3131840" y="2780928"/>
            <a:chExt cx="6640142" cy="3084866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209FD0EA-52F7-41CC-9251-DCD1A38000CB}"/>
                </a:ext>
              </a:extLst>
            </p:cNvPr>
            <p:cNvSpPr/>
            <p:nvPr/>
          </p:nvSpPr>
          <p:spPr>
            <a:xfrm>
              <a:off x="3338242" y="2780928"/>
              <a:ext cx="2818177" cy="914505"/>
            </a:xfrm>
            <a:prstGeom prst="rect">
              <a:avLst/>
            </a:prstGeom>
            <a:grpFill/>
            <a:ln>
              <a:solidFill>
                <a:schemeClr val="bg1"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4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klin Gothic Book"/>
                </a:rPr>
                <a:t>Физическое здоровье</a:t>
              </a: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C5E64870-5C96-4DB5-B2FC-827884CFF9E7}"/>
                </a:ext>
              </a:extLst>
            </p:cNvPr>
            <p:cNvSpPr/>
            <p:nvPr/>
          </p:nvSpPr>
          <p:spPr>
            <a:xfrm>
              <a:off x="3131840" y="4890957"/>
              <a:ext cx="2816589" cy="914505"/>
            </a:xfrm>
            <a:prstGeom prst="rect">
              <a:avLst/>
            </a:prstGeom>
            <a:grpFill/>
            <a:ln>
              <a:solidFill>
                <a:schemeClr val="bg1"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4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klin Gothic Book"/>
                </a:rPr>
                <a:t>Психическое здоровье</a:t>
              </a: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A23F031-B46F-44E6-9975-6BA3FB7E7923}"/>
                </a:ext>
              </a:extLst>
            </p:cNvPr>
            <p:cNvSpPr/>
            <p:nvPr/>
          </p:nvSpPr>
          <p:spPr>
            <a:xfrm>
              <a:off x="6955393" y="4951289"/>
              <a:ext cx="2816589" cy="914505"/>
            </a:xfrm>
            <a:prstGeom prst="rect">
              <a:avLst/>
            </a:prstGeom>
            <a:grpFill/>
            <a:ln>
              <a:solidFill>
                <a:schemeClr val="bg1"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4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klin Gothic Book"/>
                </a:rPr>
                <a:t>Социальное здоровье</a:t>
              </a:r>
            </a:p>
          </p:txBody>
        </p:sp>
        <p:sp>
          <p:nvSpPr>
            <p:cNvPr id="5" name="Солнце 4">
              <a:extLst>
                <a:ext uri="{FF2B5EF4-FFF2-40B4-BE49-F238E27FC236}">
                  <a16:creationId xmlns:a16="http://schemas.microsoft.com/office/drawing/2014/main" id="{1DB34C71-977E-439C-B557-17CB26BF0F90}"/>
                </a:ext>
              </a:extLst>
            </p:cNvPr>
            <p:cNvSpPr/>
            <p:nvPr/>
          </p:nvSpPr>
          <p:spPr>
            <a:xfrm>
              <a:off x="5084717" y="2925407"/>
              <a:ext cx="3169059" cy="2483135"/>
            </a:xfrm>
            <a:prstGeom prst="sun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800" b="1" dirty="0">
                  <a:solidFill>
                    <a:prstClr val="white"/>
                  </a:solidFill>
                  <a:latin typeface="Franklin Gothic Book"/>
                </a:rPr>
                <a:t>ЗОЖ</a:t>
              </a:r>
            </a:p>
          </p:txBody>
        </p:sp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5BFCC0D-55CC-4D98-9821-99FA0A358A79}"/>
              </a:ext>
            </a:extLst>
          </p:cNvPr>
          <p:cNvSpPr/>
          <p:nvPr/>
        </p:nvSpPr>
        <p:spPr>
          <a:xfrm>
            <a:off x="1847851" y="2781301"/>
            <a:ext cx="3273425" cy="187166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Единственная красота, которую я знаю,</a:t>
            </a:r>
            <a:b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это здоровье.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(Гейне Генрих)</a:t>
            </a:r>
            <a:endParaRPr lang="ru-RU" sz="2000" dirty="0">
              <a:solidFill>
                <a:srgbClr val="7030A0"/>
              </a:solidFill>
              <a:latin typeface="Franklin Gothic Book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4">
            <a:extLst>
              <a:ext uri="{FF2B5EF4-FFF2-40B4-BE49-F238E27FC236}">
                <a16:creationId xmlns:a16="http://schemas.microsoft.com/office/drawing/2014/main" id="{8245790C-9B08-4979-9ED5-228A9BA282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85751"/>
            <a:ext cx="8229600" cy="9112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</a:p>
        </p:txBody>
      </p:sp>
      <p:sp>
        <p:nvSpPr>
          <p:cNvPr id="12291" name="Содержимое 5">
            <a:extLst>
              <a:ext uri="{FF2B5EF4-FFF2-40B4-BE49-F238E27FC236}">
                <a16:creationId xmlns:a16="http://schemas.microsoft.com/office/drawing/2014/main" id="{4406BFA0-AD1C-4A6F-AF28-065D019CEE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09814" y="1643064"/>
            <a:ext cx="7686675" cy="3786187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жизни. </a:t>
            </a:r>
          </a:p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справка.</a:t>
            </a:r>
          </a:p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на доброту.</a:t>
            </a:r>
          </a:p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эмпатии (социальной восприимчивости).</a:t>
            </a:r>
          </a:p>
          <a:p>
            <a:pPr eaLnBrk="1" hangingPunct="1"/>
            <a:endParaRPr lang="ru-RU" alt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0844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7CBEA-E058-4663-AEDF-99DBECE9C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Знаете ли вы, что: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00551B-8D8B-47CC-B6F7-8856AA817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76363"/>
            <a:ext cx="5364162" cy="5024437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2400" dirty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dirty="0"/>
              <a:t>В 1950-60х годах компьютеры были доступны только крупным компаниям из-за своих размеров и цены.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400" dirty="0"/>
              <a:t>Первый персональный компьютер – микрокомпьютер Altair-8800, созданный Эдом </a:t>
            </a:r>
            <a:r>
              <a:rPr lang="ru-RU" sz="2400" dirty="0" err="1"/>
              <a:t>Робертсоном</a:t>
            </a:r>
            <a:r>
              <a:rPr lang="ru-RU" sz="2400" dirty="0"/>
              <a:t> и  выпущенный в 1975 году небольшой компанией MITS из города Альбукерке, штат Нью-Мексико, США.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2400" dirty="0"/>
          </a:p>
        </p:txBody>
      </p:sp>
      <p:pic>
        <p:nvPicPr>
          <p:cNvPr id="16388" name="Рисунок 3">
            <a:extLst>
              <a:ext uri="{FF2B5EF4-FFF2-40B4-BE49-F238E27FC236}">
                <a16:creationId xmlns:a16="http://schemas.microsoft.com/office/drawing/2014/main" id="{FE6E41FD-6E95-4987-A35C-D0426F161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4" y="1206501"/>
            <a:ext cx="3760787" cy="531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E413EF1-3862-4DBE-890E-69D29D9B286C}"/>
              </a:ext>
            </a:extLst>
          </p:cNvPr>
          <p:cNvSpPr/>
          <p:nvPr/>
        </p:nvSpPr>
        <p:spPr>
          <a:xfrm>
            <a:off x="7032626" y="6581776"/>
            <a:ext cx="3527425" cy="2317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prstClr val="black"/>
                </a:solidFill>
                <a:latin typeface="Franklin Gothic Medium"/>
                <a:cs typeface="Arial" charset="0"/>
                <a:hlinkClick r:id="rId4"/>
              </a:rPr>
              <a:t>https://blog.csdn.net/baidu_33836580/article/details/50578696</a:t>
            </a:r>
            <a:endParaRPr lang="ru-RU" sz="900" dirty="0">
              <a:solidFill>
                <a:prstClr val="black"/>
              </a:solidFill>
              <a:latin typeface="Franklin Gothic Medium"/>
              <a:cs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AD115-EEFE-4D6B-8F73-8CCC6D572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9029926" cy="57830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Виды </a:t>
            </a:r>
            <a:r>
              <a:rPr lang="ru-RU" b="1" dirty="0" err="1">
                <a:solidFill>
                  <a:schemeClr val="accent1"/>
                </a:solidFill>
              </a:rPr>
              <a:t>антиаддиктивной</a:t>
            </a:r>
            <a:r>
              <a:rPr lang="ru-RU" b="1" dirty="0">
                <a:solidFill>
                  <a:schemeClr val="accent1"/>
                </a:solidFill>
              </a:rPr>
              <a:t> профилактики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4A72EF6-1A40-44B9-A5E7-D8EB697BF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9915" y="1149010"/>
            <a:ext cx="5366656" cy="68704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Классификация видов профилактики, принятая в РФ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C0557E7-44A1-4A08-8189-FF82418EE5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44344" y="2061029"/>
            <a:ext cx="5366656" cy="2849675"/>
          </a:xfrm>
          <a:ln>
            <a:solidFill>
              <a:schemeClr val="accent6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B050"/>
                </a:solidFill>
              </a:rPr>
              <a:t>Первичная антинаркотическая профилактика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Вторичная антинаркотическая профилактика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Третичная антинаркотическая профилактика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86F3255-F5A4-4BD0-9814-73999E1976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910"/>
          <a:stretch/>
        </p:blipFill>
        <p:spPr>
          <a:xfrm>
            <a:off x="381000" y="1533695"/>
            <a:ext cx="5715000" cy="390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1103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4">
            <a:extLst>
              <a:ext uri="{FF2B5EF4-FFF2-40B4-BE49-F238E27FC236}">
                <a16:creationId xmlns:a16="http://schemas.microsoft.com/office/drawing/2014/main" id="{8245790C-9B08-4979-9ED5-228A9BA282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85751"/>
            <a:ext cx="8229600" cy="9112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</a:p>
        </p:txBody>
      </p:sp>
      <p:sp>
        <p:nvSpPr>
          <p:cNvPr id="12291" name="Содержимое 5">
            <a:extLst>
              <a:ext uri="{FF2B5EF4-FFF2-40B4-BE49-F238E27FC236}">
                <a16:creationId xmlns:a16="http://schemas.microsoft.com/office/drawing/2014/main" id="{4406BFA0-AD1C-4A6F-AF28-065D019CEE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09814" y="1643064"/>
            <a:ext cx="7686675" cy="3786187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жизни. </a:t>
            </a:r>
          </a:p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справка.</a:t>
            </a:r>
          </a:p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на доброту.</a:t>
            </a:r>
          </a:p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эмпатии (социальной восприимчивости).</a:t>
            </a:r>
          </a:p>
          <a:p>
            <a:pPr eaLnBrk="1" hangingPunct="1"/>
            <a:endParaRPr lang="ru-RU" alt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768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8FD03A-76FA-4379-85D3-D2FD03143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Радуйся жизни!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Объект 2">
            <a:extLst>
              <a:ext uri="{FF2B5EF4-FFF2-40B4-BE49-F238E27FC236}">
                <a16:creationId xmlns:a16="http://schemas.microsoft.com/office/drawing/2014/main" id="{723044B0-6C47-477C-B65F-7EA6739A4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196976"/>
            <a:ext cx="8686800" cy="547211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sz="2800" b="1" i="1"/>
              <a:t>«Радость делает человека все чувствительнее к каждому биению жизни, укрепляет тело»</a:t>
            </a:r>
            <a:r>
              <a:rPr lang="ru-RU" altLang="ru-RU"/>
              <a:t>. </a:t>
            </a:r>
            <a:r>
              <a:rPr lang="ru-RU" altLang="ru-RU" sz="2800">
                <a:solidFill>
                  <a:srgbClr val="7030A0"/>
                </a:solidFill>
              </a:rPr>
              <a:t>(И.П. Павлов)</a:t>
            </a:r>
          </a:p>
        </p:txBody>
      </p:sp>
      <p:pic>
        <p:nvPicPr>
          <p:cNvPr id="24580" name="Рисунок 3">
            <a:extLst>
              <a:ext uri="{FF2B5EF4-FFF2-40B4-BE49-F238E27FC236}">
                <a16:creationId xmlns:a16="http://schemas.microsoft.com/office/drawing/2014/main" id="{1AC2C3A7-E4F2-4226-83A3-A799F2D74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2565400"/>
            <a:ext cx="8496300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739FF2A-B43B-43EA-AF18-92181B33F6FF}"/>
              </a:ext>
            </a:extLst>
          </p:cNvPr>
          <p:cNvSpPr/>
          <p:nvPr/>
        </p:nvSpPr>
        <p:spPr>
          <a:xfrm>
            <a:off x="6618289" y="2549526"/>
            <a:ext cx="3870325" cy="2317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prstClr val="black"/>
                </a:solidFill>
                <a:latin typeface="Franklin Gothic Medium"/>
                <a:cs typeface="Arial" panose="020B0604020202020204" pitchFamily="34" charset="0"/>
                <a:hlinkClick r:id="rId3"/>
              </a:rPr>
              <a:t>https://klike.net/1224-krasivye-kartinki-pro-radost-i-schaste-40-foto.html</a:t>
            </a:r>
            <a:endParaRPr lang="ru-RU" sz="900" dirty="0">
              <a:solidFill>
                <a:prstClr val="black"/>
              </a:solidFill>
              <a:latin typeface="Franklin Gothic Medium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ED59C-EF6E-438B-BA15-50144C59F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16632"/>
            <a:ext cx="8686800" cy="8382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Проявляй доброе человеческое участие к окружающим!</a:t>
            </a:r>
          </a:p>
        </p:txBody>
      </p:sp>
      <p:sp>
        <p:nvSpPr>
          <p:cNvPr id="28675" name="Объект 2">
            <a:extLst>
              <a:ext uri="{FF2B5EF4-FFF2-40B4-BE49-F238E27FC236}">
                <a16:creationId xmlns:a16="http://schemas.microsoft.com/office/drawing/2014/main" id="{D5E70EB4-84D6-4B51-9D18-E50183F17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196976"/>
            <a:ext cx="8686800" cy="5472113"/>
          </a:xfrm>
          <a:solidFill>
            <a:schemeClr val="bg2"/>
          </a:solidFill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altLang="ru-RU" sz="2800" dirty="0"/>
              <a:t>Теплота человеческого сердца, его чудесное излучение, многим помогают жить и сохранять здоровье.</a:t>
            </a:r>
          </a:p>
          <a:p>
            <a:pPr eaLnBrk="1" hangingPunct="1">
              <a:defRPr/>
            </a:pPr>
            <a:r>
              <a:rPr lang="ru-RU" altLang="ru-RU" sz="2800" dirty="0"/>
              <a:t>Американский философ и писатель Р. </a:t>
            </a:r>
            <a:r>
              <a:rPr lang="ru-RU" altLang="ru-RU" sz="2800" dirty="0" err="1"/>
              <a:t>Эмерсон</a:t>
            </a:r>
            <a:r>
              <a:rPr lang="ru-RU" altLang="ru-RU" sz="2800" dirty="0"/>
              <a:t> сказал: </a:t>
            </a:r>
            <a:r>
              <a:rPr lang="ru-RU" altLang="ru-RU" sz="2800" i="1" dirty="0"/>
              <a:t>«Сколько в человеке доброты, столько в нем и жизни».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89E08B-9636-450C-86A0-66E465074B1B}"/>
              </a:ext>
            </a:extLst>
          </p:cNvPr>
          <p:cNvSpPr/>
          <p:nvPr/>
        </p:nvSpPr>
        <p:spPr>
          <a:xfrm>
            <a:off x="2208214" y="6581776"/>
            <a:ext cx="3311525" cy="2317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prstClr val="black"/>
                </a:solidFill>
                <a:latin typeface="Franklin Gothic Medium"/>
                <a:cs typeface="Arial" panose="020B0604020202020204" pitchFamily="34" charset="0"/>
                <a:hlinkClick r:id="rId3"/>
              </a:rPr>
              <a:t>http://prorok-ilia.cerkov.ru/2017/02/07/podelis-dobrotojj/</a:t>
            </a:r>
            <a:endParaRPr lang="ru-RU" sz="900" dirty="0">
              <a:solidFill>
                <a:prstClr val="black"/>
              </a:solidFill>
              <a:latin typeface="Franklin Gothic Medium"/>
              <a:cs typeface="Arial" panose="020B0604020202020204" pitchFamily="34" charset="0"/>
            </a:endParaRPr>
          </a:p>
        </p:txBody>
      </p:sp>
      <p:pic>
        <p:nvPicPr>
          <p:cNvPr id="27653" name="Рисунок 3">
            <a:extLst>
              <a:ext uri="{FF2B5EF4-FFF2-40B4-BE49-F238E27FC236}">
                <a16:creationId xmlns:a16="http://schemas.microsoft.com/office/drawing/2014/main" id="{B909DBAA-0109-4E2B-825D-E0D75BA5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3500438"/>
            <a:ext cx="5256212" cy="328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4">
            <a:extLst>
              <a:ext uri="{FF2B5EF4-FFF2-40B4-BE49-F238E27FC236}">
                <a16:creationId xmlns:a16="http://schemas.microsoft.com/office/drawing/2014/main" id="{8245790C-9B08-4979-9ED5-228A9BA282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85751"/>
            <a:ext cx="8229600" cy="9112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</a:p>
        </p:txBody>
      </p:sp>
      <p:sp>
        <p:nvSpPr>
          <p:cNvPr id="12291" name="Содержимое 5">
            <a:extLst>
              <a:ext uri="{FF2B5EF4-FFF2-40B4-BE49-F238E27FC236}">
                <a16:creationId xmlns:a16="http://schemas.microsoft.com/office/drawing/2014/main" id="{4406BFA0-AD1C-4A6F-AF28-065D019CEE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09814" y="1643064"/>
            <a:ext cx="7686675" cy="3786187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жизни. </a:t>
            </a:r>
          </a:p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справка.</a:t>
            </a:r>
          </a:p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на доброту.</a:t>
            </a:r>
          </a:p>
          <a:p>
            <a:pPr eaLnBrk="1" hangingPunct="1"/>
            <a:r>
              <a:rPr lang="ru-RU" altLang="ru-RU" sz="3600" b="1" dirty="0">
                <a:solidFill>
                  <a:srgbClr val="7030A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эмпатии (социальной восприимчивости).</a:t>
            </a:r>
          </a:p>
          <a:p>
            <a:pPr eaLnBrk="1" hangingPunct="1"/>
            <a:endParaRPr lang="ru-RU" alt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3201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DE2815-137E-49CA-859D-BC068100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504" y="116632"/>
            <a:ext cx="86868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/>
              <a:t>Упражнение </a:t>
            </a:r>
            <a:br>
              <a:rPr lang="ru-RU" dirty="0"/>
            </a:br>
            <a:r>
              <a:rPr lang="ru-RU" dirty="0">
                <a:solidFill>
                  <a:srgbClr val="7030A0"/>
                </a:solidFill>
              </a:rPr>
              <a:t>«Комплименты»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DE347C-5B57-49AB-87F9-9379FE9A8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5439" y="1196976"/>
            <a:ext cx="9037637" cy="561657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sz="2200" dirty="0">
                <a:latin typeface="+mj-lt"/>
                <a:cs typeface="Times New Roman" panose="02020603050405020304" pitchFamily="18" charset="0"/>
              </a:rPr>
              <a:t>Для развития эмоционального                                                                 интеллекта, </a:t>
            </a:r>
            <a:r>
              <a:rPr lang="ru-RU" sz="2200" dirty="0" err="1">
                <a:latin typeface="+mj-lt"/>
                <a:cs typeface="Times New Roman" panose="02020603050405020304" pitchFamily="18" charset="0"/>
              </a:rPr>
              <a:t>эмпатии</a:t>
            </a:r>
            <a:r>
              <a:rPr lang="ru-RU" sz="2200" dirty="0">
                <a:latin typeface="+mj-lt"/>
                <a:cs typeface="Times New Roman" panose="02020603050405020304" pitchFamily="18" charset="0"/>
              </a:rPr>
              <a:t>, (понимания                                                                               чувств и потребностей одноклассников)                                                                                     начни свой школьный день                                                                                    с комплимента своему товарищу:</a:t>
            </a:r>
          </a:p>
          <a:p>
            <a:pPr marL="0" indent="0" eaLnBrk="1" hangingPunct="1">
              <a:buNone/>
              <a:defRPr/>
            </a:pPr>
            <a:r>
              <a:rPr lang="ru-RU" sz="2400" dirty="0">
                <a:latin typeface="+mj-lt"/>
              </a:rPr>
              <a:t>- Глядя в глаза, скажи ему несколько добрых слов, за что-то похвали. </a:t>
            </a:r>
            <a:endParaRPr lang="ru-RU" sz="2400" b="1" dirty="0"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ru-RU" sz="2000" dirty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комплимент</a:t>
            </a:r>
            <a:r>
              <a:rPr lang="ru-RU" sz="2000" dirty="0">
                <a:latin typeface="+mj-lt"/>
                <a:cs typeface="Times New Roman" panose="02020603050405020304" pitchFamily="18" charset="0"/>
              </a:rPr>
              <a:t> бывает </a:t>
            </a:r>
            <a:r>
              <a:rPr lang="ru-RU" sz="2000" dirty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прямой</a:t>
            </a:r>
            <a:r>
              <a:rPr lang="ru-RU" sz="2000" dirty="0">
                <a:latin typeface="+mj-lt"/>
                <a:cs typeface="Times New Roman" panose="02020603050405020304" pitchFamily="18" charset="0"/>
              </a:rPr>
              <a:t>: хвалится непосредственно сам человек – его прическа, его улыбка, его внешний вид, его действия; и </a:t>
            </a:r>
            <a:r>
              <a:rPr lang="ru-RU" sz="2000" dirty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косвенный</a:t>
            </a:r>
            <a:r>
              <a:rPr lang="ru-RU" sz="2000" dirty="0">
                <a:latin typeface="+mj-lt"/>
                <a:cs typeface="Times New Roman" panose="02020603050405020304" pitchFamily="18" charset="0"/>
              </a:rPr>
              <a:t>, когда восхищаются тем, что может касаться этого человека: его собакой, его делами, местом, где он учится, играет или занимается хобби и т.д.</a:t>
            </a:r>
          </a:p>
          <a:p>
            <a:pPr eaLnBrk="1" hangingPunct="1"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забудь обратить внимание на свои чувства и переживания в процессе дарения комплиментов.</a:t>
            </a:r>
          </a:p>
        </p:txBody>
      </p:sp>
      <p:pic>
        <p:nvPicPr>
          <p:cNvPr id="32772" name="Рисунок 3">
            <a:extLst>
              <a:ext uri="{FF2B5EF4-FFF2-40B4-BE49-F238E27FC236}">
                <a16:creationId xmlns:a16="http://schemas.microsoft.com/office/drawing/2014/main" id="{68BBE1CC-DB02-4CA9-8752-7419375D5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413" y="44451"/>
            <a:ext cx="3903662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F28858C-614B-4C0D-8366-D6E4593362D0}"/>
              </a:ext>
            </a:extLst>
          </p:cNvPr>
          <p:cNvSpPr/>
          <p:nvPr/>
        </p:nvSpPr>
        <p:spPr>
          <a:xfrm>
            <a:off x="6888163" y="2627314"/>
            <a:ext cx="3744912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prstClr val="black"/>
                </a:solidFill>
                <a:latin typeface="Franklin Gothic Medium"/>
                <a:cs typeface="Arial" panose="020B0604020202020204" pitchFamily="34" charset="0"/>
                <a:hlinkClick r:id="rId3"/>
              </a:rPr>
              <a:t>https://ru.depositphotos.com/122686550/stock-photo-communicating</a:t>
            </a:r>
            <a:endParaRPr lang="ru-RU" sz="900" dirty="0">
              <a:solidFill>
                <a:prstClr val="black"/>
              </a:solidFill>
              <a:latin typeface="Franklin Gothic Medium"/>
              <a:cs typeface="Arial" panose="020B0604020202020204" pitchFamily="34" charset="0"/>
              <a:hlinkClick r:id="rId3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prstClr val="black"/>
                </a:solidFill>
                <a:latin typeface="Franklin Gothic Medium"/>
                <a:cs typeface="Arial" panose="020B0604020202020204" pitchFamily="34" charset="0"/>
                <a:hlinkClick r:id="rId3"/>
              </a:rPr>
              <a:t>-teens-two-romantic-young.html</a:t>
            </a:r>
            <a:endParaRPr lang="ru-RU" sz="900" dirty="0">
              <a:solidFill>
                <a:prstClr val="black"/>
              </a:solidFill>
              <a:latin typeface="Franklin Gothic Medium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BB400-60C9-4E40-822D-3D31E1751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253" y="365126"/>
            <a:ext cx="11095494" cy="688760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Сценарная матрица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CC33D66-36B7-4850-9E2F-7C0C759CE0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210621"/>
              </p:ext>
            </p:extLst>
          </p:nvPr>
        </p:nvGraphicFramePr>
        <p:xfrm>
          <a:off x="548253" y="1211613"/>
          <a:ext cx="11095494" cy="51426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7666">
                  <a:extLst>
                    <a:ext uri="{9D8B030D-6E8A-4147-A177-3AD203B41FA5}">
                      <a16:colId xmlns:a16="http://schemas.microsoft.com/office/drawing/2014/main" val="3978151946"/>
                    </a:ext>
                  </a:extLst>
                </a:gridCol>
                <a:gridCol w="4741857">
                  <a:extLst>
                    <a:ext uri="{9D8B030D-6E8A-4147-A177-3AD203B41FA5}">
                      <a16:colId xmlns:a16="http://schemas.microsoft.com/office/drawing/2014/main" val="1788445727"/>
                    </a:ext>
                  </a:extLst>
                </a:gridCol>
                <a:gridCol w="3935389">
                  <a:extLst>
                    <a:ext uri="{9D8B030D-6E8A-4147-A177-3AD203B41FA5}">
                      <a16:colId xmlns:a16="http://schemas.microsoft.com/office/drawing/2014/main" val="3051931288"/>
                    </a:ext>
                  </a:extLst>
                </a:gridCol>
                <a:gridCol w="1090582">
                  <a:extLst>
                    <a:ext uri="{9D8B030D-6E8A-4147-A177-3AD203B41FA5}">
                      <a16:colId xmlns:a16="http://schemas.microsoft.com/office/drawing/2014/main" val="1601857590"/>
                    </a:ext>
                  </a:extLst>
                </a:gridCol>
              </a:tblGrid>
              <a:tr h="4651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Действие по занятию (метод)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действий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3728425"/>
                  </a:ext>
                </a:extLst>
              </a:tr>
              <a:tr h="71499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288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Приветствие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Расположение аудитории к дальнейшей работе.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мин.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1626660"/>
                  </a:ext>
                </a:extLst>
              </a:tr>
              <a:tr h="108743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288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МОТИВАЦИЯ НА ЗОЖ (4-6 слайд).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Вводная беседа «Секреты здоровья». 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слайд.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 в тему занятия.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мин.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4920547"/>
                  </a:ext>
                </a:extLst>
              </a:tr>
              <a:tr h="993637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288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(6-13 слайды).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Историческая справка. 7-8 слайд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о некоторых исторических фактах и предпосылках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мин.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4702456"/>
                  </a:ext>
                </a:extLst>
              </a:tr>
              <a:tr h="71499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288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……..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……..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…….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9242659"/>
                  </a:ext>
                </a:extLst>
              </a:tr>
              <a:tr h="71499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288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Контакты.  28-30 слайд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Завершение работы  по занятию с аудиторий.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мин.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6201689"/>
                  </a:ext>
                </a:extLst>
              </a:tr>
              <a:tr h="42172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82880" algn="l"/>
                        </a:tabLs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ВСЕГО: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45 мин.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7761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377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2">
            <a:extLst>
              <a:ext uri="{FF2B5EF4-FFF2-40B4-BE49-F238E27FC236}">
                <a16:creationId xmlns:a16="http://schemas.microsoft.com/office/drawing/2014/main" id="{DF19ED8B-7F2D-4A90-B71B-F0D7BAE05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37" y="274637"/>
            <a:ext cx="10941804" cy="1912184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marL="182563" algn="l" eaLnBrk="1" hangingPunct="1"/>
            <a:r>
              <a:rPr lang="ru-RU" altLang="ru-RU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Осваивай цифровой тренинг волонтера!</a:t>
            </a:r>
            <a:br>
              <a:rPr lang="ru-RU" altLang="ru-RU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Принимай участие в Национальной Тренинг Лиги!</a:t>
            </a:r>
          </a:p>
        </p:txBody>
      </p:sp>
      <p:sp>
        <p:nvSpPr>
          <p:cNvPr id="7171" name="Объект 1">
            <a:extLst>
              <a:ext uri="{FF2B5EF4-FFF2-40B4-BE49-F238E27FC236}">
                <a16:creationId xmlns:a16="http://schemas.microsoft.com/office/drawing/2014/main" id="{EA601AA7-4B9B-42BC-A1C0-DC61DE44E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1281" y="2535238"/>
            <a:ext cx="5221288" cy="3936246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НТЛ:</a:t>
            </a:r>
          </a:p>
          <a:p>
            <a:pPr marL="0" indent="0" eaLnBrk="1" hangingPunct="1">
              <a:buNone/>
            </a:pPr>
            <a:r>
              <a:rPr lang="ru-RU" alt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</a:t>
            </a:r>
            <a:r>
              <a:rPr lang="ru-RU" alt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НТЛ</a:t>
            </a:r>
            <a:r>
              <a:rPr lang="ru-RU" alt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http://masterntl.com</a:t>
            </a:r>
            <a:endParaRPr lang="ru-RU" alt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</a:t>
            </a:r>
            <a:r>
              <a:rPr lang="ru-RU" alt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119991, Москва, Ленинские горы, д. 1, стр. 52, офис 145</a:t>
            </a:r>
          </a:p>
          <a:p>
            <a:pPr marL="0" indent="0">
              <a:buNone/>
            </a:pPr>
            <a:r>
              <a:rPr lang="ru-RU" alt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Телефон</a:t>
            </a:r>
            <a:r>
              <a:rPr lang="ru-RU" alt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8 (916) 412 - 02 -60</a:t>
            </a:r>
          </a:p>
          <a:p>
            <a:pPr marL="0" indent="0">
              <a:buNone/>
            </a:pPr>
            <a:r>
              <a:rPr lang="en-US" alt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alt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alt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alt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info</a:t>
            </a:r>
            <a:r>
              <a:rPr lang="ru-RU" alt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@</a:t>
            </a:r>
            <a:r>
              <a:rPr lang="en-US" alt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masterntl</a:t>
            </a:r>
            <a:r>
              <a:rPr lang="ru-RU" alt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alt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com</a:t>
            </a:r>
            <a:endParaRPr lang="ru-RU" alt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2" name="Рисунок 4" descr="C:\Users\пользователь1\Documents\Кузнецова Наталья\РАБОТА С АРШИНОВОЙ\Бизнес-тренинги\Конкурс 2020\лого НТЛ 1.jpg">
            <a:extLst>
              <a:ext uri="{FF2B5EF4-FFF2-40B4-BE49-F238E27FC236}">
                <a16:creationId xmlns:a16="http://schemas.microsoft.com/office/drawing/2014/main" id="{6997697F-DFE8-4ACD-82F2-977D39FB1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992" y="4025069"/>
            <a:ext cx="190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>
            <a:extLst>
              <a:ext uri="{FF2B5EF4-FFF2-40B4-BE49-F238E27FC236}">
                <a16:creationId xmlns:a16="http://schemas.microsoft.com/office/drawing/2014/main" id="{F76DDE6E-0B11-4773-8612-A6C782655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040" y="2280445"/>
            <a:ext cx="2935288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9" descr="https://avatars.mds.yandex.net/get-altay/248099/2a0000015d8385c9570eda55c27f2e36f3da/XXL">
            <a:extLst>
              <a:ext uri="{FF2B5EF4-FFF2-40B4-BE49-F238E27FC236}">
                <a16:creationId xmlns:a16="http://schemas.microsoft.com/office/drawing/2014/main" id="{6339A649-0828-4D7F-B099-4D7E9330E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516" y="4503361"/>
            <a:ext cx="28797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Рисунок 7" descr="http://qrcoder.ru/code/?http%3A%2F%2Fmasterntl.com%2F&amp;4&amp;0%20HTML-%D0%BA%D0%BE%D0%B4%20%D0%B4%D0%BB%D1%8F%20%D0%B2%D1%81%D1%82%D0%B0%D0%B2%D0%BA%D0%B8%20%D0%B2%20%D0%B1%D0%BB%D0%BE%D0%B3:">
            <a:extLst>
              <a:ext uri="{FF2B5EF4-FFF2-40B4-BE49-F238E27FC236}">
                <a16:creationId xmlns:a16="http://schemas.microsoft.com/office/drawing/2014/main" id="{EC4AE886-29C9-4A0F-8083-29BABA365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976" y="5327651"/>
            <a:ext cx="1255713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Рисунок 9">
            <a:extLst>
              <a:ext uri="{FF2B5EF4-FFF2-40B4-BE49-F238E27FC236}">
                <a16:creationId xmlns:a16="http://schemas.microsoft.com/office/drawing/2014/main" id="{33E83C91-B526-499D-A77B-CF832E605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799" y="2533273"/>
            <a:ext cx="16510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844062" y="2338754"/>
            <a:ext cx="10322169" cy="400297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900" i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Благодарим за внимание!</a:t>
            </a:r>
          </a:p>
          <a:p>
            <a:pPr algn="ctr"/>
            <a:r>
              <a:rPr lang="ru-RU" sz="3900" i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 </a:t>
            </a:r>
          </a:p>
          <a:p>
            <a:pPr algn="ctr"/>
            <a:r>
              <a:rPr lang="ru-RU" sz="3900" i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Московский научно-практический центр наркологии</a:t>
            </a:r>
          </a:p>
          <a:p>
            <a:pPr algn="ctr"/>
            <a:r>
              <a:rPr lang="ru-RU" sz="3900" i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109390, г. Москва, ул. </a:t>
            </a:r>
            <a:r>
              <a:rPr lang="ru-RU" sz="3900" i="1" dirty="0" err="1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Люблинская</a:t>
            </a:r>
            <a:r>
              <a:rPr lang="ru-RU" sz="3900" i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, д. 37/1, </a:t>
            </a:r>
            <a:br>
              <a:rPr lang="ru-RU" sz="3900" i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</a:br>
            <a:r>
              <a:rPr lang="ru-RU" sz="3900" i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+7 (495) 660-20-56, mnpcn@zdrav.mos.ru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 rotWithShape="1">
          <a:blip r:embed="rId2" cstate="print"/>
          <a:srcRect l="33494" t="13106" r="55288" b="75783"/>
          <a:stretch/>
        </p:blipFill>
        <p:spPr bwMode="auto">
          <a:xfrm>
            <a:off x="1353198" y="1187928"/>
            <a:ext cx="1368152" cy="9064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A0DDC24E-AE07-43F0-8829-796E34461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3780" y="1123868"/>
            <a:ext cx="1003348" cy="99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Похожее изображение">
            <a:extLst>
              <a:ext uri="{FF2B5EF4-FFF2-40B4-BE49-F238E27FC236}">
                <a16:creationId xmlns:a16="http://schemas.microsoft.com/office/drawing/2014/main" id="{6CF433C4-0C61-4CE7-9717-C3928A37C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365" y="525664"/>
            <a:ext cx="2128074" cy="132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5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34076E-55A5-4DDC-81CA-6935D37EB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606143" cy="54927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Образование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8AE1721-C2D8-4419-82A6-D5FE763F5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690" y="1052625"/>
            <a:ext cx="6336999" cy="47527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5540E4-5C24-4110-A560-7ECC695BE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689" y="552676"/>
            <a:ext cx="5118705" cy="4089400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34802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D9FD7C-052B-4F37-A30A-EC0A170C2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284" y="531813"/>
            <a:ext cx="4798787" cy="7524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Кадровый потенциал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D7ECB14-3B93-4B2E-B8D4-59A0A8862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29" y="1800224"/>
            <a:ext cx="4798787" cy="359909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87931C-F25B-4550-B56D-C967E0A1C5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2" r="3189"/>
          <a:stretch/>
        </p:blipFill>
        <p:spPr>
          <a:xfrm>
            <a:off x="5330071" y="1388609"/>
            <a:ext cx="6760330" cy="54843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83D4D42-898C-46A6-BAF1-BA0B51458F33}"/>
              </a:ext>
            </a:extLst>
          </p:cNvPr>
          <p:cNvSpPr txBox="1"/>
          <p:nvPr/>
        </p:nvSpPr>
        <p:spPr>
          <a:xfrm>
            <a:off x="7184572" y="320785"/>
            <a:ext cx="656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31236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277D0-7A93-4E8C-A952-6EFCEF9CE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9182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Система управлением качества профилактической работы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CF3D14-CB3A-4822-A1E2-9624FBB91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943" y="1690688"/>
            <a:ext cx="5315857" cy="428625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E00107-14BA-4CA7-B364-472D95C743C9}"/>
              </a:ext>
            </a:extLst>
          </p:cNvPr>
          <p:cNvSpPr txBox="1"/>
          <p:nvPr/>
        </p:nvSpPr>
        <p:spPr>
          <a:xfrm>
            <a:off x="10116456" y="365124"/>
            <a:ext cx="7692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8FDCC4-FFAD-4399-8560-40D6E16AC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34785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18125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2284</Words>
  <Application>Microsoft Office PowerPoint</Application>
  <PresentationFormat>Широкоэкранный</PresentationFormat>
  <Paragraphs>459</Paragraphs>
  <Slides>67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67</vt:i4>
      </vt:variant>
    </vt:vector>
  </HeadingPairs>
  <TitlesOfParts>
    <vt:vector size="86" baseType="lpstr">
      <vt:lpstr>Arial</vt:lpstr>
      <vt:lpstr>Arial</vt:lpstr>
      <vt:lpstr>Arial Black</vt:lpstr>
      <vt:lpstr>Arial Narrow</vt:lpstr>
      <vt:lpstr>Calibri</vt:lpstr>
      <vt:lpstr>Calibri Light</vt:lpstr>
      <vt:lpstr>Franklin Gothic Book</vt:lpstr>
      <vt:lpstr>Franklin Gothic Medium</vt:lpstr>
      <vt:lpstr>OS_Regular</vt:lpstr>
      <vt:lpstr>Symbol</vt:lpstr>
      <vt:lpstr>Times New Roman</vt:lpstr>
      <vt:lpstr>Verdana</vt:lpstr>
      <vt:lpstr>Wingdings</vt:lpstr>
      <vt:lpstr>Wingdings 2</vt:lpstr>
      <vt:lpstr>Тема Office</vt:lpstr>
      <vt:lpstr>Трек</vt:lpstr>
      <vt:lpstr>1_Трек</vt:lpstr>
      <vt:lpstr>2_Тема Office</vt:lpstr>
      <vt:lpstr>Office Theme</vt:lpstr>
      <vt:lpstr>Современный  международный опыт борьбы с наркоманией.  Обзор эффективных форм и методов  наркологической «превентологии»  Лекция + практикум</vt:lpstr>
      <vt:lpstr>Содержание доклада</vt:lpstr>
      <vt:lpstr>Часть первая. Система антинаркотической профилактики в сфере образования </vt:lpstr>
      <vt:lpstr>Законодательство</vt:lpstr>
      <vt:lpstr>Научное обеспечение</vt:lpstr>
      <vt:lpstr>Виды антиаддиктивной профилактики</vt:lpstr>
      <vt:lpstr>Образование</vt:lpstr>
      <vt:lpstr>Кадровый потенциал</vt:lpstr>
      <vt:lpstr>Система управлением качества профилактической работы</vt:lpstr>
      <vt:lpstr>Практика антинаркотической профилактики  и оценка ее эффективности </vt:lpstr>
      <vt:lpstr>Часть вторая. Антинаркотическая профилактика в COVID-19</vt:lpstr>
      <vt:lpstr>COVID-19 и наркомания  (зависимость) </vt:lpstr>
      <vt:lpstr>Рост злоупотребления алкоголем и возобновление курения, усиление интернет зависимости </vt:lpstr>
      <vt:lpstr>Lifeline – Нelpline – выживание вопреки всему с помощью вашего iPhone.  Австралия, Китай, Индия, Англия, США  и другие страны мира</vt:lpstr>
      <vt:lpstr>LifelineChat – помощь посредством текста чата  и месседжей  – текстовый канал.  LifelineTAT– госпрограмма  помощи голосовой связи (TAP) – аудио канал LifelineOnline -  программа помощи по изображению видеоконференций -  видео канал</vt:lpstr>
      <vt:lpstr>ГБУЗ МНПЦ наркологии ДЗМ Серия методических рекомендаций в пандемию COVID-19.</vt:lpstr>
      <vt:lpstr>https://www.narcologos.ru/  официальный сайт Московской наркологии</vt:lpstr>
      <vt:lpstr>www.narcologos.ru/prevention Профилактика наркологических расстройств</vt:lpstr>
      <vt:lpstr>Первая программа «Пять измерений» онлайн взаимопомощи населению в период COVID в РФ на базе Виртуальной клиники www.virtualclinic.pro</vt:lpstr>
      <vt:lpstr>Часть третья. Практика подготовки антиаддиктивного профилактического вмешательства</vt:lpstr>
      <vt:lpstr>«Московский научно-практический центр наркологии ДЗМ» Государственное задание на 2017-2019 годы 5.2.3. Тема: Совершенствование методов профилактического вмешательства для дифференцированных групп населения (18.12.2019)</vt:lpstr>
      <vt:lpstr>В Польше с 1982 года действует Закон «О воспитании в трезвости и противодействии алкоголизму»</vt:lpstr>
      <vt:lpstr>Новые понятия </vt:lpstr>
      <vt:lpstr>Профилактическое антиаддиктивное  пространство </vt:lpstr>
      <vt:lpstr>II. Новый взгляд на трезвость</vt:lpstr>
      <vt:lpstr>Трезвость</vt:lpstr>
      <vt:lpstr>Виды трезвости </vt:lpstr>
      <vt:lpstr>Антиаддиктивное профилактическое вмешательство (АПВ)</vt:lpstr>
      <vt:lpstr>Возрастная ось антиаддиктивного профилактического вмешательства (АПВ)</vt:lpstr>
      <vt:lpstr>Токсическая ось АПВ</vt:lpstr>
      <vt:lpstr>Дифференциация  профилактических вмешательств по возрасту  и токсичности (АПВ)</vt:lpstr>
      <vt:lpstr>Компетентностный подход в профилактике</vt:lpstr>
      <vt:lpstr>Профилактическое вмешательство по изменению поведения</vt:lpstr>
      <vt:lpstr>Поведенческие компетенции (навыки) здоровья и трезвости</vt:lpstr>
      <vt:lpstr>Пример создания антиаддиктивного профилактического вмешательства</vt:lpstr>
      <vt:lpstr>Алгоритм создания АПВ</vt:lpstr>
      <vt:lpstr>Первый пример</vt:lpstr>
      <vt:lpstr>Сценарий первичного профилактического вмешательства по теме:  ПРОФИЛАКТИКА УПОТРЕБЛЕНИЯ ПСИХОАКТИВНЫХ И ПСИХОТРОПНЫХ ВЕЩЕСТВ для совершеннолетних 18-19 лет, по формированию природной трезвости в ОУ</vt:lpstr>
      <vt:lpstr>Содержание</vt:lpstr>
      <vt:lpstr>Презентация PowerPoint</vt:lpstr>
      <vt:lpstr>Содержание</vt:lpstr>
      <vt:lpstr>Презентация PowerPoint</vt:lpstr>
      <vt:lpstr>Содержание</vt:lpstr>
      <vt:lpstr>Презентация PowerPoint</vt:lpstr>
      <vt:lpstr>Содержание</vt:lpstr>
      <vt:lpstr>Презентация PowerPoint</vt:lpstr>
      <vt:lpstr>Это защитит твою трезвость и тебя от наркотиков</vt:lpstr>
      <vt:lpstr>Содержание</vt:lpstr>
      <vt:lpstr>Игра «Полезные привычки»</vt:lpstr>
      <vt:lpstr>Сценарная матрица</vt:lpstr>
      <vt:lpstr>Второй пример</vt:lpstr>
      <vt:lpstr>Сценарий первичного профилактического вмешательства по теме:  ИНФОРМАЦИОННЫЕ ТЕХНОЛОГИИ И ЗДОРОВЬЕ для учащихся школ  –подростков 12-13 лет, по формированию природной трезвости в ОУ</vt:lpstr>
      <vt:lpstr>Презентация PowerPoint</vt:lpstr>
      <vt:lpstr>  информационные технологии и Здоровье    для подростков 12-17 лет</vt:lpstr>
      <vt:lpstr>Содержание</vt:lpstr>
      <vt:lpstr>Здоровый образ жизни (ЗОЖ)</vt:lpstr>
      <vt:lpstr>Здоровый образ жизни (ЗОЖ)</vt:lpstr>
      <vt:lpstr>Содержание</vt:lpstr>
      <vt:lpstr>Знаете ли вы, что:</vt:lpstr>
      <vt:lpstr>Содержание</vt:lpstr>
      <vt:lpstr>Радуйся жизни! </vt:lpstr>
      <vt:lpstr>Проявляй доброе человеческое участие к окружающим!</vt:lpstr>
      <vt:lpstr>Содержание</vt:lpstr>
      <vt:lpstr>Упражнение  «Комплименты»</vt:lpstr>
      <vt:lpstr>Сценарная матрица</vt:lpstr>
      <vt:lpstr>Осваивай цифровой тренинг волонтера! Принимай участие в Национальной Тренинг Лиги!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 международный опыт борьбы с наркоманией.  Обзор эффективных форм и методов наркологической «превентологии»</dc:title>
  <dc:creator>Администратор2</dc:creator>
  <cp:lastModifiedBy>Admin</cp:lastModifiedBy>
  <cp:revision>61</cp:revision>
  <dcterms:created xsi:type="dcterms:W3CDTF">2020-11-15T11:56:34Z</dcterms:created>
  <dcterms:modified xsi:type="dcterms:W3CDTF">2020-11-16T04:44:40Z</dcterms:modified>
</cp:coreProperties>
</file>