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3" r:id="rId4"/>
    <p:sldId id="264" r:id="rId5"/>
    <p:sldId id="277" r:id="rId6"/>
    <p:sldId id="262" r:id="rId7"/>
    <p:sldId id="265" r:id="rId8"/>
    <p:sldId id="270" r:id="rId9"/>
    <p:sldId id="274" r:id="rId10"/>
    <p:sldId id="275" r:id="rId11"/>
    <p:sldId id="288" r:id="rId12"/>
    <p:sldId id="283" r:id="rId13"/>
    <p:sldId id="287" r:id="rId14"/>
    <p:sldId id="276" r:id="rId15"/>
    <p:sldId id="278" r:id="rId16"/>
    <p:sldId id="279" r:id="rId17"/>
    <p:sldId id="280" r:id="rId18"/>
    <p:sldId id="281" r:id="rId19"/>
    <p:sldId id="282" r:id="rId20"/>
    <p:sldId id="285" r:id="rId21"/>
    <p:sldId id="286" r:id="rId22"/>
    <p:sldId id="291" r:id="rId23"/>
    <p:sldId id="290" r:id="rId24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2C8D7-7257-494F-B8F7-FCB89BCE1BC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DF4B-5894-408D-A880-D44B98CE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56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2C8D7-7257-494F-B8F7-FCB89BCE1BC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DF4B-5894-408D-A880-D44B98CE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16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2C8D7-7257-494F-B8F7-FCB89BCE1BC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DF4B-5894-408D-A880-D44B98CE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31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2C8D7-7257-494F-B8F7-FCB89BCE1BC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DF4B-5894-408D-A880-D44B98CE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75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2C8D7-7257-494F-B8F7-FCB89BCE1BC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DF4B-5894-408D-A880-D44B98CE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998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2C8D7-7257-494F-B8F7-FCB89BCE1BC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DF4B-5894-408D-A880-D44B98CE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478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2C8D7-7257-494F-B8F7-FCB89BCE1BC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DF4B-5894-408D-A880-D44B98CE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47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2C8D7-7257-494F-B8F7-FCB89BCE1BC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DF4B-5894-408D-A880-D44B98CE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68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2C8D7-7257-494F-B8F7-FCB89BCE1BC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DF4B-5894-408D-A880-D44B98CE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50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2C8D7-7257-494F-B8F7-FCB89BCE1BC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DF4B-5894-408D-A880-D44B98CE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27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2C8D7-7257-494F-B8F7-FCB89BCE1BC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DF4B-5894-408D-A880-D44B98CE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9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60000" t="48000" r="-6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2C8D7-7257-494F-B8F7-FCB89BCE1BC5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FDF4B-5894-408D-A880-D44B98CE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648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s://angarsk-adm.ru/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908720"/>
            <a:ext cx="8496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6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Franklin Gothic Medium Cond" panose="020B0606030402020204" pitchFamily="34" charset="0"/>
              </a:rPr>
              <a:t>ПРЕЗЕНТАЦИЯ </a:t>
            </a:r>
          </a:p>
          <a:p>
            <a:pPr algn="ctr"/>
            <a:r>
              <a:rPr lang="ru-RU" sz="4000" b="1" dirty="0" smtClean="0">
                <a:solidFill>
                  <a:srgbClr val="006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Franklin Gothic Medium Cond" panose="020B0606030402020204" pitchFamily="34" charset="0"/>
              </a:rPr>
              <a:t>ПОЛОЖИТЕЛЬНОГО ОПЫТА РАБОТЫ </a:t>
            </a:r>
          </a:p>
          <a:p>
            <a:pPr algn="ctr"/>
            <a:r>
              <a:rPr lang="ru-RU" sz="4000" b="1" dirty="0" smtClean="0">
                <a:solidFill>
                  <a:srgbClr val="006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Franklin Gothic Medium Cond" panose="020B0606030402020204" pitchFamily="34" charset="0"/>
              </a:rPr>
              <a:t>В СФЕРЕ ПРОФИЛАКТИКИ НЕЗАКОННОГО ПОТРЕБЛЕНИЯ НАРКОТИЧЕСКИХ СРЕДСТВ И ПСИХОТРОПНЫХ ВЕЩЕСТВ  </a:t>
            </a:r>
          </a:p>
          <a:p>
            <a:pPr algn="ctr"/>
            <a:r>
              <a:rPr lang="ru-RU" sz="4000" b="1" dirty="0" smtClean="0">
                <a:solidFill>
                  <a:srgbClr val="006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Franklin Gothic Medium Cond" panose="020B0606030402020204" pitchFamily="34" charset="0"/>
              </a:rPr>
              <a:t>АНГАРСКОГО ГОРОДСКОГО ОКРУГА</a:t>
            </a:r>
            <a:endParaRPr lang="ru-RU" sz="4000" b="1" dirty="0">
              <a:solidFill>
                <a:srgbClr val="006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20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6480720" cy="486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141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73" y="1164772"/>
            <a:ext cx="3655647" cy="2056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73" y="3356992"/>
            <a:ext cx="3943679" cy="2218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935" y="1224836"/>
            <a:ext cx="3505999" cy="197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80132" y="188640"/>
            <a:ext cx="8712968" cy="769441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81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ПРОФИЛАКТИКА ВИЧ-ИНФЕКЦИИ</a:t>
            </a:r>
            <a:endParaRPr lang="ru-RU" sz="4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55976" y="3340469"/>
            <a:ext cx="39604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Ежегодно проводятся акции, посвященные  Дню памяти жертв СПИДа и Дню борьбы со СПИДом.</a:t>
            </a:r>
          </a:p>
        </p:txBody>
      </p:sp>
    </p:spTree>
    <p:extLst>
      <p:ext uri="{BB962C8B-B14F-4D97-AF65-F5344CB8AC3E}">
        <p14:creationId xmlns:p14="http://schemas.microsoft.com/office/powerpoint/2010/main" val="253961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0648"/>
            <a:ext cx="84249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6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Franklin Gothic Medium Cond" panose="020B0606030402020204" pitchFamily="34" charset="0"/>
              </a:rPr>
              <a:t>Практику проведения мероприятий в формате «онлайн» с приглашением представителей учреждений для подведения итогов:</a:t>
            </a:r>
          </a:p>
          <a:p>
            <a:endParaRPr lang="ru-RU" sz="2400" dirty="0" smtClean="0">
              <a:solidFill>
                <a:srgbClr val="006000"/>
              </a:solidFill>
              <a:latin typeface="Franklin Gothic Medium Cond" panose="020B06060304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проведение викторин;</a:t>
            </a:r>
          </a:p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проведение социальных опросов в ВК, </a:t>
            </a:r>
            <a:r>
              <a:rPr lang="ru-RU" sz="2400" dirty="0" err="1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гугл</a:t>
            </a:r>
            <a:r>
              <a:rPr lang="ru-RU" sz="24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-опрос; </a:t>
            </a:r>
            <a:endParaRPr lang="ru-RU" sz="2400" dirty="0">
              <a:solidFill>
                <a:srgbClr val="006000"/>
              </a:solidFill>
              <a:latin typeface="Franklin Gothic Medium Cond" panose="020B06060304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викторина-онлайн </a:t>
            </a:r>
            <a:r>
              <a:rPr lang="ru-RU" sz="24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через зум с использованием </a:t>
            </a:r>
            <a:r>
              <a:rPr lang="ru-RU" sz="24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презентаций;</a:t>
            </a:r>
            <a:endParaRPr lang="ru-RU" sz="2400" dirty="0">
              <a:solidFill>
                <a:srgbClr val="006000"/>
              </a:solidFill>
              <a:latin typeface="Franklin Gothic Medium Cond" panose="020B06060304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интерактивный </a:t>
            </a:r>
            <a:r>
              <a:rPr lang="ru-RU" sz="24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семинар (интеллект </a:t>
            </a:r>
            <a:r>
              <a:rPr lang="ru-RU" sz="24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карты).</a:t>
            </a:r>
            <a:endParaRPr lang="ru-RU" sz="2400" dirty="0">
              <a:solidFill>
                <a:srgbClr val="006000"/>
              </a:solidFill>
              <a:latin typeface="Franklin Gothic Medium Cond" panose="020B0606030402020204" pitchFamily="34" charset="0"/>
            </a:endParaRPr>
          </a:p>
          <a:p>
            <a:pPr marL="342900" indent="-342900">
              <a:buFontTx/>
              <a:buChar char="-"/>
            </a:pPr>
            <a:endParaRPr lang="ru-RU" sz="2400" dirty="0" smtClean="0">
              <a:solidFill>
                <a:srgbClr val="006000"/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68422" y="2412099"/>
            <a:ext cx="3509121" cy="467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153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88640"/>
            <a:ext cx="76328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Franklin Gothic Medium Cond" panose="020B0606030402020204" pitchFamily="34" charset="0"/>
              </a:rPr>
              <a:t>ПРОФИЛАКТИЧЕСКИЕ МАТЕРИАЛЫ РАЗМЕЩАЮТСЯ В СЛЕДУЮЩИХ АККАУНТАХ</a:t>
            </a:r>
          </a:p>
        </p:txBody>
      </p:sp>
      <p:pic>
        <p:nvPicPr>
          <p:cNvPr id="2052" name="Picture 4" descr="https://46.img.avito.st/208x156/907742194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28800"/>
            <a:ext cx="412845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9064" y="5157192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А ТАКЖЕ НА САЙТЕ </a:t>
            </a:r>
          </a:p>
          <a:p>
            <a:r>
              <a:rPr lang="ru-RU" sz="3600" b="1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АНГАРСКОГО ГОРОДСКОГО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256496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476672"/>
            <a:ext cx="705678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6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Franklin Gothic Medium Cond" panose="020B0606030402020204" pitchFamily="34" charset="0"/>
              </a:rPr>
              <a:t>МЕРОПРИЯТИЯ </a:t>
            </a:r>
          </a:p>
          <a:p>
            <a:pPr algn="ctr"/>
            <a:r>
              <a:rPr lang="ru-RU" sz="6000" b="1" dirty="0" smtClean="0">
                <a:solidFill>
                  <a:srgbClr val="006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Franklin Gothic Medium Cond" panose="020B0606030402020204" pitchFamily="34" charset="0"/>
              </a:rPr>
              <a:t>ДЛЯ РОДИТЕЛЕЙ И РАБОТНИКОВ ТЕХНОГЕННО-ОПАСНЫХ ПРЕДПРИЯТИЙ АГО</a:t>
            </a:r>
            <a:endParaRPr lang="ru-RU" sz="6000" b="1" dirty="0">
              <a:solidFill>
                <a:srgbClr val="006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37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332656"/>
            <a:ext cx="77048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Franklin Gothic Medium Cond" panose="020B0606030402020204" pitchFamily="34" charset="0"/>
              <a:buChar char="☼"/>
            </a:pPr>
            <a:r>
              <a:rPr lang="ru-RU" sz="20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Семинар-практикум </a:t>
            </a:r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по выявлению потребителей наркотиков и профилактике наркомании среди работников </a:t>
            </a:r>
            <a:r>
              <a:rPr lang="ru-RU" sz="2000" dirty="0" err="1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техногенно</a:t>
            </a:r>
            <a:r>
              <a:rPr lang="ru-RU" sz="20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-опасных </a:t>
            </a:r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производств и предприятий с источником повышенной опасности.</a:t>
            </a:r>
          </a:p>
          <a:p>
            <a:pPr marL="342900" indent="-342900">
              <a:buFont typeface="Franklin Gothic Medium Cond" panose="020B0606030402020204" pitchFamily="34" charset="0"/>
              <a:buChar char="☼"/>
            </a:pPr>
            <a:r>
              <a:rPr lang="ru-RU" sz="20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Проверки </a:t>
            </a:r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кабинетов </a:t>
            </a:r>
            <a:r>
              <a:rPr lang="ru-RU" sz="20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профилактики с периодичностью 1 раз в 2 года. </a:t>
            </a:r>
          </a:p>
          <a:p>
            <a:pPr marL="342900" indent="-342900">
              <a:buFont typeface="Franklin Gothic Medium Cond" panose="020B0606030402020204" pitchFamily="34" charset="0"/>
              <a:buChar char="☼"/>
            </a:pPr>
            <a:r>
              <a:rPr lang="ru-RU" sz="20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Рабочие встречи </a:t>
            </a:r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для </a:t>
            </a:r>
            <a:r>
              <a:rPr lang="ru-RU" sz="20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педагогов</a:t>
            </a:r>
            <a:endParaRPr lang="ru-RU" sz="2000" dirty="0">
              <a:solidFill>
                <a:srgbClr val="006000"/>
              </a:solidFill>
              <a:latin typeface="Franklin Gothic Medium Cond" panose="020B0606030402020204" pitchFamily="34" charset="0"/>
            </a:endParaRPr>
          </a:p>
          <a:p>
            <a:pPr marL="342900" indent="-342900">
              <a:buFont typeface="Franklin Gothic Medium Cond" panose="020B0606030402020204" pitchFamily="34" charset="0"/>
              <a:buChar char="☼"/>
            </a:pPr>
            <a:r>
              <a:rPr lang="ru-RU" sz="20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«Университет </a:t>
            </a:r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внимательных </a:t>
            </a:r>
            <a:r>
              <a:rPr lang="ru-RU" sz="20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родителей»</a:t>
            </a:r>
            <a:endParaRPr lang="ru-RU" sz="2000" dirty="0">
              <a:solidFill>
                <a:srgbClr val="006000"/>
              </a:solidFill>
              <a:latin typeface="Franklin Gothic Medium Cond" panose="020B0606030402020204" pitchFamily="34" charset="0"/>
            </a:endParaRPr>
          </a:p>
          <a:p>
            <a:pPr marL="342900" indent="-342900">
              <a:buFont typeface="Franklin Gothic Medium Cond" panose="020B0606030402020204" pitchFamily="34" charset="0"/>
              <a:buChar char="☼"/>
            </a:pPr>
            <a:r>
              <a:rPr lang="ru-RU" sz="20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Тренинги </a:t>
            </a:r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по детским </a:t>
            </a:r>
            <a:r>
              <a:rPr lang="ru-RU" sz="20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садам</a:t>
            </a:r>
          </a:p>
          <a:p>
            <a:pPr marL="342900" indent="-342900">
              <a:buFont typeface="Franklin Gothic Medium Cond" panose="020B0606030402020204" pitchFamily="34" charset="0"/>
              <a:buChar char="☼"/>
            </a:pPr>
            <a:r>
              <a:rPr lang="ru-RU" sz="20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Детско-родительский </a:t>
            </a:r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тренинг. Взаимодействие дети и родители. С детьми группы риска.</a:t>
            </a:r>
          </a:p>
        </p:txBody>
      </p:sp>
      <p:pic>
        <p:nvPicPr>
          <p:cNvPr id="1026" name="Picture 2" descr="C:\Users\PetrukAB\AppData\Local\Microsoft\Windows\Temporary Internet Files\Content.Outlook\TUC045E7\IMG_20180614_1533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915551"/>
            <a:ext cx="3249943" cy="2437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83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692696"/>
            <a:ext cx="75608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>
                <a:solidFill>
                  <a:srgbClr val="006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Franklin Gothic Medium Cond" panose="020B0606030402020204" pitchFamily="34" charset="0"/>
              </a:rPr>
              <a:t>Индивидуальная </a:t>
            </a:r>
            <a:r>
              <a:rPr lang="ru-RU" sz="8000" b="1" dirty="0" smtClean="0">
                <a:solidFill>
                  <a:srgbClr val="006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Franklin Gothic Medium Cond" panose="020B0606030402020204" pitchFamily="34" charset="0"/>
              </a:rPr>
              <a:t>профилактическая работа</a:t>
            </a:r>
            <a:endParaRPr lang="ru-RU" sz="8000" b="1" dirty="0">
              <a:solidFill>
                <a:srgbClr val="006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55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260648"/>
            <a:ext cx="77048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Положительный </a:t>
            </a:r>
            <a:r>
              <a:rPr lang="ru-RU" sz="2400" b="1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опыт для повышения эффективности, выдача официальных направлений от КДН </a:t>
            </a:r>
            <a:r>
              <a:rPr lang="ru-RU" sz="2400" b="1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к региональному исполнителю. </a:t>
            </a:r>
          </a:p>
          <a:p>
            <a:endParaRPr lang="ru-RU" sz="2400" b="1" dirty="0" smtClean="0">
              <a:solidFill>
                <a:srgbClr val="006000"/>
              </a:solidFill>
              <a:latin typeface="Franklin Gothic Medium Cond" panose="020B0606030402020204" pitchFamily="34" charset="0"/>
            </a:endParaRPr>
          </a:p>
          <a:p>
            <a:r>
              <a:rPr lang="ru-RU" sz="2400" b="1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Ежемесячная </a:t>
            </a:r>
            <a:r>
              <a:rPr lang="ru-RU" sz="2400" b="1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сверка с </a:t>
            </a:r>
            <a:r>
              <a:rPr lang="ru-RU" sz="2400" b="1" dirty="0" err="1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КДНиЗП</a:t>
            </a:r>
            <a:r>
              <a:rPr lang="ru-RU" sz="2400" b="1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. </a:t>
            </a:r>
          </a:p>
          <a:p>
            <a:endParaRPr lang="ru-RU" sz="2400" b="1" dirty="0">
              <a:solidFill>
                <a:srgbClr val="006000"/>
              </a:solidFill>
              <a:latin typeface="Franklin Gothic Medium Cond" panose="020B0606030402020204" pitchFamily="34" charset="0"/>
            </a:endParaRPr>
          </a:p>
          <a:p>
            <a:r>
              <a:rPr lang="ru-RU" sz="2400" b="1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Сверка </a:t>
            </a:r>
            <a:r>
              <a:rPr lang="ru-RU" sz="2400" b="1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с ОНК, УИИ, </a:t>
            </a:r>
            <a:r>
              <a:rPr lang="ru-RU" sz="2400" b="1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КДН, ПНД. </a:t>
            </a:r>
          </a:p>
          <a:p>
            <a:endParaRPr lang="ru-RU" sz="2400" b="1" dirty="0" smtClean="0">
              <a:solidFill>
                <a:srgbClr val="006000"/>
              </a:solidFill>
              <a:latin typeface="Franklin Gothic Medium Cond" panose="020B0606030402020204" pitchFamily="34" charset="0"/>
            </a:endParaRPr>
          </a:p>
          <a:p>
            <a:r>
              <a:rPr lang="ru-RU" sz="2400" b="1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Рабочая </a:t>
            </a:r>
            <a:r>
              <a:rPr lang="ru-RU" sz="2400" b="1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группа с КДН, раз в месяц.</a:t>
            </a:r>
          </a:p>
          <a:p>
            <a:endParaRPr lang="ru-RU" sz="2400" b="1" dirty="0" smtClean="0">
              <a:solidFill>
                <a:srgbClr val="006000"/>
              </a:solidFill>
              <a:latin typeface="Franklin Gothic Medium Cond" panose="020B0606030402020204" pitchFamily="34" charset="0"/>
            </a:endParaRPr>
          </a:p>
          <a:p>
            <a:r>
              <a:rPr lang="ru-RU" sz="2400" b="1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Работа </a:t>
            </a:r>
            <a:r>
              <a:rPr lang="ru-RU" sz="2400" b="1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ведется с теми кто состоит на учете и с теми кого рассматривали , но не поставили.</a:t>
            </a:r>
          </a:p>
          <a:p>
            <a:endParaRPr lang="ru-RU" sz="2400" b="1" dirty="0" smtClean="0">
              <a:solidFill>
                <a:srgbClr val="006000"/>
              </a:solidFill>
              <a:latin typeface="Franklin Gothic Medium Cond" panose="020B0606030402020204" pitchFamily="34" charset="0"/>
            </a:endParaRPr>
          </a:p>
          <a:p>
            <a:r>
              <a:rPr lang="ru-RU" sz="2400" b="1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Если </a:t>
            </a:r>
            <a:r>
              <a:rPr lang="ru-RU" sz="2400" b="1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исполнилось 18-продолжаем курировать </a:t>
            </a:r>
            <a:r>
              <a:rPr lang="ru-RU" sz="2400" b="1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официальные письма </a:t>
            </a:r>
            <a:r>
              <a:rPr lang="ru-RU" sz="2400" b="1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участковому по месту жительства.</a:t>
            </a:r>
          </a:p>
        </p:txBody>
      </p:sp>
    </p:spTree>
    <p:extLst>
      <p:ext uri="{BB962C8B-B14F-4D97-AF65-F5344CB8AC3E}">
        <p14:creationId xmlns:p14="http://schemas.microsoft.com/office/powerpoint/2010/main" val="409851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807" y="1268760"/>
            <a:ext cx="91450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>
                <a:solidFill>
                  <a:srgbClr val="006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Franklin Gothic Medium Cond" panose="020B0606030402020204" pitchFamily="34" charset="0"/>
              </a:rPr>
              <a:t>Алгоритм работы </a:t>
            </a:r>
            <a:endParaRPr lang="ru-RU" sz="7200" b="1" dirty="0" smtClean="0">
              <a:solidFill>
                <a:srgbClr val="006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Franklin Gothic Medium Cond" panose="020B0606030402020204" pitchFamily="34" charset="0"/>
            </a:endParaRPr>
          </a:p>
          <a:p>
            <a:pPr algn="ctr"/>
            <a:r>
              <a:rPr lang="ru-RU" sz="7200" b="1" dirty="0" smtClean="0">
                <a:solidFill>
                  <a:srgbClr val="006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Franklin Gothic Medium Cond" panose="020B0606030402020204" pitchFamily="34" charset="0"/>
              </a:rPr>
              <a:t>с семьей</a:t>
            </a:r>
          </a:p>
          <a:p>
            <a:pPr algn="ctr"/>
            <a:r>
              <a:rPr lang="ru-RU" sz="4800" b="1" dirty="0" smtClean="0">
                <a:solidFill>
                  <a:srgbClr val="006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Franklin Gothic Medium Cond" panose="020B0606030402020204" pitchFamily="34" charset="0"/>
              </a:rPr>
              <a:t>( </a:t>
            </a:r>
            <a:r>
              <a:rPr lang="ru-RU" sz="4800" b="1" dirty="0">
                <a:solidFill>
                  <a:srgbClr val="006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Franklin Gothic Medium Cond" panose="020B0606030402020204" pitchFamily="34" charset="0"/>
              </a:rPr>
              <a:t>в рамках индивидуальной работы)</a:t>
            </a:r>
          </a:p>
        </p:txBody>
      </p:sp>
    </p:spTree>
    <p:extLst>
      <p:ext uri="{BB962C8B-B14F-4D97-AF65-F5344CB8AC3E}">
        <p14:creationId xmlns:p14="http://schemas.microsoft.com/office/powerpoint/2010/main" val="184073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548680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1.Сбор </a:t>
            </a:r>
            <a:r>
              <a:rPr lang="ru-RU" sz="24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информации, анализ информации, заполнение профиля зависимости</a:t>
            </a:r>
          </a:p>
          <a:p>
            <a:r>
              <a:rPr lang="ru-RU" sz="24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2.Диагностика.</a:t>
            </a:r>
          </a:p>
          <a:p>
            <a:r>
              <a:rPr lang="ru-RU" sz="24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3.Информирование</a:t>
            </a:r>
          </a:p>
          <a:p>
            <a:r>
              <a:rPr lang="ru-RU" sz="24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4. Индивидуальная работа с подростком(поиск ресурсов личности, целеполагание, повышение стрессоустойчивости, развитие </a:t>
            </a:r>
            <a:r>
              <a:rPr lang="ru-RU" sz="2400" dirty="0" err="1">
                <a:solidFill>
                  <a:srgbClr val="006000"/>
                </a:solidFill>
                <a:latin typeface="Franklin Gothic Medium Cond" panose="020B0606030402020204" pitchFamily="34" charset="0"/>
              </a:rPr>
              <a:t>саморегуляции</a:t>
            </a:r>
            <a:r>
              <a:rPr lang="ru-RU" sz="24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 и </a:t>
            </a:r>
            <a:r>
              <a:rPr lang="ru-RU" sz="2400" dirty="0" err="1">
                <a:solidFill>
                  <a:srgbClr val="006000"/>
                </a:solidFill>
                <a:latin typeface="Franklin Gothic Medium Cond" panose="020B0606030402020204" pitchFamily="34" charset="0"/>
              </a:rPr>
              <a:t>т.д</a:t>
            </a:r>
            <a:r>
              <a:rPr lang="ru-RU" sz="24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). Параллельно с родителями.</a:t>
            </a:r>
          </a:p>
          <a:p>
            <a:r>
              <a:rPr lang="ru-RU" sz="24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5.Содействие в решении социальных и </a:t>
            </a:r>
            <a:r>
              <a:rPr lang="ru-RU" sz="24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психологических проблем</a:t>
            </a:r>
            <a:r>
              <a:rPr lang="ru-RU" sz="24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( в частности, организация досуга, содействие с центром занятости и </a:t>
            </a:r>
            <a:r>
              <a:rPr lang="ru-RU" sz="2400" dirty="0" err="1">
                <a:solidFill>
                  <a:srgbClr val="006000"/>
                </a:solidFill>
                <a:latin typeface="Franklin Gothic Medium Cond" panose="020B0606030402020204" pitchFamily="34" charset="0"/>
              </a:rPr>
              <a:t>т.д</a:t>
            </a:r>
            <a:r>
              <a:rPr lang="ru-RU" sz="24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).</a:t>
            </a:r>
          </a:p>
          <a:p>
            <a:r>
              <a:rPr lang="ru-RU" sz="24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6.По завершении работы контроль 1 раз в месяц, 1 раз в квартал.</a:t>
            </a:r>
          </a:p>
        </p:txBody>
      </p:sp>
    </p:spTree>
    <p:extLst>
      <p:ext uri="{BB962C8B-B14F-4D97-AF65-F5344CB8AC3E}">
        <p14:creationId xmlns:p14="http://schemas.microsoft.com/office/powerpoint/2010/main" val="61892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702842"/>
            <a:ext cx="7704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006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Межведомственное взаимодействие</a:t>
            </a:r>
            <a:endParaRPr lang="ru-RU" sz="7200" b="1" dirty="0">
              <a:solidFill>
                <a:srgbClr val="006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9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807" y="1268760"/>
            <a:ext cx="91450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006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Franklin Gothic Medium Cond" panose="020B0606030402020204" pitchFamily="34" charset="0"/>
              </a:rPr>
              <a:t>Волонтеры антинаркотического движения</a:t>
            </a:r>
            <a:endParaRPr lang="ru-RU" sz="4800" b="1" dirty="0">
              <a:solidFill>
                <a:srgbClr val="006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129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332656"/>
            <a:ext cx="77048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С участием волонтеров в 2019/2020 учебном году были проведены следующие мероприятия: </a:t>
            </a:r>
          </a:p>
          <a:p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- </a:t>
            </a:r>
            <a:r>
              <a:rPr lang="ru-RU" sz="2000" dirty="0" err="1">
                <a:solidFill>
                  <a:srgbClr val="006000"/>
                </a:solidFill>
                <a:latin typeface="Franklin Gothic Medium Cond" panose="020B0606030402020204" pitchFamily="34" charset="0"/>
              </a:rPr>
              <a:t>тренинговое</a:t>
            </a:r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 занятие: «Алкоголь: мифы и реальность» с условно осужденными подростками.  (филиал ФКУ УИИ ГУФСИН России по ИО).</a:t>
            </a:r>
          </a:p>
          <a:p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-</a:t>
            </a:r>
            <a:r>
              <a:rPr lang="ru-RU" sz="2000" dirty="0" err="1">
                <a:solidFill>
                  <a:srgbClr val="006000"/>
                </a:solidFill>
                <a:latin typeface="Franklin Gothic Medium Cond" panose="020B0606030402020204" pitchFamily="34" charset="0"/>
              </a:rPr>
              <a:t>тренинговое</a:t>
            </a:r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  занятие: «Жизнь без вредных привычек и пагубных пристрастий».( </a:t>
            </a:r>
            <a:r>
              <a:rPr lang="ru-RU" sz="20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филиал </a:t>
            </a:r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ФКУ УИИ ГУФСИН России по ИО). </a:t>
            </a:r>
          </a:p>
          <a:p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-викторина: «Миф и правда о наркотических веществах». (филиал ФКУ УИИ ГУФСИН России по ИО).</a:t>
            </a:r>
          </a:p>
          <a:p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-</a:t>
            </a:r>
            <a:r>
              <a:rPr lang="ru-RU" sz="2000" dirty="0" err="1">
                <a:solidFill>
                  <a:srgbClr val="006000"/>
                </a:solidFill>
                <a:latin typeface="Franklin Gothic Medium Cond" panose="020B0606030402020204" pitchFamily="34" charset="0"/>
              </a:rPr>
              <a:t>тренинговое</a:t>
            </a:r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 занятие: «Путь к успеху». (филиал ФКУ УИИ ГУФСИН России по ИО).</a:t>
            </a:r>
          </a:p>
          <a:p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-</a:t>
            </a:r>
            <a:r>
              <a:rPr lang="ru-RU" sz="2000" dirty="0" err="1">
                <a:solidFill>
                  <a:srgbClr val="006000"/>
                </a:solidFill>
                <a:latin typeface="Franklin Gothic Medium Cond" panose="020B0606030402020204" pitchFamily="34" charset="0"/>
              </a:rPr>
              <a:t>тренинговое</a:t>
            </a:r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 занятие: «Здоровье- главная ценность в жизни».</a:t>
            </a:r>
          </a:p>
          <a:p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  На данный момент с УИИ составлен совместный план мероприятий с привлечение волонтеров, периодичность 1 раз в квартал. </a:t>
            </a:r>
          </a:p>
          <a:p>
            <a:pPr marL="342900" indent="-342900">
              <a:buFontTx/>
              <a:buChar char="-"/>
            </a:pPr>
            <a:r>
              <a:rPr lang="ru-RU" sz="2000" dirty="0" err="1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тренинговое</a:t>
            </a:r>
            <a:r>
              <a:rPr lang="ru-RU" sz="20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занятие с воспитанниками специальной (</a:t>
            </a:r>
            <a:r>
              <a:rPr lang="ru-RU" sz="20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коррекционной)</a:t>
            </a:r>
          </a:p>
          <a:p>
            <a:r>
              <a:rPr lang="ru-RU" sz="20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общеобразовательной </a:t>
            </a:r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школы для обучающихся с </a:t>
            </a:r>
            <a:r>
              <a:rPr lang="ru-RU" sz="2000" dirty="0" err="1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девиантным</a:t>
            </a:r>
            <a:endParaRPr lang="ru-RU" sz="2000" dirty="0" smtClean="0">
              <a:solidFill>
                <a:srgbClr val="006000"/>
              </a:solidFill>
              <a:latin typeface="Franklin Gothic Medium Cond" panose="020B0606030402020204" pitchFamily="34" charset="0"/>
            </a:endParaRPr>
          </a:p>
          <a:p>
            <a:r>
              <a:rPr lang="ru-RU" sz="20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(</a:t>
            </a:r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общественно опасным) поведением.</a:t>
            </a:r>
          </a:p>
          <a:p>
            <a:pPr marL="342900" indent="-342900">
              <a:buFontTx/>
              <a:buChar char="-"/>
            </a:pPr>
            <a:r>
              <a:rPr lang="ru-RU" sz="2000" dirty="0" err="1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тренинговое</a:t>
            </a:r>
            <a:r>
              <a:rPr lang="ru-RU" sz="20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 </a:t>
            </a:r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занятие с воспитанниками </a:t>
            </a:r>
            <a:r>
              <a:rPr lang="ru-RU" sz="20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специальной</a:t>
            </a:r>
          </a:p>
          <a:p>
            <a:r>
              <a:rPr lang="ru-RU" sz="20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(коррекционной</a:t>
            </a:r>
            <a:r>
              <a:rPr lang="ru-RU" sz="20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) школы - интернат № 1.</a:t>
            </a:r>
          </a:p>
        </p:txBody>
      </p:sp>
    </p:spTree>
    <p:extLst>
      <p:ext uri="{BB962C8B-B14F-4D97-AF65-F5344CB8AC3E}">
        <p14:creationId xmlns:p14="http://schemas.microsoft.com/office/powerpoint/2010/main" val="205551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28" y="266390"/>
            <a:ext cx="2173730" cy="1844377"/>
          </a:xfrm>
          <a:prstGeom prst="rect">
            <a:avLst/>
          </a:prstGeom>
          <a:noFill/>
          <a:ln>
            <a:noFill/>
          </a:ln>
          <a:effectLst>
            <a:outerShdw dist="35921" dir="2700000" sx="107000" sy="107000" algn="ctr" rotWithShape="0">
              <a:schemeClr val="tx1">
                <a:alpha val="21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2571558" y="144463"/>
            <a:ext cx="6588224" cy="20882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Franklin Gothic Heavy" panose="020B0903020102020204" pitchFamily="34" charset="0"/>
              </a:rPr>
              <a:t>Отдел по молодежной политике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Franklin Gothic Heavy" panose="020B0903020102020204" pitchFamily="34" charset="0"/>
              </a:rPr>
              <a:t>Управления по культуре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Franklin Gothic Heavy" panose="020B0903020102020204" pitchFamily="34" charset="0"/>
              </a:rPr>
              <a:t>и молодежной политике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Franklin Gothic Heavy" panose="020B0903020102020204" pitchFamily="34" charset="0"/>
              </a:rPr>
              <a:t>администрации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Franklin Gothic Heavy" panose="020B0903020102020204" pitchFamily="34" charset="0"/>
              </a:rPr>
              <a:t>Ангарского городского округа</a:t>
            </a:r>
            <a:endParaRPr lang="ru-RU" sz="2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Franklin Gothic Heavy" panose="020B0903020102020204" pitchFamily="34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67544" y="2708920"/>
            <a:ext cx="8130006" cy="3600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800" dirty="0" smtClean="0">
                <a:solidFill>
                  <a:prstClr val="black"/>
                </a:solidFill>
                <a:latin typeface="Franklin Gothic Medium Cond" panose="020B0606030402020204" pitchFamily="34" charset="0"/>
              </a:rPr>
              <a:t>Мы ждем Вас по адресу: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800" dirty="0" smtClean="0">
                <a:solidFill>
                  <a:prstClr val="black"/>
                </a:solidFill>
                <a:latin typeface="Franklin Gothic Medium Cond" panose="020B0606030402020204" pitchFamily="34" charset="0"/>
              </a:rPr>
              <a:t>г. Ангарск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800" dirty="0" smtClean="0">
                <a:solidFill>
                  <a:prstClr val="black"/>
                </a:solidFill>
                <a:latin typeface="Franklin Gothic Medium Cond" panose="020B0606030402020204" pitchFamily="34" charset="0"/>
              </a:rPr>
              <a:t>59 квартал, д. 4 кабинет 301, 302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800" dirty="0" smtClean="0">
                <a:solidFill>
                  <a:prstClr val="black"/>
                </a:solidFill>
                <a:latin typeface="Franklin Gothic Medium Cond" panose="020B0606030402020204" pitchFamily="34" charset="0"/>
              </a:rPr>
              <a:t>телефон: (3955) 53-57-69, 89842752424</a:t>
            </a:r>
          </a:p>
          <a:p>
            <a:pPr marL="0" indent="0">
              <a:buNone/>
            </a:pPr>
            <a:r>
              <a:rPr lang="en-US" sz="2800" dirty="0" smtClean="0">
                <a:hlinkClick r:id="rId4"/>
              </a:rPr>
              <a:t>https</a:t>
            </a:r>
            <a:r>
              <a:rPr lang="en-US" sz="2800" dirty="0">
                <a:hlinkClick r:id="rId4"/>
              </a:rPr>
              <a:t>://angarsk-adm.ru</a:t>
            </a:r>
            <a:r>
              <a:rPr lang="en-US" sz="2800" dirty="0" smtClean="0">
                <a:hlinkClick r:id="rId4"/>
              </a:rPr>
              <a:t>/</a:t>
            </a:r>
            <a:r>
              <a:rPr lang="ru-RU" sz="2800" dirty="0" smtClean="0"/>
              <a:t> </a:t>
            </a:r>
          </a:p>
          <a:p>
            <a:pPr marL="0" indent="0">
              <a:buNone/>
            </a:pPr>
            <a:r>
              <a:rPr lang="ru-RU" sz="2800" dirty="0" smtClean="0"/>
              <a:t>находите раздел «Молодежная политика»</a:t>
            </a:r>
          </a:p>
          <a:p>
            <a:pPr marL="0" indent="0">
              <a:buNone/>
            </a:pPr>
            <a:r>
              <a:rPr lang="ru-RU" sz="2800" dirty="0" smtClean="0"/>
              <a:t>            </a:t>
            </a:r>
            <a:r>
              <a:rPr lang="en-US" sz="4000" b="1" dirty="0" err="1"/>
              <a:t>omp_angarsk</a:t>
            </a:r>
            <a:endParaRPr lang="ru-RU" sz="4000" b="1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8" r="26057"/>
          <a:stretch/>
        </p:blipFill>
        <p:spPr bwMode="auto">
          <a:xfrm>
            <a:off x="674679" y="5821303"/>
            <a:ext cx="810379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460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016" y="764704"/>
            <a:ext cx="91450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006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Franklin Gothic Medium Cond" panose="020B0606030402020204" pitchFamily="34" charset="0"/>
              </a:rPr>
              <a:t>Рады были встречи!</a:t>
            </a:r>
          </a:p>
          <a:p>
            <a:pPr algn="ctr"/>
            <a:r>
              <a:rPr lang="ru-RU" sz="7200" b="1" dirty="0" smtClean="0">
                <a:solidFill>
                  <a:srgbClr val="006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Franklin Gothic Medium Cond" panose="020B0606030402020204" pitchFamily="34" charset="0"/>
              </a:rPr>
              <a:t>Спасибо за внимание!</a:t>
            </a:r>
          </a:p>
          <a:p>
            <a:pPr algn="ctr"/>
            <a:r>
              <a:rPr lang="ru-RU" sz="7200" b="1" dirty="0" smtClean="0">
                <a:solidFill>
                  <a:srgbClr val="006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Franklin Gothic Medium Cond" panose="020B0606030402020204" pitchFamily="34" charset="0"/>
              </a:rPr>
              <a:t>Мы готовы ответить на все ваши вопросы!</a:t>
            </a:r>
            <a:endParaRPr lang="ru-RU" sz="4800" b="1" dirty="0">
              <a:solidFill>
                <a:srgbClr val="006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42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79967" y="1332130"/>
            <a:ext cx="70567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006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Franklin Gothic Medium Cond" panose="020B0606030402020204" pitchFamily="34" charset="0"/>
              </a:rPr>
              <a:t>Профилактические мероприятия </a:t>
            </a:r>
          </a:p>
          <a:p>
            <a:pPr algn="ctr"/>
            <a:r>
              <a:rPr lang="ru-RU" sz="7200" b="1" dirty="0" smtClean="0">
                <a:solidFill>
                  <a:srgbClr val="006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Franklin Gothic Medium Cond" panose="020B0606030402020204" pitchFamily="34" charset="0"/>
              </a:rPr>
              <a:t>для молодежи</a:t>
            </a:r>
            <a:endParaRPr lang="ru-RU" sz="7200" b="1" dirty="0">
              <a:solidFill>
                <a:srgbClr val="006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1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548680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При составлении программы мероприятия учитываются такие критерии: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3600" b="1" dirty="0" smtClean="0">
                <a:solidFill>
                  <a:srgbClr val="006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форма проведения,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3600" b="1" dirty="0" smtClean="0">
                <a:solidFill>
                  <a:srgbClr val="006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возраст и контингент участников,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3600" b="1" dirty="0" smtClean="0">
                <a:solidFill>
                  <a:srgbClr val="006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интересы участников,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3600" b="1" dirty="0" smtClean="0">
                <a:solidFill>
                  <a:srgbClr val="006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используемый материал новый, свежий, малоизвестный, простой и доходчивый по содержанию.</a:t>
            </a:r>
            <a:endParaRPr lang="ru-RU" sz="3600" b="1" dirty="0">
              <a:solidFill>
                <a:srgbClr val="006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24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548680"/>
            <a:ext cx="770485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Цели для мероприятий </a:t>
            </a:r>
            <a:r>
              <a:rPr lang="ru-RU" sz="2800" b="1" u="sng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: </a:t>
            </a:r>
          </a:p>
          <a:p>
            <a:endParaRPr lang="ru-RU" sz="2800" dirty="0" smtClean="0">
              <a:solidFill>
                <a:srgbClr val="006000"/>
              </a:solidFill>
              <a:latin typeface="Franklin Gothic Medium Cond" panose="020B06060304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Повысить </a:t>
            </a:r>
            <a:r>
              <a:rPr lang="ru-RU" sz="28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уровень информированности детей о проблеме наркомании.  </a:t>
            </a:r>
            <a:endParaRPr lang="ru-RU" sz="2800" dirty="0" smtClean="0">
              <a:solidFill>
                <a:srgbClr val="006000"/>
              </a:solidFill>
              <a:latin typeface="Franklin Gothic Medium Cond" panose="020B06060304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Изменить </a:t>
            </a:r>
            <a:r>
              <a:rPr lang="ru-RU" sz="28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отношение подростков «группы риска» к проблеме наркомании. </a:t>
            </a:r>
            <a:endParaRPr lang="ru-RU" sz="2800" dirty="0" smtClean="0">
              <a:solidFill>
                <a:srgbClr val="006000"/>
              </a:solidFill>
              <a:latin typeface="Franklin Gothic Medium Cond" panose="020B06060304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Развить </a:t>
            </a:r>
            <a:r>
              <a:rPr lang="ru-RU" sz="28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навык уверенного поведения, умения сказать «Нет», противостоять групповому давлению.  </a:t>
            </a:r>
            <a:endParaRPr lang="ru-RU" sz="2800" dirty="0" smtClean="0">
              <a:solidFill>
                <a:srgbClr val="006000"/>
              </a:solidFill>
              <a:latin typeface="Franklin Gothic Medium Cond" panose="020B06060304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rgbClr val="006000"/>
                </a:solidFill>
                <a:latin typeface="Franklin Gothic Medium Cond" panose="020B0606030402020204" pitchFamily="34" charset="0"/>
              </a:rPr>
              <a:t>Сформировать </a:t>
            </a:r>
            <a:r>
              <a:rPr lang="ru-RU" sz="2800" dirty="0">
                <a:solidFill>
                  <a:srgbClr val="006000"/>
                </a:solidFill>
                <a:latin typeface="Franklin Gothic Medium Cond" panose="020B0606030402020204" pitchFamily="34" charset="0"/>
              </a:rPr>
              <a:t>у подростков мотивацию на сохранение здоровья. </a:t>
            </a:r>
          </a:p>
        </p:txBody>
      </p:sp>
    </p:spTree>
    <p:extLst>
      <p:ext uri="{BB962C8B-B14F-4D97-AF65-F5344CB8AC3E}">
        <p14:creationId xmlns:p14="http://schemas.microsoft.com/office/powerpoint/2010/main" val="149763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0648"/>
            <a:ext cx="50405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БРЕЙН-РИНГ ПО ПРОФИЛАКТИКЕ СОЦИАЛЬНО-НЕГАТИВНЫХ ЯВЛЕНИЙ СРЕДИ МОЛОДЫХ СПЕЦИАЛИСТОВ «ЗОНА РИСКА»</a:t>
            </a:r>
            <a:endParaRPr lang="ru-RU" sz="2800" b="1" dirty="0">
              <a:solidFill>
                <a:srgbClr val="006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45348"/>
            <a:ext cx="3840427" cy="28803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E:\Рабочий стол\РАботенка\новости\2016\брейн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80" y="3325668"/>
            <a:ext cx="4573662" cy="246819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6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712968" cy="1384995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81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СЕРИЯ КВЕСТОВ ПО ПРОФИЛАКТИКЕ СОЦИАЛЬНО-НЕГАТИВНЫХ ЯВЛЕНИЙ ДЛЯ СТУДЕНТОВ СРЕДНИХ ПРОФЕССИОНАЛЬНЫХ И ВЫСШИХ УЧЕБНЫХ ЗАВЕДЕНИЙ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1844824"/>
            <a:ext cx="3725687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</a:rPr>
              <a:t>«Закон-сила!» 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</a:rPr>
              <a:t>(ответы на вопросы об ответственности по правонарушениям, которые чаще всего рассматриваются на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</a:rPr>
              <a:t>КДНиЗП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</a:rPr>
              <a:t>)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/>
              <a:latin typeface="Franklin Gothic Medium Cond" panose="020B06060304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1817939"/>
            <a:ext cx="3725687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</a:rPr>
              <a:t>«Мифическая гора» 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</a:rPr>
              <a:t>(студентами развеивались мифы, которые чаще всего бытуют в обществе о сигаретах, наркотиках и алкоголе)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/>
              <a:latin typeface="Franklin Gothic Medium Cond" panose="020B06060304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55776" y="3212976"/>
            <a:ext cx="3725687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</a:rPr>
              <a:t>«Победи себя!» 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</a:rPr>
              <a:t>(придумывание физических упражнений и выполнение их на время)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/>
              <a:latin typeface="Franklin Gothic Medium Cond" panose="020B06060304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5536" y="4365104"/>
            <a:ext cx="3725687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</a:rPr>
              <a:t>«Письмо другу» 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</a:rPr>
              <a:t>(в письме участники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</a:rPr>
              <a:t>квеста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</a:rPr>
              <a:t> предлагали альтернативные способы расслабления)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/>
              <a:latin typeface="Franklin Gothic Medium Cond" panose="020B06060304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09783" y="5517232"/>
            <a:ext cx="3725687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</a:rPr>
              <a:t>«Кричи громче!» 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</a:rPr>
              <a:t>(придумывание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</a:rPr>
              <a:t>лозуга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Franklin Gothic Medium Cond" panose="020B0606030402020204" pitchFamily="34" charset="0"/>
              </a:rPr>
              <a:t>-призыва к молодежи и озвучивание его на камеру)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/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83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1700808"/>
            <a:ext cx="72728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000" b="1" dirty="0" smtClean="0">
                <a:solidFill>
                  <a:srgbClr val="006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КОНКУРС ВИДЕОРОЛИКОВ СРЕДИ СТУДЕНТОВ В СТИЛЕ MANNEQUIN CHALLENGE (МАНЕКЕН ЧЕЛЛЕНДЖ) «МЫ ЗДОРОВОЕ ПОКОЛЕНИЕ!»</a:t>
            </a:r>
            <a:endParaRPr lang="ru-RU" sz="4000" b="1" dirty="0">
              <a:solidFill>
                <a:srgbClr val="006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79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0132" y="188640"/>
            <a:ext cx="8712968" cy="1323439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81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КВИЗ «НЕ ДАЙ СЕБЯ СВЯЗАТЬ!» </a:t>
            </a:r>
          </a:p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(в виде интеллектуального казино)</a:t>
            </a:r>
            <a:endParaRPr lang="ru-RU" sz="4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 Cond" panose="020B06060304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8732" y="1700808"/>
            <a:ext cx="3725687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Franklin Gothic Medium Cond" panose="020B0606030402020204" pitchFamily="34" charset="0"/>
              </a:rPr>
              <a:t>«Причуды истории» 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Franklin Gothic Medium Cond" panose="020B06060304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Franklin Gothic Medium Cond" panose="020B0606030402020204" pitchFamily="34" charset="0"/>
              </a:rPr>
              <a:t>(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Franklin Gothic Medium Cond" panose="020B0606030402020204" pitchFamily="34" charset="0"/>
              </a:rPr>
              <a:t>как появлялась зависимость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Franklin Gothic Medium Cond" panose="020B0606030402020204" pitchFamily="34" charset="0"/>
              </a:rPr>
              <a:t>)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effectLst/>
              <a:latin typeface="Franklin Gothic Medium Cond" panose="020B06060304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96136" y="1868879"/>
            <a:ext cx="3135336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Franklin Gothic Medium Cond" panose="020B0606030402020204" pitchFamily="34" charset="0"/>
              </a:rPr>
              <a:t>«Плачевные последствия» 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Franklin Gothic Medium Cond" panose="020B06060304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Franklin Gothic Medium Cond" panose="020B0606030402020204" pitchFamily="34" charset="0"/>
              </a:rPr>
              <a:t>(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Franklin Gothic Medium Cond" panose="020B0606030402020204" pitchFamily="34" charset="0"/>
              </a:rPr>
              <a:t>о вреде, который наносит себе человек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Franklin Gothic Medium Cond" panose="020B0606030402020204" pitchFamily="34" charset="0"/>
              </a:rPr>
              <a:t>)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8732" y="2637189"/>
            <a:ext cx="5323177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Franklin Gothic Medium Cond" panose="020B0606030402020204" pitchFamily="34" charset="0"/>
              </a:rPr>
              <a:t>«Закончи фразу» 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Franklin Gothic Medium Cond" panose="020B06060304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Franklin Gothic Medium Cond" panose="020B0606030402020204" pitchFamily="34" charset="0"/>
              </a:rPr>
              <a:t>(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Franklin Gothic Medium Cond" panose="020B0606030402020204" pitchFamily="34" charset="0"/>
              </a:rPr>
              <a:t>народная мудрость об употреблении ПАВ 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Franklin Gothic Medium Cond" panose="020B06060304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Franklin Gothic Medium Cond" panose="020B0606030402020204" pitchFamily="34" charset="0"/>
              </a:rPr>
              <a:t>и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Franklin Gothic Medium Cond" panose="020B0606030402020204" pitchFamily="34" charset="0"/>
              </a:rPr>
              <a:t>наркотических средств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Franklin Gothic Medium Cond" panose="020B0606030402020204" pitchFamily="34" charset="0"/>
              </a:rPr>
              <a:t>)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8732" y="4005064"/>
            <a:ext cx="5616625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Franklin Gothic Medium Cond" panose="020B0606030402020204" pitchFamily="34" charset="0"/>
              </a:rPr>
              <a:t>«Правовая ответственность» 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Franklin Gothic Medium Cond" panose="020B06060304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Franklin Gothic Medium Cond" panose="020B0606030402020204" pitchFamily="34" charset="0"/>
              </a:rPr>
              <a:t>(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Franklin Gothic Medium Cond" panose="020B0606030402020204" pitchFamily="34" charset="0"/>
              </a:rPr>
              <a:t>ответственность, которая может наступить, если выбрать неправильный путь)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5517232"/>
            <a:ext cx="5616625" cy="830997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Franklin Gothic Medium Cond" panose="020B0606030402020204" pitchFamily="34" charset="0"/>
              </a:rPr>
              <a:t>Интересные вопросы были с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Franklin Gothic Medium Cond" panose="020B0606030402020204" pitchFamily="34" charset="0"/>
              </a:rPr>
              <a:t>«черными пакетами»</a:t>
            </a:r>
            <a:endParaRPr lang="ru-RU" sz="2400" b="1" dirty="0">
              <a:solidFill>
                <a:srgbClr val="FF0000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021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  <p:bldP spid="12" grpId="0" animBg="1"/>
      <p:bldP spid="8" grpId="0" animBg="1"/>
      <p:bldP spid="8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805</Words>
  <Application>Microsoft Office PowerPoint</Application>
  <PresentationFormat>Экран (4:3)</PresentationFormat>
  <Paragraphs>112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Петрук Анна Борисовна</dc:creator>
  <cp:lastModifiedBy>Петрук Анна Борисовна</cp:lastModifiedBy>
  <cp:revision>34</cp:revision>
  <cp:lastPrinted>2020-12-16T08:16:28Z</cp:lastPrinted>
  <dcterms:created xsi:type="dcterms:W3CDTF">2020-12-15T07:26:08Z</dcterms:created>
  <dcterms:modified xsi:type="dcterms:W3CDTF">2020-12-17T08:07:06Z</dcterms:modified>
</cp:coreProperties>
</file>