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21"/>
  </p:notesMasterIdLst>
  <p:sldIdLst>
    <p:sldId id="259" r:id="rId2"/>
    <p:sldId id="296" r:id="rId3"/>
    <p:sldId id="333" r:id="rId4"/>
    <p:sldId id="276" r:id="rId5"/>
    <p:sldId id="334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2" r:id="rId16"/>
    <p:sldId id="330" r:id="rId17"/>
    <p:sldId id="331" r:id="rId18"/>
    <p:sldId id="336" r:id="rId19"/>
    <p:sldId id="33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4D31"/>
    <a:srgbClr val="4ED0E2"/>
    <a:srgbClr val="666666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76" autoAdjust="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323" y="-10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341AF-BA48-415F-B820-417F5648A8FC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0C6C0-A4F9-4BB8-B0F0-0F09C5B19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348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317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156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3C2AF0-83FD-4A9F-BE25-F6D02B54E61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9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3664794" y="0"/>
            <a:ext cx="8527206" cy="6858000"/>
          </a:xfrm>
          <a:custGeom>
            <a:avLst/>
            <a:gdLst>
              <a:gd name="connsiteX0" fmla="*/ 2971144 w 8527206"/>
              <a:gd name="connsiteY0" fmla="*/ 0 h 6858000"/>
              <a:gd name="connsiteX1" fmla="*/ 7752484 w 8527206"/>
              <a:gd name="connsiteY1" fmla="*/ 0 h 6858000"/>
              <a:gd name="connsiteX2" fmla="*/ 7863964 w 8527206"/>
              <a:gd name="connsiteY2" fmla="*/ 173070 h 6858000"/>
              <a:gd name="connsiteX3" fmla="*/ 8367759 w 8527206"/>
              <a:gd name="connsiteY3" fmla="*/ 1196300 h 6858000"/>
              <a:gd name="connsiteX4" fmla="*/ 8527206 w 8527206"/>
              <a:gd name="connsiteY4" fmla="*/ 1631659 h 6858000"/>
              <a:gd name="connsiteX5" fmla="*/ 8527206 w 8527206"/>
              <a:gd name="connsiteY5" fmla="*/ 6858000 h 6858000"/>
              <a:gd name="connsiteX6" fmla="*/ 1968306 w 8527206"/>
              <a:gd name="connsiteY6" fmla="*/ 6858000 h 6858000"/>
              <a:gd name="connsiteX7" fmla="*/ 1963205 w 8527206"/>
              <a:gd name="connsiteY7" fmla="*/ 6855630 h 6858000"/>
              <a:gd name="connsiteX8" fmla="*/ 1098144 w 8527206"/>
              <a:gd name="connsiteY8" fmla="*/ 6340068 h 6858000"/>
              <a:gd name="connsiteX9" fmla="*/ 430707 w 8527206"/>
              <a:gd name="connsiteY9" fmla="*/ 5690993 h 6858000"/>
              <a:gd name="connsiteX10" fmla="*/ 561 w 8527206"/>
              <a:gd name="connsiteY10" fmla="*/ 4468699 h 6858000"/>
              <a:gd name="connsiteX11" fmla="*/ 47377 w 8527206"/>
              <a:gd name="connsiteY11" fmla="*/ 3944319 h 6858000"/>
              <a:gd name="connsiteX12" fmla="*/ 62248 w 8527206"/>
              <a:gd name="connsiteY12" fmla="*/ 3832572 h 6858000"/>
              <a:gd name="connsiteX13" fmla="*/ 108969 w 8527206"/>
              <a:gd name="connsiteY13" fmla="*/ 3658898 h 6858000"/>
              <a:gd name="connsiteX14" fmla="*/ 139210 w 8527206"/>
              <a:gd name="connsiteY14" fmla="*/ 3591318 h 6858000"/>
              <a:gd name="connsiteX15" fmla="*/ 486668 w 8527206"/>
              <a:gd name="connsiteY15" fmla="*/ 2814496 h 6858000"/>
              <a:gd name="connsiteX16" fmla="*/ 1140836 w 8527206"/>
              <a:gd name="connsiteY16" fmla="*/ 1857357 h 6858000"/>
              <a:gd name="connsiteX17" fmla="*/ 2283959 w 8527206"/>
              <a:gd name="connsiteY17" fmla="*/ 615316 h 6858000"/>
              <a:gd name="connsiteX18" fmla="*/ 2889393 w 8527206"/>
              <a:gd name="connsiteY18" fmla="*/ 66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527206" h="6858000">
                <a:moveTo>
                  <a:pt x="2971144" y="0"/>
                </a:moveTo>
                <a:lnTo>
                  <a:pt x="7752484" y="0"/>
                </a:lnTo>
                <a:lnTo>
                  <a:pt x="7863964" y="173070"/>
                </a:lnTo>
                <a:cubicBezTo>
                  <a:pt x="8062644" y="498922"/>
                  <a:pt x="8227177" y="842128"/>
                  <a:pt x="8367759" y="1196300"/>
                </a:cubicBezTo>
                <a:lnTo>
                  <a:pt x="8527206" y="1631659"/>
                </a:lnTo>
                <a:lnTo>
                  <a:pt x="8527206" y="6858000"/>
                </a:lnTo>
                <a:lnTo>
                  <a:pt x="1968306" y="6858000"/>
                </a:lnTo>
                <a:lnTo>
                  <a:pt x="1963205" y="6855630"/>
                </a:lnTo>
                <a:cubicBezTo>
                  <a:pt x="1660296" y="6708000"/>
                  <a:pt x="1369305" y="6540949"/>
                  <a:pt x="1098144" y="6340068"/>
                </a:cubicBezTo>
                <a:cubicBezTo>
                  <a:pt x="846763" y="6153646"/>
                  <a:pt x="618854" y="5943079"/>
                  <a:pt x="430707" y="5690993"/>
                </a:cubicBezTo>
                <a:cubicBezTo>
                  <a:pt x="160576" y="5328514"/>
                  <a:pt x="10446" y="4923475"/>
                  <a:pt x="561" y="4468699"/>
                </a:cubicBezTo>
                <a:cubicBezTo>
                  <a:pt x="-3349" y="4292282"/>
                  <a:pt x="13298" y="4117477"/>
                  <a:pt x="47377" y="3944319"/>
                </a:cubicBezTo>
                <a:cubicBezTo>
                  <a:pt x="54591" y="3907531"/>
                  <a:pt x="57532" y="3870032"/>
                  <a:pt x="62248" y="3832572"/>
                </a:cubicBezTo>
                <a:cubicBezTo>
                  <a:pt x="77858" y="3774545"/>
                  <a:pt x="93468" y="3716519"/>
                  <a:pt x="108969" y="3658898"/>
                </a:cubicBezTo>
                <a:cubicBezTo>
                  <a:pt x="119050" y="3636370"/>
                  <a:pt x="131522" y="3614925"/>
                  <a:pt x="139210" y="3591318"/>
                </a:cubicBezTo>
                <a:cubicBezTo>
                  <a:pt x="227692" y="3320526"/>
                  <a:pt x="347049" y="3062829"/>
                  <a:pt x="486668" y="2814496"/>
                </a:cubicBezTo>
                <a:cubicBezTo>
                  <a:pt x="676736" y="2476606"/>
                  <a:pt x="899048" y="2160010"/>
                  <a:pt x="1140836" y="1857357"/>
                </a:cubicBezTo>
                <a:cubicBezTo>
                  <a:pt x="1492243" y="1416226"/>
                  <a:pt x="1878074" y="1006548"/>
                  <a:pt x="2283959" y="615316"/>
                </a:cubicBezTo>
                <a:cubicBezTo>
                  <a:pt x="2480507" y="426033"/>
                  <a:pt x="2681614" y="242218"/>
                  <a:pt x="2889393" y="66398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23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3361038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520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9733198-D055-4F9F-90B3-4317C42791B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gorkovalenko.com/wp-content/uploads/2012/05/&#1082;&#1086;&#1085;&#1091;&#1089;-&#1086;&#1073;&#1091;&#1095;&#1077;&#1085;&#1080;&#1103;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222058/#dst10000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61737" y="1370325"/>
            <a:ext cx="10972800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Социально-негативные явления: классификация, детерминирующие факторы, терминология. Основные аспекты профилактики незаконного потребления наркотических средств и психотропных веществ, наркомании и других социально-негативных явлений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Titillium Light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760369" y="5438274"/>
            <a:ext cx="2995863" cy="24065"/>
          </a:xfrm>
          <a:prstGeom prst="line">
            <a:avLst/>
          </a:prstGeom>
          <a:ln w="25400">
            <a:solidFill>
              <a:srgbClr val="4ED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63127" y="5552183"/>
            <a:ext cx="6160168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ru-RU" sz="1400" b="1" spc="200" dirty="0" smtClean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Сылко Анна Александровна</a:t>
            </a:r>
            <a:r>
              <a:rPr lang="ru-RU" sz="1400" spc="200" dirty="0" smtClean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, начальник отдела мониторинга и взаимодействия с муниципальными образованиями  областного государственного казенного учреждения «Центр профилактики наркомании»</a:t>
            </a:r>
            <a:endParaRPr lang="en-US" sz="1400" spc="200" dirty="0">
              <a:latin typeface="Times New Roman" panose="02020603050405020304" pitchFamily="18" charset="0"/>
              <a:ea typeface="Titillium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\\server\Общие документы ЦПН\отдел мониторинга\Анна Александровна\Логотипы\Logo_ЦП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68" y="157475"/>
            <a:ext cx="1274762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46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129" y="1246827"/>
            <a:ext cx="111346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Интоксикация </a:t>
            </a:r>
            <a:r>
              <a:rPr lang="ru-RU" sz="3200" b="1" dirty="0"/>
              <a:t>гашишем проявляется </a:t>
            </a:r>
            <a:r>
              <a:rPr lang="ru-RU" sz="3200" b="1" dirty="0" smtClean="0"/>
              <a:t>сначала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/>
              <a:t>Покраснением </a:t>
            </a:r>
            <a:r>
              <a:rPr lang="ru-RU" sz="2800" b="1" dirty="0"/>
              <a:t>лица,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/>
              <a:t>Расширение зрачков,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/>
              <a:t>Блеском глаз,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/>
              <a:t>Сухостью во рту,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/>
              <a:t>Учащение пульса и дыхания.</a:t>
            </a:r>
          </a:p>
          <a:p>
            <a:r>
              <a:rPr lang="ru-RU" sz="2400" b="1" dirty="0"/>
              <a:t>Затем возникают характерные психические изменения – окружающие предметы воспринимаются с необычайной четкостью, мысли резко ускоряются, ощущение времени изменяется, наблюдаются неадекватная и безудержная веселость, приступы смеха.</a:t>
            </a:r>
          </a:p>
          <a:p>
            <a:r>
              <a:rPr lang="ru-RU" sz="2400" b="1" dirty="0"/>
              <a:t>Далее нарушается координация движения, речь превращается в бессвязное бормотание. Впоследствии возбуждение спадает, сменяется заторможенностью, слабостью, бледностью, вялостью.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4198" y="218289"/>
            <a:ext cx="93139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dirty="0">
                <a:solidFill>
                  <a:srgbClr val="D1282E"/>
                </a:solidFill>
              </a:rPr>
              <a:t>Признаки зависимости от гашиша</a:t>
            </a:r>
          </a:p>
        </p:txBody>
      </p:sp>
    </p:spTree>
    <p:extLst>
      <p:ext uri="{BB962C8B-B14F-4D97-AF65-F5344CB8AC3E}">
        <p14:creationId xmlns:p14="http://schemas.microsoft.com/office/powerpoint/2010/main" val="317000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/>
              <a:t>Что из нижеперечисленного не является признаком гашишного  опьянения?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03512" y="980728"/>
            <a:ext cx="8712968" cy="452596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суженные </a:t>
            </a:r>
            <a:r>
              <a:rPr lang="ru-RU" dirty="0" smtClean="0"/>
              <a:t>зрачки</a:t>
            </a:r>
          </a:p>
          <a:p>
            <a:endParaRPr lang="ru-RU" sz="900" dirty="0"/>
          </a:p>
          <a:p>
            <a:pPr algn="just"/>
            <a:r>
              <a:rPr lang="ru-RU" sz="2000" dirty="0"/>
              <a:t>И. Н. Пятницкая выделяет четыре последовательные фазы гашишного опьяне­ния. Для </a:t>
            </a:r>
            <a:r>
              <a:rPr lang="ru-RU" sz="2000" i="1" dirty="0"/>
              <a:t>первой </a:t>
            </a:r>
            <a:r>
              <a:rPr lang="ru-RU" sz="2000" dirty="0"/>
              <a:t>— фазы страха и тревоги, возникающей через несколько минут после приема гашиша, характерны ощущение ужаса, тревожная подозрительность. Наряду с обостренным восприятием внешних раздражителей отмечается повышенная пугливость. Как правило, отмечаются расширение зрачков, покраснение лица, дрожь в руках. Ку­рильщик ощущает сухость во рту, тепло по всему телу, тяжесть в ногах, Спустя 5 минут первая фаза сменяется </a:t>
            </a:r>
            <a:r>
              <a:rPr lang="ru-RU" sz="2000" i="1" dirty="0"/>
              <a:t>второй. </a:t>
            </a:r>
            <a:r>
              <a:rPr lang="ru-RU" sz="2000" dirty="0"/>
              <a:t>В это время наблюдаются рас­стройства восприятия, мышления, сознания и соматических функций. Курящие воспри­нимают цвета необычно яркими, контуры предметов видятся им четкими, контрастны­ми или, наоборот, расплывчатыми. В этой фазе отмечаются особый блеск глаз, учаще­ние пульса, подъем артериального давления, оживление сухожильных рефлексов, шат­кость походки, неустойчивость. </a:t>
            </a:r>
          </a:p>
          <a:p>
            <a:pPr algn="just"/>
            <a:endParaRPr lang="ru-RU" sz="2000" dirty="0"/>
          </a:p>
          <a:p>
            <a:endParaRPr lang="ru-RU" dirty="0"/>
          </a:p>
        </p:txBody>
      </p:sp>
      <p:pic>
        <p:nvPicPr>
          <p:cNvPr id="1026" name="Picture 2" descr="D:\Раб.стол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7" y="258944"/>
            <a:ext cx="10608658" cy="65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8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Раб.стол\slid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1" y="0"/>
            <a:ext cx="118270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40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9797" y="1421113"/>
            <a:ext cx="861802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 </a:t>
            </a:r>
            <a:r>
              <a:rPr lang="ru-RU" sz="2000" dirty="0"/>
              <a:t>Дикий взгляд,</a:t>
            </a:r>
          </a:p>
          <a:p>
            <a:r>
              <a:rPr lang="ru-RU" sz="2000" dirty="0" smtClean="0"/>
              <a:t>- Жажда </a:t>
            </a:r>
            <a:r>
              <a:rPr lang="ru-RU" sz="2000" dirty="0"/>
              <a:t>вызванная обезвоживанием,</a:t>
            </a:r>
          </a:p>
          <a:p>
            <a:r>
              <a:rPr lang="ru-RU" sz="2000" dirty="0" smtClean="0"/>
              <a:t>- Тревожное </a:t>
            </a:r>
            <a:r>
              <a:rPr lang="ru-RU" sz="2000" dirty="0"/>
              <a:t>состояние (у него возникает ощущение, что за ним следят, что за ним пришли)</a:t>
            </a:r>
          </a:p>
          <a:p>
            <a:r>
              <a:rPr lang="ru-RU" sz="2000" dirty="0"/>
              <a:t>- Дефекты  речи (судорожные движения нижней челюстью, гримасы),</a:t>
            </a:r>
          </a:p>
          <a:p>
            <a:r>
              <a:rPr lang="ru-RU" sz="2000" dirty="0"/>
              <a:t>- </a:t>
            </a:r>
            <a:r>
              <a:rPr lang="ru-RU" sz="2000" dirty="0" smtClean="0"/>
              <a:t>Отсутствие </a:t>
            </a:r>
            <a:r>
              <a:rPr lang="ru-RU" sz="2000" dirty="0"/>
              <a:t>аппетита,</a:t>
            </a:r>
          </a:p>
          <a:p>
            <a:r>
              <a:rPr lang="ru-RU" sz="2000" dirty="0"/>
              <a:t>- Галлюцинации (как правило, слуховые),</a:t>
            </a:r>
          </a:p>
          <a:p>
            <a:r>
              <a:rPr lang="ru-RU" sz="2000" dirty="0"/>
              <a:t>- Жестикуляция (непроизвольные движения руками, ногами, головой),</a:t>
            </a:r>
          </a:p>
          <a:p>
            <a:r>
              <a:rPr lang="ru-RU" sz="2000" dirty="0"/>
              <a:t>- Бессонница,</a:t>
            </a:r>
          </a:p>
          <a:p>
            <a:r>
              <a:rPr lang="ru-RU" sz="2000" dirty="0"/>
              <a:t>- Невероятный прилив энергии (желание двигаться, что-то делать, но действия обычно не продуктивны),</a:t>
            </a:r>
          </a:p>
          <a:p>
            <a:r>
              <a:rPr lang="ru-RU" sz="2000" dirty="0"/>
              <a:t>- Желание делать кропотливую работу (как правило  начинают разбирать на составляющие сложные механизмы),</a:t>
            </a:r>
          </a:p>
          <a:p>
            <a:r>
              <a:rPr lang="ru-RU" sz="2000" dirty="0" smtClean="0"/>
              <a:t>- Появляются </a:t>
            </a:r>
            <a:r>
              <a:rPr lang="ru-RU" sz="2000" dirty="0"/>
              <a:t>бредовые идеи (например, </a:t>
            </a:r>
            <a:r>
              <a:rPr lang="ru-RU" sz="2000" dirty="0" err="1"/>
              <a:t>поуправлять</a:t>
            </a:r>
            <a:r>
              <a:rPr lang="ru-RU" sz="2000" dirty="0"/>
              <a:t> миром).</a:t>
            </a:r>
          </a:p>
          <a:p>
            <a:pPr algn="ctr"/>
            <a:endParaRPr lang="ru-RU" i="1" dirty="0" smtClean="0"/>
          </a:p>
          <a:p>
            <a:pPr algn="ctr"/>
            <a:r>
              <a:rPr lang="ru-RU" b="1" i="1" dirty="0" smtClean="0"/>
              <a:t>Всё </a:t>
            </a:r>
            <a:r>
              <a:rPr lang="ru-RU" b="1" i="1" dirty="0"/>
              <a:t>это сопровождается гонором, высокомерием и полным отсутствием самокритики</a:t>
            </a:r>
            <a:r>
              <a:rPr lang="ru-RU" b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22470" y="452582"/>
            <a:ext cx="103225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tx2"/>
                </a:solidFill>
              </a:rPr>
              <a:t>Признаки употребления «соли»: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152" y="1081622"/>
            <a:ext cx="2925762" cy="16954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685" y="4585214"/>
            <a:ext cx="3286125" cy="2043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83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49705" y="299405"/>
            <a:ext cx="10088426" cy="6094680"/>
          </a:xfrm>
        </p:spPr>
        <p:txBody>
          <a:bodyPr>
            <a:normAutofit lnSpcReduction="10000"/>
          </a:bodyPr>
          <a:lstStyle/>
          <a:p>
            <a:pPr marL="109537" indent="0" algn="ctr">
              <a:buNone/>
            </a:pPr>
            <a:endParaRPr lang="ru-RU" sz="2400" b="1" dirty="0" smtClean="0"/>
          </a:p>
          <a:p>
            <a:pPr marL="109537" indent="0" algn="ctr">
              <a:buNone/>
            </a:pPr>
            <a:r>
              <a:rPr lang="ru-RU" sz="3200" b="1" dirty="0" smtClean="0">
                <a:solidFill>
                  <a:schemeClr val="tx2"/>
                </a:solidFill>
              </a:rPr>
              <a:t>ЧТО ТАКОЕ ПЕРВИЧНАЯ ПРОФИЛАКТИКА НАРКОМАНИИ?</a:t>
            </a:r>
            <a:endParaRPr lang="ru-RU" sz="3200" b="1" dirty="0">
              <a:solidFill>
                <a:schemeClr val="tx2"/>
              </a:solidFill>
            </a:endParaRPr>
          </a:p>
          <a:p>
            <a:pPr marL="109537" indent="0" algn="ctr">
              <a:buNone/>
            </a:pPr>
            <a:endParaRPr lang="ru-RU" sz="3200" b="1" dirty="0"/>
          </a:p>
          <a:p>
            <a:pPr marL="109537" indent="0" algn="ctr">
              <a:buNone/>
            </a:pPr>
            <a:r>
              <a:rPr lang="ru-RU" sz="3200" b="1" dirty="0"/>
              <a:t>Определение Всемирной организации здравоохранения (ВОЗ)</a:t>
            </a:r>
          </a:p>
          <a:p>
            <a:pPr marL="109537" indent="0" algn="just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3200" b="1" dirty="0"/>
              <a:t>Первичная профилактика</a:t>
            </a:r>
            <a:r>
              <a:rPr lang="ru-RU" sz="3200" dirty="0"/>
              <a:t> – </a:t>
            </a:r>
            <a:r>
              <a:rPr lang="ru-RU" sz="3200" dirty="0" smtClean="0"/>
              <a:t>это комплекс </a:t>
            </a:r>
            <a:r>
              <a:rPr lang="ru-RU" sz="3200" dirty="0"/>
              <a:t>мер, препятствующих возникновению,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распространению </a:t>
            </a:r>
            <a:r>
              <a:rPr lang="ru-RU" sz="3200" dirty="0"/>
              <a:t>наркомании и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незаконному </a:t>
            </a:r>
            <a:r>
              <a:rPr lang="ru-RU" sz="3200" dirty="0"/>
              <a:t>обороту наркотиков.</a:t>
            </a:r>
          </a:p>
          <a:p>
            <a:pPr marL="109537" indent="0" algn="just">
              <a:buNone/>
            </a:pPr>
            <a:endParaRPr lang="ru-RU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492" y="4279900"/>
            <a:ext cx="4645025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20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717"/>
            <a:ext cx="7721600" cy="1829831"/>
          </a:xfrm>
        </p:spPr>
        <p:txBody>
          <a:bodyPr>
            <a:normAutofit/>
          </a:bodyPr>
          <a:lstStyle/>
          <a:p>
            <a:r>
              <a:rPr lang="ru-RU" dirty="0" smtClean="0"/>
              <a:t>Что такое профилактические мероприятия?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68665"/>
            <a:ext cx="10160000" cy="43292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Профилактические </a:t>
            </a:r>
            <a:r>
              <a:rPr lang="ru-RU" sz="3200" dirty="0"/>
              <a:t>мероприятия </a:t>
            </a:r>
            <a:r>
              <a:rPr lang="ru-RU" sz="3200" dirty="0" smtClean="0"/>
              <a:t>– это мероприятия</a:t>
            </a:r>
            <a:r>
              <a:rPr lang="ru-RU" sz="3200" dirty="0"/>
              <a:t>, направленные на предупреждение потребления наркотических средств или психотропных веществ без назначения врача и укрепление психического здоровья лиц, потребляющих наркотические средства или психотропные вещества без назначения </a:t>
            </a:r>
            <a:r>
              <a:rPr lang="ru-RU" sz="3200" dirty="0" smtClean="0"/>
              <a:t>врача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44464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7497" y="274638"/>
            <a:ext cx="11028159" cy="70609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+mn-lt"/>
                <a:cs typeface="Times New Roman" panose="02020603050405020304" pitchFamily="18" charset="0"/>
              </a:rPr>
              <a:t>Формы </a:t>
            </a:r>
            <a:r>
              <a:rPr lang="ru-RU" sz="3600" b="1" dirty="0">
                <a:latin typeface="+mn-lt"/>
                <a:cs typeface="Times New Roman" panose="02020603050405020304" pitchFamily="18" charset="0"/>
              </a:rPr>
              <a:t>профилактических мероприятий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46484" y="1476709"/>
            <a:ext cx="10515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Информационно-разъяснительная лекция;</a:t>
            </a:r>
          </a:p>
          <a:p>
            <a:pPr algn="just"/>
            <a:r>
              <a:rPr lang="ru-RU" dirty="0"/>
              <a:t>Кинолектории</a:t>
            </a:r>
          </a:p>
          <a:p>
            <a:pPr algn="just"/>
            <a:r>
              <a:rPr lang="ru-RU" dirty="0"/>
              <a:t>Квесты</a:t>
            </a:r>
          </a:p>
          <a:p>
            <a:pPr algn="just"/>
            <a:r>
              <a:rPr lang="ru-RU" dirty="0" smtClean="0"/>
              <a:t>Флешмобы</a:t>
            </a:r>
            <a:endParaRPr lang="ru-RU" dirty="0"/>
          </a:p>
          <a:p>
            <a:pPr algn="just"/>
            <a:r>
              <a:rPr lang="ru-RU" dirty="0"/>
              <a:t>Конкурсы социальной рекламы</a:t>
            </a:r>
          </a:p>
          <a:p>
            <a:pPr algn="just"/>
            <a:r>
              <a:rPr lang="ru-RU" dirty="0"/>
              <a:t>Ток-шоу</a:t>
            </a:r>
          </a:p>
          <a:p>
            <a:pPr algn="just"/>
            <a:r>
              <a:rPr lang="ru-RU" dirty="0"/>
              <a:t>Мастер-классы</a:t>
            </a:r>
          </a:p>
          <a:p>
            <a:pPr algn="just"/>
            <a:r>
              <a:rPr lang="ru-RU" dirty="0"/>
              <a:t>Ролевые игры</a:t>
            </a:r>
          </a:p>
          <a:p>
            <a:pPr algn="just"/>
            <a:r>
              <a:rPr lang="ru-RU" dirty="0"/>
              <a:t>Панельные дискуссии</a:t>
            </a:r>
          </a:p>
          <a:p>
            <a:pPr algn="just"/>
            <a:r>
              <a:rPr lang="ru-RU" dirty="0"/>
              <a:t>Социально-психологический тренинг</a:t>
            </a:r>
          </a:p>
          <a:p>
            <a:pPr algn="just"/>
            <a:endParaRPr lang="ru-RU" sz="2400" dirty="0"/>
          </a:p>
          <a:p>
            <a:pPr algn="just"/>
            <a:endParaRPr lang="ru-RU" sz="2400" dirty="0"/>
          </a:p>
          <a:p>
            <a:pPr algn="just"/>
            <a:endParaRPr lang="ru-RU" sz="2400" dirty="0"/>
          </a:p>
          <a:p>
            <a:pPr algn="just"/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407" y="3049574"/>
            <a:ext cx="4676775" cy="348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407" y="938675"/>
            <a:ext cx="4359275" cy="31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92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Конус обучения</a:t>
            </a:r>
            <a:br>
              <a:rPr lang="ru-RU" sz="2800" b="1" dirty="0" smtClean="0"/>
            </a:br>
            <a:r>
              <a:rPr lang="ru-RU" sz="2800" dirty="0" smtClean="0"/>
              <a:t>(результаты </a:t>
            </a:r>
            <a:r>
              <a:rPr lang="ru-RU" sz="2800" dirty="0"/>
              <a:t>исследовательской </a:t>
            </a:r>
            <a:r>
              <a:rPr lang="ru-RU" sz="2800" dirty="0" smtClean="0"/>
              <a:t>деятельности</a:t>
            </a:r>
            <a:br>
              <a:rPr lang="ru-RU" sz="2800" dirty="0" smtClean="0"/>
            </a:br>
            <a:r>
              <a:rPr lang="ru-RU" sz="2800" dirty="0" smtClean="0"/>
              <a:t> Эдгара Дейла)</a:t>
            </a:r>
            <a:endParaRPr lang="ru-RU" sz="2800" dirty="0"/>
          </a:p>
        </p:txBody>
      </p:sp>
      <p:pic>
        <p:nvPicPr>
          <p:cNvPr id="4" name="Объект 3" descr="http://igorkovalenko.com/wp-content/uploads/2012/05/конус-обучения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25600" y="1799431"/>
            <a:ext cx="8128000" cy="4279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1450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761" y="369434"/>
            <a:ext cx="11428539" cy="79581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О концепции профилактики злоупотребления </a:t>
            </a:r>
            <a:r>
              <a:rPr lang="ru-RU" sz="2400" b="1" dirty="0" err="1"/>
              <a:t>психоактивными</a:t>
            </a:r>
            <a:r>
              <a:rPr lang="ru-RU" sz="2400" b="1" dirty="0"/>
              <a:t> веществами в образовательной </a:t>
            </a:r>
            <a:r>
              <a:rPr lang="ru-RU" sz="2400" b="1" dirty="0" smtClean="0"/>
              <a:t>среде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6752" y="1084334"/>
            <a:ext cx="10515600" cy="5178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Приказ </a:t>
            </a:r>
            <a:r>
              <a:rPr lang="ru-RU" sz="2000" b="1" dirty="0"/>
              <a:t>Министерства образования РФ </a:t>
            </a:r>
            <a:r>
              <a:rPr lang="ru-RU" sz="2000" b="1" dirty="0" smtClean="0"/>
              <a:t>от </a:t>
            </a:r>
            <a:r>
              <a:rPr lang="ru-RU" sz="2000" b="1" dirty="0"/>
              <a:t>28 февраля 2000 года № </a:t>
            </a:r>
            <a:r>
              <a:rPr lang="ru-RU" sz="2000" b="1" dirty="0" smtClean="0"/>
              <a:t>619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9205" y="4546732"/>
            <a:ext cx="10220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593933"/>
              </p:ext>
            </p:extLst>
          </p:nvPr>
        </p:nvGraphicFramePr>
        <p:xfrm>
          <a:off x="833483" y="1536833"/>
          <a:ext cx="10956612" cy="3245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22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5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98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196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Главная цель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объединении образовательных, социальных и медицинских мер в рамках первичной, вторичной и третичной профилактики, обеспечивающих достижение общего результата: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13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снижение спроса и, следовательно, распространенности наркотиков среди детей и молодежи и вовлечения их в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наркогенную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ситуацию и субкультуру;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снижение заболеваемости наркоманиями, токсикоманиями и алкоголизмом;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снижение медико-социальных последствий злоупотребления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психоактивными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веществами (ПАВ) - инфекционных гепатитов, ВИЧ-инфекций, венерических заболеваний психических расстройств, суицидов, прекращение образования, разрушение семей, криминализация детей и молодежи.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027833"/>
              </p:ext>
            </p:extLst>
          </p:nvPr>
        </p:nvGraphicFramePr>
        <p:xfrm>
          <a:off x="809205" y="5008397"/>
          <a:ext cx="10948522" cy="155290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948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5290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Описывает: основные принципы профилактики, поэтапную работу</a:t>
                      </a:r>
                      <a:r>
                        <a:rPr lang="ru-RU" baseline="0" dirty="0" smtClean="0"/>
                        <a:t> всех форм профилактики; профилактическую антинаркотическую работу в образовательных учреждениях, во внешкольных учреждениях и сфере досуга; концепцию </a:t>
                      </a:r>
                      <a:r>
                        <a:rPr lang="ru-RU" baseline="0" dirty="0" err="1" smtClean="0"/>
                        <a:t>капр</a:t>
                      </a:r>
                      <a:r>
                        <a:rPr lang="ru-RU" baseline="0" dirty="0" smtClean="0"/>
                        <a:t>; профилактическая антинаркотическая помощь семье и работу с родителями.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188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483" y="309311"/>
            <a:ext cx="1824517" cy="1924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1774"/>
            <a:ext cx="10515600" cy="98722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Концепция </a:t>
            </a:r>
            <a:r>
              <a:rPr lang="ru-RU" sz="2400" b="1" dirty="0"/>
              <a:t>развития волонтерской антинаркотической деятельности в Иркутской области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586" y="1367554"/>
            <a:ext cx="10515600" cy="74446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000" b="1" dirty="0" smtClean="0"/>
              <a:t>Утверждена распоряжение Губернатора </a:t>
            </a:r>
            <a:r>
              <a:rPr lang="ru-RU" sz="2000" b="1" dirty="0"/>
              <a:t>Иркутской области </a:t>
            </a:r>
            <a:endParaRPr lang="ru-RU" sz="2000" b="1" dirty="0" smtClean="0"/>
          </a:p>
          <a:p>
            <a:pPr marL="0" indent="0" algn="ctr">
              <a:buNone/>
            </a:pPr>
            <a:r>
              <a:rPr lang="ru-RU" sz="2000" b="1" dirty="0" smtClean="0"/>
              <a:t>от </a:t>
            </a:r>
            <a:r>
              <a:rPr lang="ru-RU" sz="2000" b="1" dirty="0"/>
              <a:t>30 марта 2018 года N </a:t>
            </a:r>
            <a:r>
              <a:rPr lang="ru-RU" sz="2000" b="1" dirty="0" smtClean="0"/>
              <a:t>40-р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577797"/>
              </p:ext>
            </p:extLst>
          </p:nvPr>
        </p:nvGraphicFramePr>
        <p:xfrm>
          <a:off x="606903" y="2240969"/>
          <a:ext cx="11377402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0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5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016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Концепции - развитие волонтерского антинаркотического движения в общеобразовательных организациях, профессиональных образовательных организациях, а также образовательных организациях высшего образования, находящихся на территории Иркутской области, создание условий для вовлечения подростков и молодежи в антинаркотическую деятельность.</a:t>
                      </a: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119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устойчивого и планомерного развития волонтерского антинаркотического движения в Иркутской области, способствующих формированию активной гражданской позиции и ответственности у подростков и молодежи;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вовлечение все большего количества подростков и молодежи в антинаркотическую деятельность;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уровня общественной активности населения Иркутской области, вовлеченности граждан в решение социальных задач.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14995" y="5198867"/>
            <a:ext cx="113288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4D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муниципальных образованиях Иркутской области проводится подготовка волонтеров </a:t>
            </a:r>
            <a:r>
              <a:rPr lang="ru-RU" sz="1600" u="sng" dirty="0">
                <a:solidFill>
                  <a:srgbClr val="334D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региональной системы </a:t>
            </a:r>
            <a:r>
              <a:rPr lang="ru-RU" sz="1600" dirty="0">
                <a:solidFill>
                  <a:srgbClr val="334D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 незаконного потребления наркотических средств и психотропных веществ, наркомании и токсикомании</a:t>
            </a:r>
            <a:r>
              <a:rPr lang="ru-RU" sz="1600" dirty="0" smtClean="0">
                <a:solidFill>
                  <a:srgbClr val="334D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dirty="0" smtClean="0">
              <a:solidFill>
                <a:srgbClr val="334D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u="sng" dirty="0">
                <a:solidFill>
                  <a:srgbClr val="334D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 образования </a:t>
            </a:r>
            <a:r>
              <a:rPr lang="ru-RU" sz="1600" dirty="0">
                <a:solidFill>
                  <a:srgbClr val="334D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Иркутской области проводится целенаправленная работа по подготовке </a:t>
            </a:r>
            <a:r>
              <a:rPr lang="ru-RU" sz="1600" u="sng" dirty="0">
                <a:solidFill>
                  <a:srgbClr val="334D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- членов </a:t>
            </a:r>
            <a:r>
              <a:rPr lang="ru-RU" sz="1600" u="sng" dirty="0" err="1">
                <a:solidFill>
                  <a:srgbClr val="334D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наркопостов</a:t>
            </a:r>
            <a:r>
              <a:rPr lang="ru-RU" sz="1600" u="sng" dirty="0">
                <a:solidFill>
                  <a:srgbClr val="334D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(постов здоровья)</a:t>
            </a:r>
            <a:r>
              <a:rPr lang="ru-RU" sz="1600" dirty="0">
                <a:solidFill>
                  <a:srgbClr val="334D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добровольческой деятельности в рамках реализации проекта "ДА!".</a:t>
            </a:r>
          </a:p>
        </p:txBody>
      </p:sp>
    </p:spTree>
    <p:extLst>
      <p:ext uri="{BB962C8B-B14F-4D97-AF65-F5344CB8AC3E}">
        <p14:creationId xmlns:p14="http://schemas.microsoft.com/office/powerpoint/2010/main" val="3835589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66266" y="437397"/>
            <a:ext cx="85183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tillium Light" charset="0"/>
                <a:ea typeface="Titillium Light" charset="0"/>
                <a:cs typeface="Titillium Light" charset="0"/>
              </a:rPr>
              <a:t>ЧТО ТАКОЕ СОЦИАЛЬНО-НЕГАТИВНЫЕ ЯВЛЕНИЯ?</a:t>
            </a:r>
            <a:endParaRPr lang="en-US" sz="2400" b="1" dirty="0">
              <a:solidFill>
                <a:schemeClr val="tx2"/>
              </a:solidFill>
              <a:latin typeface="Titillium Light" charset="0"/>
              <a:ea typeface="Titillium Light" charset="0"/>
              <a:cs typeface="Titillium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2981" y="1442563"/>
            <a:ext cx="6133016" cy="5170646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70C0"/>
                </a:solidFill>
              </a:rPr>
              <a:t>Социально-негативные явления </a:t>
            </a:r>
            <a:r>
              <a:rPr lang="ru-RU" sz="2800" b="1" dirty="0" smtClean="0"/>
              <a:t>- </a:t>
            </a:r>
            <a:r>
              <a:rPr lang="ru-RU" sz="2800" dirty="0" smtClean="0"/>
              <a:t>это </a:t>
            </a:r>
            <a:r>
              <a:rPr lang="ru-RU" sz="2800" dirty="0"/>
              <a:t>такие явления, которые не относятся к преступным, тем не менее, представляют немалую </a:t>
            </a:r>
            <a:r>
              <a:rPr lang="ru-RU" sz="2800" dirty="0" smtClean="0"/>
              <a:t>общественную опасность </a:t>
            </a:r>
            <a:r>
              <a:rPr lang="ru-RU" sz="2800" dirty="0"/>
              <a:t>(вредность), активно подпитывают преступность, неблагоприятно сказываются на физическом (психическом) здоровье населения, общественной нравственности.</a:t>
            </a:r>
            <a:endParaRPr lang="en-US" sz="2400" dirty="0">
              <a:latin typeface="+mj-lt"/>
              <a:ea typeface="Titillium" charset="0"/>
              <a:cs typeface="Titillium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2337565" y="986589"/>
            <a:ext cx="7143319" cy="45772"/>
          </a:xfrm>
          <a:prstGeom prst="line">
            <a:avLst/>
          </a:prstGeom>
          <a:ln w="25400">
            <a:solidFill>
              <a:srgbClr val="4ED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48759" y="1197158"/>
            <a:ext cx="4220192" cy="2954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spc="200" dirty="0" smtClean="0">
                <a:latin typeface="Titillium" charset="0"/>
                <a:ea typeface="Titillium" charset="0"/>
                <a:cs typeface="Titillium" charset="0"/>
              </a:rPr>
              <a:t>КЛАССИФИКАЦИЯ:</a:t>
            </a:r>
            <a:endParaRPr lang="en-US" sz="2400" b="1" spc="200" dirty="0"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13495" y="1657285"/>
            <a:ext cx="5206052" cy="1938992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ru-RU" i="1" u="sng" dirty="0" smtClean="0">
                <a:solidFill>
                  <a:srgbClr val="0070C0"/>
                </a:solidFill>
              </a:rPr>
              <a:t>1)Социально-активного типа</a:t>
            </a:r>
            <a:r>
              <a:rPr lang="ru-RU" i="1" dirty="0" smtClean="0"/>
              <a:t>: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– пьянство и алкоголизм;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– </a:t>
            </a:r>
            <a:r>
              <a:rPr lang="ru-RU" b="1" i="1" dirty="0" smtClean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наркомания </a:t>
            </a:r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и </a:t>
            </a:r>
            <a:r>
              <a:rPr lang="ru-RU" b="1" i="1" dirty="0" smtClean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токсикомания;</a:t>
            </a:r>
            <a:endParaRPr lang="ru-RU" b="1" i="1" dirty="0">
              <a:latin typeface="Times New Roman" panose="02020603050405020304" pitchFamily="18" charset="0"/>
              <a:ea typeface="Titillium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– </a:t>
            </a:r>
            <a:r>
              <a:rPr lang="ru-RU" b="1" i="1" dirty="0" smtClean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проституция </a:t>
            </a:r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и половые перверсии (извращения);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– пристрастие к азартным и компьютерным играм</a:t>
            </a:r>
            <a:r>
              <a:rPr lang="ru-RU" b="1" i="1" dirty="0" smtClean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;</a:t>
            </a:r>
            <a:endParaRPr lang="ru-RU" b="1" i="1" dirty="0">
              <a:latin typeface="Times New Roman" panose="02020603050405020304" pitchFamily="18" charset="0"/>
              <a:ea typeface="Titillium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48759" y="3617484"/>
            <a:ext cx="5062401" cy="304698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endParaRPr lang="ru-RU" i="1" u="sng" dirty="0" smtClean="0">
              <a:ea typeface="Titillium" charset="0"/>
              <a:cs typeface="Titillium" charset="0"/>
            </a:endParaRPr>
          </a:p>
          <a:p>
            <a:pPr algn="just"/>
            <a:r>
              <a:rPr lang="ru-RU" i="1" u="sng" dirty="0" smtClean="0">
                <a:solidFill>
                  <a:srgbClr val="0070C0"/>
                </a:solidFill>
                <a:ea typeface="Titillium" charset="0"/>
                <a:cs typeface="Titillium" charset="0"/>
              </a:rPr>
              <a:t>2) Социально-пассивного типа: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– бродяжничество и попрошайничество;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– беспризорность и безнадзорность малолетних (несовершеннолетних);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– </a:t>
            </a:r>
            <a:r>
              <a:rPr lang="ru-RU" b="1" i="1" dirty="0" smtClean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поддержка </a:t>
            </a:r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экстремистов, анархистов, сепаратистов;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– сектантство;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– тунеядство и паразитический образ жизни;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ea typeface="Titillium" charset="0"/>
                <a:cs typeface="Times New Roman" panose="02020603050405020304" pitchFamily="18" charset="0"/>
              </a:rPr>
              <a:t>– склонность к суициду и др.</a:t>
            </a:r>
          </a:p>
          <a:p>
            <a:pPr algn="just"/>
            <a:endParaRPr lang="en-US" i="1" dirty="0">
              <a:solidFill>
                <a:schemeClr val="bg1">
                  <a:lumMod val="50000"/>
                </a:schemeClr>
              </a:solidFill>
              <a:latin typeface="+mj-lt"/>
              <a:ea typeface="Titillium" charset="0"/>
              <a:cs typeface="Titillium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6526744" y="1344891"/>
            <a:ext cx="0" cy="4200603"/>
          </a:xfrm>
          <a:prstGeom prst="line">
            <a:avLst/>
          </a:prstGeom>
          <a:ln w="6350"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89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761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Детерминирующие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а) безработица; </a:t>
            </a:r>
          </a:p>
          <a:p>
            <a:r>
              <a:rPr lang="ru-RU" dirty="0"/>
              <a:t>б) инфляция;</a:t>
            </a:r>
          </a:p>
          <a:p>
            <a:r>
              <a:rPr lang="ru-RU" dirty="0"/>
              <a:t>в) социальное неравенство; </a:t>
            </a:r>
          </a:p>
          <a:p>
            <a:r>
              <a:rPr lang="ru-RU" dirty="0"/>
              <a:t>г) низкий уровень заработной платы; </a:t>
            </a:r>
          </a:p>
          <a:p>
            <a:r>
              <a:rPr lang="ru-RU" dirty="0"/>
              <a:t>д) отсутствие стимулов к самореализации; </a:t>
            </a:r>
          </a:p>
          <a:p>
            <a:r>
              <a:rPr lang="ru-RU" dirty="0"/>
              <a:t>е) упущения в семейном и школьном воспитании; </a:t>
            </a:r>
          </a:p>
          <a:p>
            <a:r>
              <a:rPr lang="ru-RU" dirty="0"/>
              <a:t>ж) слабое развитие институтов гражданского общества; </a:t>
            </a:r>
          </a:p>
          <a:p>
            <a:r>
              <a:rPr lang="ru-RU" dirty="0"/>
              <a:t>з) отсутствие идеологической работы в трудовых коллективах; </a:t>
            </a:r>
          </a:p>
          <a:p>
            <a:r>
              <a:rPr lang="ru-RU" dirty="0"/>
              <a:t>и) снижение нравственности и духовности в обществе; </a:t>
            </a:r>
          </a:p>
          <a:p>
            <a:r>
              <a:rPr lang="ru-RU" dirty="0"/>
              <a:t>к) утрата людьми социально значимых целей и смысла жизни и т.п.</a:t>
            </a:r>
          </a:p>
        </p:txBody>
      </p:sp>
    </p:spTree>
    <p:extLst>
      <p:ext uri="{BB962C8B-B14F-4D97-AF65-F5344CB8AC3E}">
        <p14:creationId xmlns:p14="http://schemas.microsoft.com/office/powerpoint/2010/main" val="40301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828359" y="301256"/>
            <a:ext cx="720593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dirty="0" smtClean="0">
                <a:latin typeface="Titillium Light" charset="0"/>
                <a:ea typeface="Titillium Light" charset="0"/>
                <a:cs typeface="Titillium Light" charset="0"/>
              </a:rPr>
              <a:t>НОРМАТИВНО–ПРАВОВАЯ БАЗА</a:t>
            </a:r>
            <a:endParaRPr lang="en-US" sz="3200" dirty="0">
              <a:latin typeface="Titillium Light" charset="0"/>
              <a:ea typeface="Titillium Light" charset="0"/>
              <a:cs typeface="Titillium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29786" y="1205573"/>
            <a:ext cx="814537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91440" bIns="0" rtlCol="0">
            <a:spAutoFit/>
          </a:bodyPr>
          <a:lstStyle/>
          <a:p>
            <a:pPr algn="just"/>
            <a:r>
              <a:rPr lang="ru-RU" sz="2100" b="1" dirty="0" smtClean="0"/>
              <a:t>Федеральный  закон </a:t>
            </a:r>
            <a:r>
              <a:rPr lang="ru-RU" sz="2100" b="1" dirty="0"/>
              <a:t>от 8 января 1998 года № 3-ФЗ </a:t>
            </a:r>
            <a:r>
              <a:rPr lang="ru-RU" sz="2100" b="1" dirty="0" smtClean="0"/>
              <a:t/>
            </a:r>
            <a:br>
              <a:rPr lang="ru-RU" sz="2100" b="1" dirty="0" smtClean="0"/>
            </a:br>
            <a:r>
              <a:rPr lang="ru-RU" sz="2100" b="1" dirty="0" smtClean="0"/>
              <a:t>«</a:t>
            </a:r>
            <a:r>
              <a:rPr lang="ru-RU" sz="2100" b="1" dirty="0"/>
              <a:t>О наркотических средствах и психотропных веществах»;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29787" y="2163425"/>
            <a:ext cx="8145379" cy="12926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91440" bIns="0" rtlCol="0">
            <a:spAutoFit/>
          </a:bodyPr>
          <a:lstStyle/>
          <a:p>
            <a:pPr algn="just"/>
            <a:r>
              <a:rPr lang="ru-RU" sz="2100" b="1" dirty="0" smtClean="0"/>
              <a:t>Закон </a:t>
            </a:r>
            <a:r>
              <a:rPr lang="ru-RU" sz="2100" b="1" dirty="0"/>
              <a:t>Иркутской области </a:t>
            </a:r>
            <a:r>
              <a:rPr lang="ru-RU" sz="2100" b="1" dirty="0" smtClean="0"/>
              <a:t>от </a:t>
            </a:r>
            <a:r>
              <a:rPr lang="ru-RU" sz="2100" b="1" dirty="0"/>
              <a:t>7 октября 2009 </a:t>
            </a:r>
            <a:r>
              <a:rPr lang="ru-RU" sz="2100" b="1" dirty="0" smtClean="0"/>
              <a:t>года</a:t>
            </a:r>
            <a:br>
              <a:rPr lang="ru-RU" sz="2100" b="1" dirty="0" smtClean="0"/>
            </a:br>
            <a:r>
              <a:rPr lang="ru-RU" sz="2100" b="1" dirty="0" smtClean="0"/>
              <a:t>№ </a:t>
            </a:r>
            <a:r>
              <a:rPr lang="ru-RU" sz="2100" b="1" dirty="0"/>
              <a:t>62/28-оз </a:t>
            </a:r>
            <a:r>
              <a:rPr lang="ru-RU" sz="2100" b="1" dirty="0" smtClean="0"/>
              <a:t>«</a:t>
            </a:r>
            <a:r>
              <a:rPr lang="ru-RU" sz="2100" b="1" dirty="0"/>
              <a:t>О профилактике незаконного потребления наркотических средств и психотропных веществ, наркомании и токсикомании в Иркутской области</a:t>
            </a:r>
            <a:r>
              <a:rPr lang="ru-RU" sz="2100" b="1" dirty="0" smtClean="0"/>
              <a:t>»;</a:t>
            </a:r>
            <a:endParaRPr lang="en-US" sz="2100" b="1" dirty="0">
              <a:solidFill>
                <a:schemeClr val="bg1">
                  <a:lumMod val="50000"/>
                </a:schemeClr>
              </a:solidFill>
              <a:latin typeface="+mj-lt"/>
              <a:ea typeface="Titillium" charset="0"/>
              <a:cs typeface="Titillium" charset="0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7" r="13247"/>
          <a:stretch>
            <a:fillRect/>
          </a:stretch>
        </p:blipFill>
        <p:spPr/>
      </p:pic>
      <p:sp>
        <p:nvSpPr>
          <p:cNvPr id="23" name="TextBox 22"/>
          <p:cNvSpPr txBox="1"/>
          <p:nvPr/>
        </p:nvSpPr>
        <p:spPr>
          <a:xfrm>
            <a:off x="3729788" y="3879636"/>
            <a:ext cx="8145379" cy="12926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91440" bIns="0" rtlCol="0">
            <a:spAutoFit/>
          </a:bodyPr>
          <a:lstStyle/>
          <a:p>
            <a:pPr algn="just"/>
            <a:r>
              <a:rPr lang="ru-RU" sz="2100" b="1" dirty="0">
                <a:solidFill>
                  <a:schemeClr val="tx1"/>
                </a:solidFill>
                <a:ea typeface="Titillium" charset="0"/>
                <a:cs typeface="Titillium" charset="0"/>
              </a:rPr>
              <a:t>Указа Президента Российской Федерации от 9 июня 2010 </a:t>
            </a:r>
            <a:r>
              <a:rPr lang="ru-RU" sz="2100" b="1" dirty="0" smtClean="0">
                <a:solidFill>
                  <a:schemeClr val="tx1"/>
                </a:solidFill>
                <a:ea typeface="Titillium" charset="0"/>
                <a:cs typeface="Titillium" charset="0"/>
              </a:rPr>
              <a:t>года </a:t>
            </a:r>
            <a:r>
              <a:rPr lang="ru-RU" sz="2100" b="1" dirty="0">
                <a:solidFill>
                  <a:schemeClr val="tx1"/>
                </a:solidFill>
                <a:ea typeface="Titillium" charset="0"/>
                <a:cs typeface="Titillium" charset="0"/>
              </a:rPr>
              <a:t>№ 690 «Об утверждении Стратегии государственной антинаркотической политики Российской Федерации до 2020 года»;</a:t>
            </a:r>
            <a:endParaRPr lang="en-US" sz="2100" b="1" dirty="0">
              <a:solidFill>
                <a:schemeClr val="tx1"/>
              </a:solidFill>
              <a:ea typeface="Titillium" charset="0"/>
              <a:cs typeface="Titillium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831" y="5388256"/>
            <a:ext cx="83820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82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828359" y="301256"/>
            <a:ext cx="720593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dirty="0" smtClean="0">
                <a:latin typeface="Titillium Light" charset="0"/>
                <a:ea typeface="Titillium Light" charset="0"/>
                <a:cs typeface="Titillium Light" charset="0"/>
              </a:rPr>
              <a:t>НОРМАТИВНО–ПРАВОВАЯ БАЗА</a:t>
            </a:r>
            <a:endParaRPr lang="en-US" sz="3200" dirty="0">
              <a:latin typeface="Titillium Light" charset="0"/>
              <a:ea typeface="Titillium Light" charset="0"/>
              <a:cs typeface="Titillium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29789" y="971936"/>
            <a:ext cx="8145379" cy="3385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91440" bIns="0" rtlCol="0">
            <a:spAutoFit/>
          </a:bodyPr>
          <a:lstStyle/>
          <a:p>
            <a:pPr algn="just"/>
            <a:r>
              <a:rPr lang="ru-RU" sz="2000" b="1" dirty="0"/>
              <a:t>Совместный приказ министерства по молодежной политике Иркутской области и  министерства образования Иркутской области от 25 марта 2019 года № 16-мпр/20-мпр </a:t>
            </a:r>
            <a:br>
              <a:rPr lang="ru-RU" sz="2000" b="1" dirty="0"/>
            </a:br>
            <a:r>
              <a:rPr lang="ru-RU" sz="2000" b="1" dirty="0"/>
              <a:t>«Об утверждении Инструктивно-методических указаний  об определении порядка организации и деятельности кабинетов профилактики в организациях, осуществляющих образовательную деятельность по образовательным программам среднего профессионального и высшего образования, основным программам профессионального обучения и по дополнительным профессиональным программам».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7" r="13247"/>
          <a:stretch>
            <a:fillRect/>
          </a:stretch>
        </p:blipFill>
        <p:spPr/>
      </p:pic>
      <p:sp>
        <p:nvSpPr>
          <p:cNvPr id="23" name="TextBox 22"/>
          <p:cNvSpPr txBox="1"/>
          <p:nvPr/>
        </p:nvSpPr>
        <p:spPr>
          <a:xfrm>
            <a:off x="3729789" y="4599056"/>
            <a:ext cx="8145379" cy="21544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91440" bIns="0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tx1"/>
                </a:solidFill>
                <a:ea typeface="Titillium" charset="0"/>
                <a:cs typeface="Titillium" charset="0"/>
              </a:rPr>
              <a:t>Инструктивно – методические  указания по порядку организации и деятельности, общественных </a:t>
            </a:r>
            <a:r>
              <a:rPr lang="ru-RU" sz="2000" b="1" dirty="0" err="1">
                <a:solidFill>
                  <a:schemeClr val="tx1"/>
                </a:solidFill>
                <a:ea typeface="Titillium" charset="0"/>
                <a:cs typeface="Titillium" charset="0"/>
              </a:rPr>
              <a:t>наркопостов</a:t>
            </a:r>
            <a:r>
              <a:rPr lang="ru-RU" sz="2000" b="1" dirty="0">
                <a:solidFill>
                  <a:schemeClr val="tx1"/>
                </a:solidFill>
                <a:ea typeface="Titillium" charset="0"/>
                <a:cs typeface="Titillium" charset="0"/>
              </a:rPr>
              <a:t> – постов здоровья в учреждениях основного общего и среднего (полного) общего образования», утвержденными приказом министерства образования Иркутской области и министерства здравоохранения Иркутской области от 2 августа 2013 года № 52-мпр/130-мпр</a:t>
            </a:r>
          </a:p>
        </p:txBody>
      </p:sp>
    </p:spTree>
    <p:extLst>
      <p:ext uri="{BB962C8B-B14F-4D97-AF65-F5344CB8AC3E}">
        <p14:creationId xmlns:p14="http://schemas.microsoft.com/office/powerpoint/2010/main" val="386699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86590" y="842210"/>
            <a:ext cx="10383252" cy="2386511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600" b="1" u="sng" dirty="0" smtClean="0">
                <a:latin typeface="+mn-lt"/>
              </a:rPr>
              <a:t>ЧТО ТАКОЕ НАРКОМАНИЯ?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Согласно </a:t>
            </a:r>
            <a:r>
              <a:rPr lang="ru-RU" sz="2800" dirty="0" smtClean="0">
                <a:cs typeface="Times New Roman" panose="02020603050405020304" pitchFamily="18" charset="0"/>
              </a:rPr>
              <a:t>Федерального  закона </a:t>
            </a:r>
            <a:r>
              <a:rPr lang="ru-RU" sz="2800" dirty="0">
                <a:cs typeface="Times New Roman" panose="02020603050405020304" pitchFamily="18" charset="0"/>
              </a:rPr>
              <a:t>от </a:t>
            </a:r>
            <a:r>
              <a:rPr lang="ru-RU" sz="2800" dirty="0" smtClean="0">
                <a:cs typeface="Times New Roman" panose="02020603050405020304" pitchFamily="18" charset="0"/>
              </a:rPr>
              <a:t>08 января 1998 года  </a:t>
            </a:r>
            <a:br>
              <a:rPr lang="ru-RU" sz="2800" dirty="0" smtClean="0">
                <a:cs typeface="Times New Roman" panose="02020603050405020304" pitchFamily="18" charset="0"/>
              </a:rPr>
            </a:br>
            <a:r>
              <a:rPr lang="ru-RU" sz="2800" dirty="0" smtClean="0">
                <a:cs typeface="Times New Roman" panose="02020603050405020304" pitchFamily="18" charset="0"/>
              </a:rPr>
              <a:t>N </a:t>
            </a:r>
            <a:r>
              <a:rPr lang="ru-RU" sz="2800" dirty="0">
                <a:cs typeface="Times New Roman" panose="02020603050405020304" pitchFamily="18" charset="0"/>
              </a:rPr>
              <a:t>3-ФЗ </a:t>
            </a:r>
            <a:r>
              <a:rPr lang="ru-RU" sz="2800" dirty="0" smtClean="0">
                <a:cs typeface="Times New Roman" panose="02020603050405020304" pitchFamily="18" charset="0"/>
              </a:rPr>
              <a:t>«</a:t>
            </a:r>
            <a:r>
              <a:rPr lang="ru-RU" sz="2800" dirty="0">
                <a:cs typeface="Times New Roman" panose="02020603050405020304" pitchFamily="18" charset="0"/>
              </a:rPr>
              <a:t>О наркотических средствах и психотропных веществах</a:t>
            </a:r>
            <a:r>
              <a:rPr lang="ru-RU" sz="2800" dirty="0" smtClean="0">
                <a:cs typeface="Times New Roman" panose="02020603050405020304" pitchFamily="18" charset="0"/>
              </a:rPr>
              <a:t>»</a:t>
            </a:r>
            <a:endParaRPr lang="ru-RU" sz="2800" dirty="0"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50497" y="2852936"/>
            <a:ext cx="10599822" cy="4005064"/>
          </a:xfrm>
        </p:spPr>
        <p:txBody>
          <a:bodyPr/>
          <a:lstStyle/>
          <a:p>
            <a:endParaRPr lang="ru-RU" sz="3500" dirty="0"/>
          </a:p>
          <a:p>
            <a:pPr marL="0" indent="0" algn="just">
              <a:buNone/>
            </a:pPr>
            <a:r>
              <a:rPr lang="ru-RU" sz="3500" dirty="0" smtClean="0">
                <a:cs typeface="Times New Roman" panose="02020603050405020304" pitchFamily="18" charset="0"/>
              </a:rPr>
              <a:t>Наркомания – это заболевание</a:t>
            </a:r>
            <a:r>
              <a:rPr lang="ru-RU" sz="3500" dirty="0">
                <a:cs typeface="Times New Roman" panose="02020603050405020304" pitchFamily="18" charset="0"/>
              </a:rPr>
              <a:t>, обусловленное зависимостью от наркотического средства или психотропного вещества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211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5643" y="256057"/>
            <a:ext cx="10708105" cy="6120680"/>
          </a:xfrm>
        </p:spPr>
        <p:txBody>
          <a:bodyPr/>
          <a:lstStyle/>
          <a:p>
            <a:pPr algn="just"/>
            <a:endParaRPr lang="ru-RU" sz="2000" b="1" dirty="0"/>
          </a:p>
          <a:p>
            <a:pPr marL="109537" indent="0" algn="ctr">
              <a:buNone/>
            </a:pPr>
            <a:r>
              <a:rPr lang="ru-RU" sz="3600" b="1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ЧТО ТАКОЕ НАРКОТИЧЕСКИЕ ВЕЩЕСТВА?</a:t>
            </a:r>
          </a:p>
          <a:p>
            <a:pPr marL="109537" indent="0" algn="ctr">
              <a:buNone/>
            </a:pPr>
            <a:r>
              <a:rPr lang="ru-RU" sz="3200" dirty="0"/>
              <a:t>Согласно </a:t>
            </a:r>
            <a:r>
              <a:rPr lang="ru-RU" sz="3200" dirty="0">
                <a:cs typeface="Times New Roman" panose="02020603050405020304" pitchFamily="18" charset="0"/>
              </a:rPr>
              <a:t>Федерального  </a:t>
            </a:r>
            <a:r>
              <a:rPr lang="ru-RU" sz="3200" dirty="0" smtClean="0">
                <a:cs typeface="Times New Roman" panose="02020603050405020304" pitchFamily="18" charset="0"/>
              </a:rPr>
              <a:t>закона </a:t>
            </a:r>
            <a:r>
              <a:rPr lang="ru-RU" sz="3200" dirty="0">
                <a:cs typeface="Times New Roman" panose="02020603050405020304" pitchFamily="18" charset="0"/>
              </a:rPr>
              <a:t>от 08 января 1998 года  </a:t>
            </a:r>
            <a:br>
              <a:rPr lang="ru-RU" sz="3200" dirty="0">
                <a:cs typeface="Times New Roman" panose="02020603050405020304" pitchFamily="18" charset="0"/>
              </a:rPr>
            </a:br>
            <a:r>
              <a:rPr lang="ru-RU" sz="3200" dirty="0">
                <a:cs typeface="Times New Roman" panose="02020603050405020304" pitchFamily="18" charset="0"/>
              </a:rPr>
              <a:t>N 3-ФЗ «О наркотических средствах и психотропных веществах»</a:t>
            </a: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537" indent="0" algn="ctr">
              <a:buNone/>
            </a:pPr>
            <a:endParaRPr lang="ru-RU" sz="2000" b="1" dirty="0"/>
          </a:p>
          <a:p>
            <a:pPr marL="0" indent="0" algn="just">
              <a:buNone/>
            </a:pPr>
            <a:r>
              <a:rPr lang="ru-RU" b="1" dirty="0">
                <a:cs typeface="Times New Roman" panose="02020603050405020304" pitchFamily="18" charset="0"/>
              </a:rPr>
              <a:t>Наркотические средства </a:t>
            </a:r>
            <a:r>
              <a:rPr lang="ru-RU" dirty="0" smtClean="0">
                <a:cs typeface="Times New Roman" panose="02020603050405020304" pitchFamily="18" charset="0"/>
              </a:rPr>
              <a:t>– это вещества </a:t>
            </a:r>
            <a:r>
              <a:rPr lang="ru-RU" dirty="0">
                <a:cs typeface="Times New Roman" panose="02020603050405020304" pitchFamily="18" charset="0"/>
              </a:rPr>
              <a:t>синтетического или естественного происхождения, препараты, включенные в </a:t>
            </a:r>
            <a:r>
              <a:rPr lang="ru-RU" dirty="0">
                <a:cs typeface="Times New Roman" panose="02020603050405020304" pitchFamily="18" charset="0"/>
                <a:hlinkClick r:id="rId2"/>
              </a:rPr>
              <a:t>Перечень</a:t>
            </a:r>
            <a:r>
              <a:rPr lang="ru-RU" dirty="0">
                <a:cs typeface="Times New Roman" panose="02020603050405020304" pitchFamily="18" charset="0"/>
              </a:rPr>
              <a:t> наркотических средств, психотропных веществ и их прекурсоров, подлежащих контролю в Российской Федерации, в соответствии с законодательством Российской Федерации, международными договорами Российской Федерации, в том числе Единой конвенцией о наркотических средствах 1961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248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66203" y="3220630"/>
            <a:ext cx="11074066" cy="336628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потенциально опасные  вещества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вещества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синтетического или естественного происхождения, включенные в Реестр новых потенциально опасных психоактивных веществ, оборот которых в Российской Федерации запрещен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данным веществам  относятся: «</a:t>
            </a:r>
            <a:r>
              <a:rPr lang="ru-RU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спайсы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«соли» и др.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242763"/>
            <a:ext cx="11172404" cy="1157160"/>
          </a:xfrm>
        </p:spPr>
        <p:txBody>
          <a:bodyPr>
            <a:normAutofit/>
          </a:bodyPr>
          <a:lstStyle/>
          <a:p>
            <a:r>
              <a:rPr lang="ru-RU" sz="3200" dirty="0"/>
              <a:t>ЧТО ТАКОЕ  НОВЫЕ ПОТЕНЦИАЛЬНО  ОПАСНЫЕ ВЕЩЕСТВА</a:t>
            </a:r>
            <a:r>
              <a:rPr lang="ru-RU" sz="3200" dirty="0" smtClean="0"/>
              <a:t>?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2099" y="1385650"/>
            <a:ext cx="1100516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/>
              <a:t>Понятие введено в Закон с 2015 </a:t>
            </a:r>
            <a:r>
              <a:rPr lang="ru-RU" sz="2800" b="1" u="sng" dirty="0" smtClean="0"/>
              <a:t>года</a:t>
            </a:r>
            <a:r>
              <a:rPr lang="ru-RU" sz="2800" b="1" u="sng" dirty="0"/>
              <a:t/>
            </a:r>
            <a:br>
              <a:rPr lang="ru-RU" sz="2800" b="1" u="sng" dirty="0"/>
            </a:br>
            <a:endParaRPr lang="ru-RU" sz="2800" b="1" u="sng" dirty="0" smtClean="0"/>
          </a:p>
          <a:p>
            <a:pPr algn="ctr"/>
            <a:r>
              <a:rPr lang="ru-RU" sz="2400" b="1" dirty="0" smtClean="0"/>
              <a:t>Согласно </a:t>
            </a:r>
            <a:r>
              <a:rPr lang="ru-RU" sz="2400" b="1" dirty="0"/>
              <a:t>Федерального  закона от 08 января 1998 года  </a:t>
            </a:r>
            <a:br>
              <a:rPr lang="ru-RU" sz="2400" b="1" dirty="0"/>
            </a:br>
            <a:r>
              <a:rPr lang="ru-RU" sz="2400" b="1" dirty="0"/>
              <a:t>N 3-ФЗ «О наркотических средствах и психотропных веществах»</a:t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0657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5800" y="499465"/>
            <a:ext cx="10756231" cy="5030018"/>
          </a:xfrm>
        </p:spPr>
        <p:txBody>
          <a:bodyPr/>
          <a:lstStyle/>
          <a:p>
            <a:pPr marL="0" lvl="0" indent="0" algn="ctr">
              <a:buNone/>
            </a:pPr>
            <a:endParaRPr lang="ru-RU" b="1" dirty="0" smtClean="0"/>
          </a:p>
          <a:p>
            <a:pPr marL="0" lvl="0" indent="0" algn="ctr"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ли разделение наркотических средств на легкие и тяжелые?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800" dirty="0" smtClean="0"/>
          </a:p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</p:txBody>
      </p:sp>
      <p:sp>
        <p:nvSpPr>
          <p:cNvPr id="4" name="Овал 3"/>
          <p:cNvSpPr/>
          <p:nvPr/>
        </p:nvSpPr>
        <p:spPr>
          <a:xfrm>
            <a:off x="3989372" y="3536219"/>
            <a:ext cx="4224043" cy="245188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нет</a:t>
            </a:r>
            <a:endParaRPr lang="ru-RU" sz="9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933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4464</TotalTime>
  <Words>1077</Words>
  <Application>Microsoft Office PowerPoint</Application>
  <PresentationFormat>Широкоэкранный</PresentationFormat>
  <Paragraphs>126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Calibri</vt:lpstr>
      <vt:lpstr>Times New Roman</vt:lpstr>
      <vt:lpstr>Titillium</vt:lpstr>
      <vt:lpstr>Titillium Light</vt:lpstr>
      <vt:lpstr>Главная</vt:lpstr>
      <vt:lpstr>Презентация PowerPoint</vt:lpstr>
      <vt:lpstr>Презентация PowerPoint</vt:lpstr>
      <vt:lpstr>Детерминирующие факторы</vt:lpstr>
      <vt:lpstr>Презентация PowerPoint</vt:lpstr>
      <vt:lpstr>Презентация PowerPoint</vt:lpstr>
      <vt:lpstr>  ЧТО ТАКОЕ НАРКОМАНИЯ?  Согласно Федерального  закона от 08 января 1998 года   N 3-ФЗ «О наркотических средствах и психотропных веществах»</vt:lpstr>
      <vt:lpstr>Презентация PowerPoint</vt:lpstr>
      <vt:lpstr>ЧТО ТАКОЕ  НОВЫЕ ПОТЕНЦИАЛЬНО  ОПАСНЫЕ ВЕЩЕСТВА?</vt:lpstr>
      <vt:lpstr>Презентация PowerPoint</vt:lpstr>
      <vt:lpstr>Презентация PowerPoint</vt:lpstr>
      <vt:lpstr>Что из нижеперечисленного не является признаком гашишного  опьянения?</vt:lpstr>
      <vt:lpstr>Презентация PowerPoint</vt:lpstr>
      <vt:lpstr>Презентация PowerPoint</vt:lpstr>
      <vt:lpstr>Презентация PowerPoint</vt:lpstr>
      <vt:lpstr>Что такое профилактические мероприятия?</vt:lpstr>
      <vt:lpstr>Формы профилактических мероприятий</vt:lpstr>
      <vt:lpstr>Конус обучения (результаты исследовательской деятельности  Эдгара Дейла)</vt:lpstr>
      <vt:lpstr>О концепции профилактики злоупотребления психоактивными веществами в образовательной среде</vt:lpstr>
      <vt:lpstr>Концепция развития волонтерской антинаркотической деятельности в Иркутской области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Glooming</dc:creator>
  <cp:lastModifiedBy>Admin</cp:lastModifiedBy>
  <cp:revision>192</cp:revision>
  <dcterms:created xsi:type="dcterms:W3CDTF">2018-10-20T18:40:46Z</dcterms:created>
  <dcterms:modified xsi:type="dcterms:W3CDTF">2020-11-16T04:43:07Z</dcterms:modified>
</cp:coreProperties>
</file>