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43"/>
  </p:notesMasterIdLst>
  <p:sldIdLst>
    <p:sldId id="256" r:id="rId3"/>
    <p:sldId id="285" r:id="rId4"/>
    <p:sldId id="282" r:id="rId5"/>
    <p:sldId id="269" r:id="rId6"/>
    <p:sldId id="270" r:id="rId7"/>
    <p:sldId id="257" r:id="rId8"/>
    <p:sldId id="271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72" r:id="rId20"/>
    <p:sldId id="287" r:id="rId21"/>
    <p:sldId id="288" r:id="rId22"/>
    <p:sldId id="289" r:id="rId23"/>
    <p:sldId id="290" r:id="rId24"/>
    <p:sldId id="273" r:id="rId25"/>
    <p:sldId id="268" r:id="rId26"/>
    <p:sldId id="275" r:id="rId27"/>
    <p:sldId id="276" r:id="rId28"/>
    <p:sldId id="277" r:id="rId29"/>
    <p:sldId id="278" r:id="rId30"/>
    <p:sldId id="279" r:id="rId31"/>
    <p:sldId id="280" r:id="rId32"/>
    <p:sldId id="293" r:id="rId33"/>
    <p:sldId id="294" r:id="rId34"/>
    <p:sldId id="286" r:id="rId35"/>
    <p:sldId id="291" r:id="rId36"/>
    <p:sldId id="292" r:id="rId37"/>
    <p:sldId id="295" r:id="rId38"/>
    <p:sldId id="296" r:id="rId39"/>
    <p:sldId id="297" r:id="rId40"/>
    <p:sldId id="284" r:id="rId41"/>
    <p:sldId id="281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423" autoAdjust="0"/>
  </p:normalViewPr>
  <p:slideViewPr>
    <p:cSldViewPr>
      <p:cViewPr>
        <p:scale>
          <a:sx n="88" d="100"/>
          <a:sy n="88" d="100"/>
        </p:scale>
        <p:origin x="-1468" y="-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81D456-08CC-42C4-869B-815DBB7E39FE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F247A8-F965-4A94-B58C-A346452DFF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425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F247A8-F965-4A94-B58C-A346452DFF2F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352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EF68CC2-79F6-4853-BF62-412E0E5E90E8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EF09A25-6944-47B6-8EA4-F4C1A5AD1A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68CC2-79F6-4853-BF62-412E0E5E90E8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9A25-6944-47B6-8EA4-F4C1A5AD1A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68CC2-79F6-4853-BF62-412E0E5E90E8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9A25-6944-47B6-8EA4-F4C1A5AD1A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2BC80D-6388-484D-975A-64C985F52429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6017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38FA-6696-43F3-AEBA-5F01B4201E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104B-DAFD-4740-B91F-FB87CBD99F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580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38FA-6696-43F3-AEBA-5F01B4201E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104B-DAFD-4740-B91F-FB87CBD99F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703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38FA-6696-43F3-AEBA-5F01B4201E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104B-DAFD-4740-B91F-FB87CBD99F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963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38FA-6696-43F3-AEBA-5F01B4201E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104B-DAFD-4740-B91F-FB87CBD99F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111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38FA-6696-43F3-AEBA-5F01B4201E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104B-DAFD-4740-B91F-FB87CBD99F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4523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38FA-6696-43F3-AEBA-5F01B4201E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104B-DAFD-4740-B91F-FB87CBD99F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657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38FA-6696-43F3-AEBA-5F01B4201E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104B-DAFD-4740-B91F-FB87CBD99F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063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EF68CC2-79F6-4853-BF62-412E0E5E90E8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EF09A25-6944-47B6-8EA4-F4C1A5AD1A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38FA-6696-43F3-AEBA-5F01B4201E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104B-DAFD-4740-B91F-FB87CBD99F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43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38FA-6696-43F3-AEBA-5F01B4201E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104B-DAFD-4740-B91F-FB87CBD99F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4050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38FA-6696-43F3-AEBA-5F01B4201E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104B-DAFD-4740-B91F-FB87CBD99F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473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38FA-6696-43F3-AEBA-5F01B4201E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104B-DAFD-4740-B91F-FB87CBD99F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162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EF68CC2-79F6-4853-BF62-412E0E5E90E8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EF09A25-6944-47B6-8EA4-F4C1A5AD1A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68CC2-79F6-4853-BF62-412E0E5E90E8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9A25-6944-47B6-8EA4-F4C1A5AD1A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68CC2-79F6-4853-BF62-412E0E5E90E8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9A25-6944-47B6-8EA4-F4C1A5AD1A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EF68CC2-79F6-4853-BF62-412E0E5E90E8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EF09A25-6944-47B6-8EA4-F4C1A5AD1A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68CC2-79F6-4853-BF62-412E0E5E90E8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9A25-6944-47B6-8EA4-F4C1A5AD1A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EF68CC2-79F6-4853-BF62-412E0E5E90E8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EF09A25-6944-47B6-8EA4-F4C1A5AD1A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EF68CC2-79F6-4853-BF62-412E0E5E90E8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EF09A25-6944-47B6-8EA4-F4C1A5AD1A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EF68CC2-79F6-4853-BF62-412E0E5E90E8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EF09A25-6944-47B6-8EA4-F4C1A5AD1A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838FA-6696-43F3-AEBA-5F01B4201E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6104B-DAFD-4740-B91F-FB87CBD99F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13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triojizni.com/wp-content/uploads/2017/10/zavisimost.jpg" TargetMode="Externa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triojizni.com/wp-content/uploads/2017/10/56117_567x619_deec716a7f00_1.jpg" TargetMode="External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go.mail.ru/redir?via_page=1&amp;type=sr&amp;redir=eJzLKCkpsNLXz0ssys4vLskv0Mssyi4tKc7WKyrVLy5ITc5MzMksLtHPL0pPzMusSizJzM_TT07NK0ktik_LL4pPKSpNjy8oSi0DCoGkGBgMTY0NDAzNTcxMGc6difFIu1k_o-qdSOz3xop4AOOEKik" TargetMode="External"/><Relationship Id="rId2" Type="http://schemas.openxmlformats.org/officeDocument/2006/relationships/hyperlink" Target="http://www.mpn-irkutsk.ru/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1285860"/>
            <a:ext cx="6643734" cy="3071833"/>
          </a:xfrm>
        </p:spPr>
        <p:txBody>
          <a:bodyPr>
            <a:noAutofit/>
          </a:bodyPr>
          <a:lstStyle/>
          <a:p>
            <a:pPr algn="r"/>
            <a:r>
              <a:rPr lang="ru-RU" sz="2800" dirty="0">
                <a:solidFill>
                  <a:schemeClr val="tx1"/>
                </a:solidFill>
                <a:latin typeface="Trebuchet MS" panose="020B0603020202020204" pitchFamily="34" charset="0"/>
                <a:cs typeface="Times New Roman" pitchFamily="18" charset="0"/>
              </a:rPr>
              <a:t>Просвещение родителей обучающихся как технология профилактики </a:t>
            </a:r>
            <a:r>
              <a:rPr lang="ru-RU" sz="2800" dirty="0" err="1">
                <a:solidFill>
                  <a:schemeClr val="tx1"/>
                </a:solidFill>
                <a:latin typeface="Trebuchet MS" panose="020B0603020202020204" pitchFamily="34" charset="0"/>
                <a:cs typeface="Times New Roman" pitchFamily="18" charset="0"/>
              </a:rPr>
              <a:t>аддиктивных</a:t>
            </a:r>
            <a:r>
              <a:rPr lang="ru-RU" sz="2800" dirty="0">
                <a:solidFill>
                  <a:schemeClr val="tx1"/>
                </a:solidFill>
                <a:latin typeface="Trebuchet MS" panose="020B0603020202020204" pitchFamily="34" charset="0"/>
                <a:cs typeface="Times New Roman" pitchFamily="18" charset="0"/>
              </a:rPr>
              <a:t> форм поведения. </a:t>
            </a:r>
            <a:r>
              <a:rPr lang="ru-RU" sz="280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itchFamily="18" charset="0"/>
              </a:rPr>
              <a:t>Родительская </a:t>
            </a:r>
            <a:r>
              <a:rPr lang="ru-RU" sz="2800" dirty="0">
                <a:solidFill>
                  <a:schemeClr val="tx1"/>
                </a:solidFill>
                <a:latin typeface="Trebuchet MS" panose="020B0603020202020204" pitchFamily="34" charset="0"/>
                <a:cs typeface="Times New Roman" pitchFamily="18" charset="0"/>
              </a:rPr>
              <a:t>компетентность как средство профилактики зависимых форм </a:t>
            </a:r>
            <a:r>
              <a:rPr lang="ru-RU" sz="2800" dirty="0" err="1">
                <a:solidFill>
                  <a:schemeClr val="tx1"/>
                </a:solidFill>
                <a:latin typeface="Trebuchet MS" panose="020B0603020202020204" pitchFamily="34" charset="0"/>
                <a:cs typeface="Times New Roman" pitchFamily="18" charset="0"/>
              </a:rPr>
              <a:t>поведенияв</a:t>
            </a:r>
            <a:r>
              <a:rPr lang="ru-RU" sz="2800" dirty="0">
                <a:solidFill>
                  <a:schemeClr val="tx1"/>
                </a:solidFill>
                <a:latin typeface="Trebuchet MS" panose="020B0603020202020204" pitchFamily="34" charset="0"/>
                <a:cs typeface="Times New Roman" pitchFamily="18" charset="0"/>
              </a:rPr>
              <a:t> старшем дошкольном и младшем школьном возрастах.</a:t>
            </a:r>
            <a:endParaRPr lang="ru-RU" sz="2800" b="1" dirty="0">
              <a:solidFill>
                <a:schemeClr val="tx1"/>
              </a:solidFill>
              <a:latin typeface="Trebuchet MS" panose="020B0603020202020204" pitchFamily="34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0232" y="5229200"/>
            <a:ext cx="7143768" cy="1166846"/>
          </a:xfrm>
        </p:spPr>
        <p:txBody>
          <a:bodyPr/>
          <a:lstStyle/>
          <a:p>
            <a:pPr algn="r"/>
            <a:r>
              <a:rPr lang="ru-RU" b="0" dirty="0" err="1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itchFamily="18" charset="0"/>
              </a:rPr>
              <a:t>Рерке</a:t>
            </a:r>
            <a:r>
              <a:rPr lang="ru-RU" b="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itchFamily="18" charset="0"/>
              </a:rPr>
              <a:t> Виктория Игоревна, канд.психол.н., доцент Педагогического института ИГУ</a:t>
            </a:r>
            <a:endParaRPr lang="ru-RU" b="0" dirty="0">
              <a:solidFill>
                <a:schemeClr val="tx1"/>
              </a:solidFill>
              <a:latin typeface="Trebuchet MS" panose="020B060302020202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28660" y="857232"/>
          <a:ext cx="7500992" cy="5000660"/>
        </p:xfrm>
        <a:graphic>
          <a:graphicData uri="http://schemas.openxmlformats.org/drawingml/2006/table">
            <a:tbl>
              <a:tblPr/>
              <a:tblGrid>
                <a:gridCol w="1875248"/>
                <a:gridCol w="1875248"/>
                <a:gridCol w="1875248"/>
                <a:gridCol w="1875248"/>
              </a:tblGrid>
              <a:tr h="5000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Педагогическая грамотность родителей</a:t>
                      </a:r>
                      <a:endParaRPr lang="ru-RU" sz="1800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комплекс знаний, понимание особенностей психической деятельности, свойственных возрасту и полу.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знание мотивации субъекта;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-понимание особенностей психической деятельности;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-социальный опыт, являющийся результатом педагогического и психологического просвещения родителей, результатом профессионального образования и самообразования родителей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57224" y="428604"/>
          <a:ext cx="7643868" cy="6072230"/>
        </p:xfrm>
        <a:graphic>
          <a:graphicData uri="http://schemas.openxmlformats.org/drawingml/2006/table">
            <a:tbl>
              <a:tblPr/>
              <a:tblGrid>
                <a:gridCol w="1910967"/>
                <a:gridCol w="1910967"/>
                <a:gridCol w="1910967"/>
                <a:gridCol w="1910967"/>
              </a:tblGrid>
              <a:tr h="6072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Эффективное </a:t>
                      </a:r>
                      <a:r>
                        <a:rPr lang="ru-RU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родительство</a:t>
                      </a:r>
                      <a:endParaRPr lang="ru-RU" sz="1800" i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«Технология» воспитательной деятельности родителей, то есть система приемов и методов воспитания, позволяющих достигать значимых продуктивных результатов в воспитании ребенка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-система взаимодействия ценностных ориентаций, родительских установок, чувств, отношений, позиций и родительской ответственности, способствующих формированию гармоничного стиля семейного воспитания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социальный и профессиональный опыт;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дополнительное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практикоориентированное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 образование родителей (тренинги, практикумы);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самообразование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987694"/>
              </p:ext>
            </p:extLst>
          </p:nvPr>
        </p:nvGraphicFramePr>
        <p:xfrm>
          <a:off x="285719" y="285728"/>
          <a:ext cx="8572560" cy="6357982"/>
        </p:xfrm>
        <a:graphic>
          <a:graphicData uri="http://schemas.openxmlformats.org/drawingml/2006/table">
            <a:tbl>
              <a:tblPr/>
              <a:tblGrid>
                <a:gridCol w="1785951"/>
                <a:gridCol w="2000264"/>
                <a:gridCol w="3511088"/>
                <a:gridCol w="1275257"/>
              </a:tblGrid>
              <a:tr h="63579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Педагогическая компетентность родителей</a:t>
                      </a:r>
                      <a:endParaRPr lang="ru-RU" sz="1800" i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552" marR="6552" marT="6552" marB="65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Интегративное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качество родителей, выражающееся как система ценностных оснований и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социокультурных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 семейных традиций воспитания ребенка, знаний и представлений в области психологии и педагогики, владение «технологией» воспитания ребенка.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552" marR="6552" marT="6552" marB="65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Взаимодействие с ребенком становится интегративным по содержанию, обогащается психолого-педагогическими знаниями, которые помогают постижению закономерностей развития ребенка, пониманию его личности, осознанию психологических, педагогических, естественнонаучных, правовых основ современной семьи и домашнего воспитания. Вводятся новые понятия: «психолого-педагогическое сопровождение семьи», «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формирование»,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«развитие».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552" marR="6552" marT="6552" marB="65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-все вышеперечисленные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552" marR="6552" marT="6552" marB="65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57224" y="0"/>
            <a:ext cx="750099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Компоненты РК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мотивационно-личностный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гностический и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коммуникативно-деятельностный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компоненты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Мотивационно-личностный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компонент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подразумевает заинтересованность родителей в успешном результате воспитания детей, совокупность психологических позиций по отношению к ребенку и самому себе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эмпатия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педагогическая рефлексия), личный опыт воспитания.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Гностический компонент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связан со сферой знаний родителя, поиском, восприятием и отбором информации, наличием у родителей психолого-педагогических знаний о воспитании и развитии ребенка.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Коммуникативно-деятельностный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компонент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 мнению Мининой А.В., содержит коммуникативные, организаторские, практические навыки и умения.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0"/>
            <a:ext cx="7539038" cy="500042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Показатели педагогической компетентности родителей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42910" y="785794"/>
          <a:ext cx="7929618" cy="5611222"/>
        </p:xfrm>
        <a:graphic>
          <a:graphicData uri="http://schemas.openxmlformats.org/drawingml/2006/table">
            <a:tbl>
              <a:tblPr/>
              <a:tblGrid>
                <a:gridCol w="1770004"/>
                <a:gridCol w="6159614"/>
              </a:tblGrid>
              <a:tr h="2946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Компоненты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120" marR="9120" marT="9120" marB="91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Показатели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120" marR="9120" marT="9120" marB="91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77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Мотивационно-личностный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120" marR="9120" marT="9120" marB="91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Заинтересованность родителя в успешном результате воспитания детей;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потребность в самореализации как родителя и саморазвитии в этом качестве;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позитивное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самоотношение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;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адекватная самооценка как родителя (будущего родителя);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личностная готовность к переменам;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-стремление понять мотивы поступков ребенка, поддержать его интересы: наличие способности родителей к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эмпатии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педагогической рефлексии,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самоконтролю;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-желание заниматься развитием своего ребенка в соответствии с врожденными способностями,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-потребность совершенствовать свои познания области воспитания , узнавать новые педагогические технологии, принимать активное участие в воспитательном процессе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120" marR="9120" marT="9120" marB="91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85786" y="285729"/>
          <a:ext cx="8072494" cy="6286544"/>
        </p:xfrm>
        <a:graphic>
          <a:graphicData uri="http://schemas.openxmlformats.org/drawingml/2006/table">
            <a:tbl>
              <a:tblPr/>
              <a:tblGrid>
                <a:gridCol w="2357454"/>
                <a:gridCol w="5715040"/>
              </a:tblGrid>
              <a:tr h="6286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Гностический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Знания: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 развитии и личностных новообразованиях в младшем школьном возрасте;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 ведущих видах деятельности ребенка на разных этапах развития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знать о кризисных проявлениях того или иного возраста и основных новообразованиях периода, помогать ребенку преодолевать трудности в общении, обучении.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-знать о закономерностях психического развития и основных психологических потребностях ребенка.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знать стили семейного воспитания и особенности каждого из них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-знать о методах воспитания и владеть ими.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00034" y="285728"/>
          <a:ext cx="8643966" cy="6215106"/>
        </p:xfrm>
        <a:graphic>
          <a:graphicData uri="http://schemas.openxmlformats.org/drawingml/2006/table">
            <a:tbl>
              <a:tblPr/>
              <a:tblGrid>
                <a:gridCol w="2214578"/>
                <a:gridCol w="6429388"/>
              </a:tblGrid>
              <a:tr h="62151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Коммуникативно-деятельностный</a:t>
                      </a:r>
                      <a:endParaRPr lang="ru-RU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Умения и навыки: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-развивать положительное отношение и интерес ребенка к разным видам деятельности;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-стимулировать проявление самостоятельности ребенка в деятельности;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применять эффективные методы воспитания;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способствовать появлению эмоционального предвосхищения результатов детской деятельности;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строить взаимоотношения с ребенком на принципах гуманистической педагогики.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-уметь общаться с ребенком, учитывая его возрастные особенности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-создавать благоприятную и доверительную атмосферу общения для воспитания и обучения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ребенка.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928670"/>
            <a:ext cx="678661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Педагогическая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компетентность родителей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это интегративное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качество, представляющее собой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комплекс профессиональных знаний, способов и приемов реализации педагогической деятельности, а также профессионально значимых личностных качеств, необходимых для воспитания и развития ребенка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1" y="333375"/>
            <a:ext cx="8648730" cy="159542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/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</a:t>
            </a:r>
            <a:r>
              <a:rPr lang="ru-RU" sz="2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формирования педагогической </a:t>
            </a: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компетентности </a:t>
            </a:r>
            <a:r>
              <a:rPr lang="ru-RU" sz="2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 </a:t>
            </a:r>
            <a:r>
              <a:rPr lang="ru-RU" sz="4000" dirty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4000" dirty="0">
                <a:solidFill>
                  <a:schemeClr val="tx2">
                    <a:satMod val="130000"/>
                  </a:schemeClr>
                </a:solidFill>
              </a:rPr>
            </a:br>
            <a:endParaRPr lang="ru-RU" sz="40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1643050"/>
            <a:ext cx="8434416" cy="5099063"/>
          </a:xfrm>
        </p:spPr>
        <p:txBody>
          <a:bodyPr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грамотное </a:t>
            </a:r>
            <a:r>
              <a:rPr lang="ru-RU" dirty="0"/>
              <a:t>руководство, организация и методическое сопровождение партнерского </a:t>
            </a:r>
            <a:r>
              <a:rPr lang="ru-RU" dirty="0" smtClean="0"/>
              <a:t>взаимодействия </a:t>
            </a:r>
            <a:r>
              <a:rPr lang="ru-RU" dirty="0"/>
              <a:t>педагогов </a:t>
            </a:r>
            <a:r>
              <a:rPr lang="ru-RU" dirty="0" smtClean="0"/>
              <a:t>ОО и </a:t>
            </a:r>
            <a:r>
              <a:rPr lang="ru-RU" dirty="0"/>
              <a:t>родителей </a:t>
            </a:r>
            <a:r>
              <a:rPr lang="ru-RU" dirty="0" smtClean="0"/>
              <a:t>обучающихся, основанные </a:t>
            </a:r>
            <a:r>
              <a:rPr lang="ru-RU" dirty="0"/>
              <a:t>на профессионализме педагогов;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! использование </a:t>
            </a:r>
            <a:r>
              <a:rPr lang="ru-RU" dirty="0"/>
              <a:t>активных форм и методов формирования родительской </a:t>
            </a:r>
            <a:r>
              <a:rPr lang="ru-RU" dirty="0" smtClean="0"/>
              <a:t>компетентности, направленных </a:t>
            </a:r>
            <a:r>
              <a:rPr lang="ru-RU" dirty="0"/>
              <a:t>на повышение уровня каждого из компонентов педагогической компетентности </a:t>
            </a:r>
            <a:r>
              <a:rPr lang="ru-RU" dirty="0" smtClean="0"/>
              <a:t>родителей в вопросах развития и воспитания детей дошкольного возраста;</a:t>
            </a:r>
            <a:endParaRPr lang="ru-RU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! применение </a:t>
            </a:r>
            <a:r>
              <a:rPr lang="ru-RU" dirty="0"/>
              <a:t>комплексного, интегрированного и дифференцированного подходов к </a:t>
            </a:r>
            <a:r>
              <a:rPr lang="ru-RU" dirty="0" smtClean="0"/>
              <a:t>формированию </a:t>
            </a:r>
            <a:r>
              <a:rPr lang="ru-RU" dirty="0"/>
              <a:t>педагогической компетентности родителей.</a:t>
            </a:r>
          </a:p>
          <a:p>
            <a:pPr marL="82296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650875"/>
            <a:ext cx="8280400" cy="61912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altLang="ru-RU" sz="2400" smtClean="0"/>
              <a:t>Т.В.Короткова подчеркивает важность общения в непринужденной, эмоционально насыщенной обстановке, что способствует сближению воспитателей, родителей и детей. М.Д.Маханева определяет </a:t>
            </a:r>
            <a:r>
              <a:rPr lang="ru-RU" altLang="ru-RU" sz="2400" b="1" smtClean="0"/>
              <a:t>основные принципы</a:t>
            </a:r>
            <a:r>
              <a:rPr lang="ru-RU" altLang="ru-RU" sz="2400" smtClean="0"/>
              <a:t> при работе с семьей: 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400" smtClean="0"/>
              <a:t>- единство, которое достигается в том случае, если цели и задачи воспитания здорового ребенка хорошо поняты не только воспитателями, но и родителями, а педагоги используют лучший опыт семейного воспитания;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400" smtClean="0"/>
              <a:t>- системность и последовательность работы;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400" smtClean="0"/>
              <a:t>- индивидуальный подход к каждому ребенку и к каждой семье; 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400" smtClean="0"/>
              <a:t>- взаимное доверие и взаимопомощь педагогов и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2615679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08920"/>
            <a:ext cx="7467600" cy="1143000"/>
          </a:xfrm>
        </p:spPr>
        <p:txBody>
          <a:bodyPr/>
          <a:lstStyle/>
          <a:p>
            <a:r>
              <a:rPr lang="ru-RU" dirty="0" smtClean="0"/>
              <a:t>Компетентный родитель – это….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27584" y="672437"/>
            <a:ext cx="7467600" cy="131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007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200" dirty="0" smtClean="0">
                <a:solidFill>
                  <a:schemeClr val="tx1"/>
                </a:solidFill>
              </a:rPr>
              <a:t>Пошаговая технология продвижения к контакту и взаимопониманию с родителями (Д.Б. Филонов)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8203" y="1628800"/>
            <a:ext cx="4495800" cy="4822304"/>
          </a:xfrm>
        </p:spPr>
        <p:txBody>
          <a:bodyPr>
            <a:normAutofit fontScale="92500" lnSpcReduction="20000"/>
          </a:bodyPr>
          <a:lstStyle/>
          <a:p>
            <a:pPr algn="just" eaLnBrk="1" hangingPunct="1"/>
            <a:r>
              <a:rPr lang="ru-RU" altLang="ru-RU" sz="2000" b="1" dirty="0" smtClean="0"/>
              <a:t>1.Стадия накопления согласия.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sz="2000" dirty="0" smtClean="0"/>
              <a:t>      Нельзя сразу приступать к предмету разговора, если вы подозреваете, что он неприятен родителю. Поэтому задача первого этапа – нейтрализация настороженности, тревожности партнёра, разведывательный поиск общих тем. Для того чтобы расположить к себе партнёра, следует подвести его к согласию, хотя бы не в главном аспекте разговора. О положительных результатах можно судить по сокращению пауз, выражению собственного мнения собеседника, его некоторому расслаблению, снижению самоконтроля за высказываниями.</a:t>
            </a:r>
          </a:p>
          <a:p>
            <a:pPr eaLnBrk="1" hangingPunct="1"/>
            <a:endParaRPr lang="ru-RU" altLang="ru-RU" sz="1600" dirty="0" smtClean="0"/>
          </a:p>
        </p:txBody>
      </p:sp>
      <p:sp>
        <p:nvSpPr>
          <p:cNvPr id="5124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648200" y="1916113"/>
            <a:ext cx="4100513" cy="3951287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ru-RU" altLang="ru-RU" b="1" dirty="0" smtClean="0"/>
              <a:t>2. Поиск совпадающих интересов.</a:t>
            </a:r>
          </a:p>
          <a:p>
            <a:pPr eaLnBrk="1" hangingPunct="1"/>
            <a:endParaRPr lang="ru-RU" altLang="ru-RU" b="1" dirty="0" smtClean="0"/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dirty="0" smtClean="0"/>
              <a:t>      Выясняется всё, что указывает на сходство позиций. Важно проявить склонность к уступкам, показать интерес к увлечениям и взглядам оппонента</a:t>
            </a:r>
          </a:p>
          <a:p>
            <a:pPr eaLnBrk="1" hangingPunct="1"/>
            <a:endParaRPr lang="ru-RU" alt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222531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0" y="836613"/>
            <a:ext cx="4495800" cy="5462587"/>
          </a:xfrm>
        </p:spPr>
        <p:txBody>
          <a:bodyPr/>
          <a:lstStyle/>
          <a:p>
            <a:pPr eaLnBrk="1" hangingPunct="1"/>
            <a:r>
              <a:rPr lang="ru-RU" altLang="ru-RU" sz="2000" b="1" smtClean="0"/>
              <a:t>3. Взаимное приятие для обсуждения личностных качеств и принципов.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sz="2000" smtClean="0"/>
              <a:t>      Общение приобретает эмоциональную окраску. Здесь воспитателю следует показать, что независимо от фактического состояния дел, он принимает те принципы воспитания, стиль взаимоотношений в семье, которые предлагает родитель. Главное – подвести собеседника к мысли, что вас связывают общие интересы, сходство взглядов и характера.</a:t>
            </a:r>
          </a:p>
          <a:p>
            <a:pPr eaLnBrk="1" hangingPunct="1"/>
            <a:endParaRPr lang="ru-RU" altLang="ru-RU" sz="2000" smtClean="0"/>
          </a:p>
        </p:txBody>
      </p:sp>
      <p:sp>
        <p:nvSpPr>
          <p:cNvPr id="6147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427538" y="765175"/>
            <a:ext cx="4495800" cy="5607050"/>
          </a:xfrm>
        </p:spPr>
        <p:txBody>
          <a:bodyPr/>
          <a:lstStyle/>
          <a:p>
            <a:pPr eaLnBrk="1" hangingPunct="1"/>
            <a:r>
              <a:rPr lang="ru-RU" altLang="ru-RU" sz="2000" b="1" smtClean="0"/>
              <a:t>4. Выявление качеств, опасных для взаимодействия.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sz="2000" smtClean="0"/>
              <a:t>      Настороженность собеседника снимается на столько, что он может поделиться своими тревогами по поводу имеющихся у него негативных качеств, заняться самокритикой («я бываю нетерпелив»; «я бываю несдержан»; «мне в этом трудно признаться, но я иногда выпиваю» и др.), причём иногда признание делается в косвенной форме. У родителей появляется потребность раскрыться перед педагогом.</a:t>
            </a:r>
          </a:p>
          <a:p>
            <a:pPr eaLnBrk="1" hangingPunct="1"/>
            <a:endParaRPr lang="ru-RU" altLang="ru-RU" sz="2000" smtClean="0"/>
          </a:p>
        </p:txBody>
      </p:sp>
    </p:spTree>
    <p:extLst>
      <p:ext uri="{BB962C8B-B14F-4D97-AF65-F5344CB8AC3E}">
        <p14:creationId xmlns:p14="http://schemas.microsoft.com/office/powerpoint/2010/main" val="1386961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7463" y="908050"/>
            <a:ext cx="4338637" cy="5534025"/>
          </a:xfrm>
        </p:spPr>
        <p:txBody>
          <a:bodyPr>
            <a:normAutofit fontScale="92500"/>
          </a:bodyPr>
          <a:lstStyle/>
          <a:p>
            <a:pPr algn="ctr" eaLnBrk="1" hangingPunct="1"/>
            <a:r>
              <a:rPr lang="ru-RU" altLang="ru-RU" sz="2400" b="1" smtClean="0"/>
              <a:t>5. Реализация способов индивидуального воздействия и взаимной адаптации.</a:t>
            </a:r>
          </a:p>
          <a:p>
            <a:pPr algn="just" eaLnBrk="1" hangingPunct="1"/>
            <a:r>
              <a:rPr lang="ru-RU" altLang="ru-RU" sz="2400" smtClean="0"/>
              <a:t>На этой стадии психологический фундамент уже настолько прочен, что можно приступать к той цели, которую ставил перед собой педагог изначально, и открыто говорить о том, что его волнует в вопросах воспитания ребёнка.</a:t>
            </a:r>
          </a:p>
          <a:p>
            <a:pPr eaLnBrk="1" hangingPunct="1"/>
            <a:endParaRPr lang="ru-RU" altLang="ru-RU" sz="2000" smtClean="0"/>
          </a:p>
        </p:txBody>
      </p:sp>
      <p:sp>
        <p:nvSpPr>
          <p:cNvPr id="7171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356100" y="620713"/>
            <a:ext cx="4495800" cy="5534025"/>
          </a:xfrm>
        </p:spPr>
        <p:txBody>
          <a:bodyPr>
            <a:normAutofit fontScale="92500"/>
          </a:bodyPr>
          <a:lstStyle/>
          <a:p>
            <a:pPr algn="ctr" eaLnBrk="1" hangingPunct="1"/>
            <a:r>
              <a:rPr lang="ru-RU" altLang="ru-RU" sz="2400" b="1" smtClean="0"/>
              <a:t>6. Согласованное взаимодействие</a:t>
            </a:r>
            <a:r>
              <a:rPr lang="ru-RU" altLang="ru-RU" sz="2400" smtClean="0"/>
              <a:t>.</a:t>
            </a:r>
          </a:p>
          <a:p>
            <a:pPr algn="just" eaLnBrk="1" hangingPunct="1"/>
            <a:r>
              <a:rPr lang="ru-RU" altLang="ru-RU" sz="2400" smtClean="0"/>
              <a:t>Теперь можно вести принципиальные споры по тем проблемам, которые были намечены перед началом взаимодействии. Ведь негативные установки нейтрализованы, взаимопонимание установлено, родитель начинает прислушиваться к доводам и доказательствам без недоверия и психологических барьеров.</a:t>
            </a:r>
          </a:p>
          <a:p>
            <a:pPr eaLnBrk="1" hangingPunct="1"/>
            <a:endParaRPr lang="ru-RU" altLang="ru-RU" sz="2000" smtClean="0"/>
          </a:p>
        </p:txBody>
      </p:sp>
    </p:spTree>
    <p:extLst>
      <p:ext uri="{BB962C8B-B14F-4D97-AF65-F5344CB8AC3E}">
        <p14:creationId xmlns:p14="http://schemas.microsoft.com/office/powerpoint/2010/main" val="28714244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274638"/>
            <a:ext cx="7602537" cy="70643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</a:rPr>
              <a:t>Формы повышения компетентности</a:t>
            </a:r>
            <a:endParaRPr lang="ru-RU" b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357159" y="1142984"/>
            <a:ext cx="8577292" cy="5599129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ru-RU" sz="2000" dirty="0" smtClean="0"/>
              <a:t>семейный клуб, </a:t>
            </a:r>
          </a:p>
          <a:p>
            <a:pPr eaLnBrk="1" hangingPunct="1"/>
            <a:r>
              <a:rPr lang="ru-RU" sz="2000" dirty="0" smtClean="0"/>
              <a:t>консультации,</a:t>
            </a:r>
          </a:p>
          <a:p>
            <a:pPr eaLnBrk="1" hangingPunct="1"/>
            <a:r>
              <a:rPr lang="ru-RU" sz="2000" dirty="0" smtClean="0"/>
              <a:t> родительские собрания,</a:t>
            </a:r>
          </a:p>
          <a:p>
            <a:pPr eaLnBrk="1" hangingPunct="1"/>
            <a:r>
              <a:rPr lang="ru-RU" sz="2000" dirty="0" smtClean="0"/>
              <a:t>родительские конференции, </a:t>
            </a:r>
          </a:p>
          <a:p>
            <a:pPr eaLnBrk="1" hangingPunct="1"/>
            <a:r>
              <a:rPr lang="ru-RU" sz="2000" dirty="0" smtClean="0"/>
              <a:t>тренинги, </a:t>
            </a:r>
          </a:p>
          <a:p>
            <a:pPr eaLnBrk="1" hangingPunct="1"/>
            <a:r>
              <a:rPr lang="ru-RU" sz="2000" dirty="0" smtClean="0"/>
              <a:t>круглые столы, </a:t>
            </a:r>
          </a:p>
          <a:p>
            <a:pPr eaLnBrk="1" hangingPunct="1"/>
            <a:r>
              <a:rPr lang="ru-RU" sz="2000" dirty="0" smtClean="0"/>
              <a:t>открытый показ детской деятельности и методов ее организации,</a:t>
            </a:r>
          </a:p>
          <a:p>
            <a:pPr eaLnBrk="1" hangingPunct="1"/>
            <a:r>
              <a:rPr lang="ru-RU" sz="2000" dirty="0" smtClean="0"/>
              <a:t>«площадка успешности»,</a:t>
            </a:r>
          </a:p>
          <a:p>
            <a:pPr eaLnBrk="1" hangingPunct="1"/>
            <a:r>
              <a:rPr lang="ru-RU" sz="2000" dirty="0" smtClean="0"/>
              <a:t> мастер-классы, </a:t>
            </a:r>
          </a:p>
          <a:p>
            <a:pPr eaLnBrk="1" hangingPunct="1"/>
            <a:r>
              <a:rPr lang="ru-RU" sz="2000" dirty="0" smtClean="0"/>
              <a:t>детско-родительское игровое взаимодействие, </a:t>
            </a:r>
          </a:p>
          <a:p>
            <a:pPr eaLnBrk="1" hangingPunct="1"/>
            <a:r>
              <a:rPr lang="ru-RU" sz="2000" dirty="0" smtClean="0"/>
              <a:t>совместная проектная деятельность детей и родителей,</a:t>
            </a:r>
          </a:p>
          <a:p>
            <a:pPr eaLnBrk="1" hangingPunct="1"/>
            <a:r>
              <a:rPr lang="ru-RU" sz="2000" dirty="0" smtClean="0"/>
              <a:t> деловые игры, </a:t>
            </a:r>
          </a:p>
          <a:p>
            <a:pPr eaLnBrk="1" hangingPunct="1"/>
            <a:r>
              <a:rPr lang="ru-RU" sz="2000" dirty="0" smtClean="0"/>
              <a:t>опосредованные формы (интервью и беседы с детьми с последующим освещением их содержания для родителей),</a:t>
            </a:r>
          </a:p>
          <a:p>
            <a:pPr eaLnBrk="1" hangingPunct="1"/>
            <a:r>
              <a:rPr lang="ru-RU" sz="2000" dirty="0" smtClean="0"/>
              <a:t> дистанционные формы общения с родителями (буклеты, сайт, электронная библиотека педагогической и психологической литературы, видео- и </a:t>
            </a:r>
            <a:r>
              <a:rPr lang="ru-RU" sz="2000" dirty="0" err="1" smtClean="0"/>
              <a:t>аудиолекции</a:t>
            </a:r>
            <a:r>
              <a:rPr lang="ru-RU" sz="2000" dirty="0" smtClean="0"/>
              <a:t>)</a:t>
            </a:r>
          </a:p>
          <a:p>
            <a:pPr eaLnBrk="1" hangingPunct="1"/>
            <a:r>
              <a:rPr lang="ru-RU" sz="2000" dirty="0" smtClean="0"/>
              <a:t> </a:t>
            </a:r>
          </a:p>
          <a:p>
            <a:pPr eaLnBrk="1" hangingPunct="1"/>
            <a:endParaRPr lang="ru-RU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СОЦИАЛЬНО-ПСИХОЛОГИЧЕСКИЙ ТРЕНИНГ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929454" y="2071678"/>
            <a:ext cx="2214546" cy="3186122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/>
              <a:t>Метод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800" dirty="0" err="1" smtClean="0"/>
              <a:t>формиро-вания</a:t>
            </a:r>
            <a:endParaRPr lang="ru-RU" sz="2800" dirty="0" smtClean="0"/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/>
              <a:t>РК 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Отрабатывает умения всесторонне анализировать факты и явления. 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Корректирует неправильные представления о различных аспектах семейных взаимоотношений, о способах решения семейных конфликтов и организации внутрисемейных отношений.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Способствует профилактике становления зависимых форм поведения, начиная с  дошкольного и младшего подросткового возраста.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963" indent="0" eaLnBrk="1" hangingPunct="1">
              <a:buFont typeface="Wingdings 2" pitchFamily="18" charset="2"/>
              <a:buNone/>
            </a:pPr>
            <a:r>
              <a:rPr lang="ru-RU" dirty="0" smtClean="0"/>
              <a:t>«</a:t>
            </a:r>
            <a:r>
              <a:rPr lang="ru-RU" dirty="0" err="1" smtClean="0"/>
              <a:t>Интерактив</a:t>
            </a:r>
            <a:r>
              <a:rPr lang="ru-RU" dirty="0" smtClean="0"/>
              <a:t>»- (-</a:t>
            </a:r>
            <a:r>
              <a:rPr lang="ru-RU" dirty="0" err="1" smtClean="0"/>
              <a:t>interactive</a:t>
            </a:r>
            <a:r>
              <a:rPr lang="ru-RU" dirty="0" smtClean="0"/>
              <a:t> </a:t>
            </a:r>
            <a:r>
              <a:rPr lang="ru-RU" dirty="0" err="1" smtClean="0"/>
              <a:t>adj</a:t>
            </a:r>
            <a:r>
              <a:rPr lang="ru-RU" dirty="0" smtClean="0"/>
              <a:t>. ) -взаимодействующий; воздействующие друг на друга; согласованный </a:t>
            </a:r>
          </a:p>
          <a:p>
            <a:pPr marL="80963" indent="0" algn="r" eaLnBrk="1" hangingPunct="1">
              <a:buFont typeface="Wingdings 2" pitchFamily="18" charset="2"/>
              <a:buNone/>
            </a:pPr>
            <a:r>
              <a:rPr lang="ru-RU" dirty="0" smtClean="0"/>
              <a:t>(Англо-русский словарь Мюллера).</a:t>
            </a:r>
          </a:p>
          <a:p>
            <a:pPr marL="80963" indent="0" eaLnBrk="1" hangingPunct="1">
              <a:buFont typeface="Wingdings 2" pitchFamily="18" charset="2"/>
              <a:buNone/>
            </a:pPr>
            <a:endParaRPr lang="ru-RU" dirty="0" smtClean="0"/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3938" y="4076700"/>
            <a:ext cx="2879725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</a:rPr>
              <a:t>Основные </a:t>
            </a:r>
            <a:r>
              <a:rPr lang="ru-RU" b="1" dirty="0">
                <a:solidFill>
                  <a:schemeClr val="tx2">
                    <a:satMod val="130000"/>
                  </a:schemeClr>
                </a:solidFill>
              </a:rPr>
              <a:t>характеристики «</a:t>
            </a:r>
            <a:r>
              <a:rPr lang="ru-RU" b="1" dirty="0" err="1">
                <a:solidFill>
                  <a:schemeClr val="tx2">
                    <a:satMod val="130000"/>
                  </a:schemeClr>
                </a:solidFill>
              </a:rPr>
              <a:t>интерактива</a:t>
            </a:r>
            <a:r>
              <a:rPr lang="ru-RU" b="1" dirty="0">
                <a:solidFill>
                  <a:schemeClr val="tx2">
                    <a:satMod val="130000"/>
                  </a:schemeClr>
                </a:solidFill>
              </a:rPr>
              <a:t>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100" y="1700213"/>
            <a:ext cx="7499350" cy="4800600"/>
          </a:xfrm>
        </p:spPr>
        <p:txBody>
          <a:bodyPr>
            <a:normAutofit fontScale="85000"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это специальная форма организации, с комфортными условиями взаимодействия, при которых воспитуемый чувствует свою успешность, интеллектуальную состоятельность;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процесс </a:t>
            </a:r>
            <a:r>
              <a:rPr lang="ru-RU" dirty="0"/>
              <a:t>взаимодействия организуется таким образом, что все участники оказываются вовлеченными в процесс познания, обсуждения;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диалоговое </a:t>
            </a:r>
            <a:r>
              <a:rPr lang="ru-RU" dirty="0"/>
              <a:t>общение ведет к взаимодействию, взаимопониманию, к совместному принятию наиболее общих, но значимых для каждого участника задач;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каждый </a:t>
            </a:r>
            <a:r>
              <a:rPr lang="ru-RU" dirty="0"/>
              <a:t>участник вносит свой особый индивидуальный вклад, имеет возможность обменяться знаниями, собственными идеями, способами деятельности, услышать другое мнение коллег;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исключается </a:t>
            </a:r>
            <a:r>
              <a:rPr lang="ru-RU" dirty="0"/>
              <a:t>доминирование как одного выступающего, так и одного мнения</a:t>
            </a:r>
            <a:r>
              <a:rPr lang="ru-RU" dirty="0" smtClean="0"/>
              <a:t>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>Основные характеристики «</a:t>
            </a:r>
            <a:r>
              <a:rPr lang="ru-RU" dirty="0" err="1">
                <a:solidFill>
                  <a:schemeClr val="tx2">
                    <a:satMod val="130000"/>
                  </a:schemeClr>
                </a:solidFill>
              </a:rPr>
              <a:t>интерактива</a:t>
            </a:r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>»</a:t>
            </a:r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>
          <a:xfrm>
            <a:off x="785786" y="1428737"/>
            <a:ext cx="8148664" cy="516891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2000" dirty="0" smtClean="0"/>
              <a:t>формируется умение критически мыслить, рассуждать, решать противоречивые проблемы на основе анализа услышанной информации и обстоятельств;</a:t>
            </a:r>
          </a:p>
          <a:p>
            <a:pPr eaLnBrk="1" hangingPunct="1"/>
            <a:r>
              <a:rPr lang="ru-RU" sz="2000" dirty="0" smtClean="0"/>
              <a:t>формируется уважение к чужому мнению, умение выслушивать, делать обоснованные заключения и выводы;</a:t>
            </a:r>
          </a:p>
          <a:p>
            <a:pPr eaLnBrk="1" hangingPunct="1"/>
            <a:r>
              <a:rPr lang="ru-RU" sz="2000" dirty="0" smtClean="0"/>
              <a:t>участник может не только выразить свое мнение, взгляд, дать оценку, но и, услышав доказательные аргументы коллег, отказаться от своей точки зрения или существенно изменить ее;</a:t>
            </a:r>
          </a:p>
          <a:p>
            <a:pPr eaLnBrk="1" hangingPunct="1"/>
            <a:r>
              <a:rPr lang="ru-RU" sz="2000" dirty="0" smtClean="0"/>
              <a:t>участники учатся взвешивать альтернативные мнения, принимать продуманные решения, правильно выражать свои мысли, участвовать в дискуссиях, профессионально общаться;</a:t>
            </a:r>
          </a:p>
          <a:p>
            <a:pPr eaLnBrk="1" hangingPunct="1"/>
            <a:r>
              <a:rPr lang="ru-RU" sz="2000" dirty="0" smtClean="0"/>
              <a:t>показателем эффективности групповой деятельности служит, с одной стороны, производительность труда группы (ее продуктивность), с другой – удовлетворенность членов группы совместной деятельностью.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tx2">
                    <a:satMod val="130000"/>
                  </a:schemeClr>
                </a:solidFill>
              </a:rPr>
              <a:t>Концептуальные </a:t>
            </a:r>
            <a:r>
              <a:rPr lang="ru-RU" sz="3200" dirty="0">
                <a:solidFill>
                  <a:schemeClr val="tx2">
                    <a:satMod val="130000"/>
                  </a:schemeClr>
                </a:solidFill>
              </a:rPr>
              <a:t>позиции интерактивных </a:t>
            </a:r>
            <a:r>
              <a:rPr lang="ru-RU" sz="3200" dirty="0" smtClean="0">
                <a:solidFill>
                  <a:schemeClr val="tx2">
                    <a:satMod val="130000"/>
                  </a:schemeClr>
                </a:solidFill>
              </a:rPr>
              <a:t>форм</a:t>
            </a:r>
            <a:endParaRPr lang="ru-RU" sz="32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1557338"/>
            <a:ext cx="8434416" cy="5184775"/>
          </a:xfrm>
        </p:spPr>
        <p:txBody>
          <a:bodyPr>
            <a:normAutofit fontScale="625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/>
              <a:t>Информация </a:t>
            </a:r>
            <a:r>
              <a:rPr lang="ru-RU" sz="3200" dirty="0"/>
              <a:t>должна усваиваться не в пассивном режиме, а в активном, с использованием проблемных ситуаций, интерактивных циклов.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/>
              <a:t>Интерактивное </a:t>
            </a:r>
            <a:r>
              <a:rPr lang="ru-RU" sz="3200" dirty="0"/>
              <a:t>общение способствует умственному развитию.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/>
              <a:t>При </a:t>
            </a:r>
            <a:r>
              <a:rPr lang="ru-RU" sz="3200" dirty="0"/>
              <a:t>наличии обратной связи отправитель и получатель информации меняются коммуникативными ролями. Изначальный получатель становится отправителем и проходит все этапы процесса обмена информацией для передачи своего отклика начальному отправителя.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/>
              <a:t>Обратная </a:t>
            </a:r>
            <a:r>
              <a:rPr lang="ru-RU" sz="3200" dirty="0"/>
              <a:t>связь может способствовать значительному повышению эффективности обмена информацией (учебной, воспитательной, управленческой).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/>
              <a:t>Двусторонний </a:t>
            </a:r>
            <a:r>
              <a:rPr lang="ru-RU" sz="3200" dirty="0"/>
              <a:t>обмен информацией хотя и протекает медленнее, но более точен и повышает уверенность в правильности ее интерпретации.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/>
              <a:t>Обратная </a:t>
            </a:r>
            <a:r>
              <a:rPr lang="ru-RU" sz="3200" dirty="0"/>
              <a:t>связь увеличивает шансы на эффективный обмен информацией, позволяя обеим сторонам устранять помехи.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/>
              <a:t>Контроль </a:t>
            </a:r>
            <a:r>
              <a:rPr lang="ru-RU" sz="3200" dirty="0"/>
              <a:t>знаний должен предполагать умение применять полученные знания на практике.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Интерактивные игры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15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b="1" smtClean="0"/>
              <a:t>Интерактивная игра </a:t>
            </a:r>
            <a:r>
              <a:rPr lang="ru-RU" sz="2400" smtClean="0"/>
              <a:t>— это интервенция (вмешательство) ведущего в групповую ситуацию «здесь и теперь», которая структурирует активность членов группы в соответствии с определенной учебной целью.</a:t>
            </a:r>
          </a:p>
          <a:p>
            <a:pPr eaLnBrk="1" hangingPunct="1"/>
            <a:r>
              <a:rPr lang="ru-RU" sz="2400" u="sng" smtClean="0"/>
              <a:t>Два основных признака </a:t>
            </a:r>
            <a:r>
              <a:rPr lang="ru-RU" sz="2400" smtClean="0"/>
              <a:t>интерактивной игры: игровой характер и возможность взаимодействия.</a:t>
            </a:r>
          </a:p>
          <a:p>
            <a:pPr eaLnBrk="1" hangingPunct="1"/>
            <a:endParaRPr lang="ru-RU" sz="2400" smtClean="0"/>
          </a:p>
          <a:p>
            <a:pPr eaLnBrk="1" hangingPunct="1"/>
            <a:endParaRPr lang="ru-RU" sz="2400" smtClean="0"/>
          </a:p>
        </p:txBody>
      </p:sp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4581525"/>
            <a:ext cx="180022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Деструктивное поведение — это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1857364"/>
            <a:ext cx="70009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поведение, не соответствующее общепринятым социальным  нормам и направленное на неприятие каких-либо альтернативных точек зрения. Оно может привести не только к возникновению социальных проблем у человека, но и к нарушениям физического и психологического  здоровья.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>Четыре шага в работе с интерактивными играми:</a:t>
            </a:r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5149850"/>
          </a:xfrm>
        </p:spPr>
        <p:txBody>
          <a:bodyPr/>
          <a:lstStyle/>
          <a:p>
            <a:pPr marL="80963" indent="0" eaLnBrk="1" hangingPunct="1">
              <a:lnSpc>
                <a:spcPct val="120000"/>
              </a:lnSpc>
              <a:buFont typeface="Wingdings 2" pitchFamily="18" charset="2"/>
              <a:buNone/>
            </a:pPr>
            <a:r>
              <a:rPr lang="ru-RU" b="1" smtClean="0"/>
              <a:t>Шаг 1.</a:t>
            </a:r>
            <a:r>
              <a:rPr lang="ru-RU" smtClean="0"/>
              <a:t> </a:t>
            </a:r>
            <a:r>
              <a:rPr lang="ru-RU" b="1" i="1" smtClean="0"/>
              <a:t>Анализ групповой ситуации</a:t>
            </a:r>
          </a:p>
          <a:p>
            <a:pPr marL="80963" indent="0" eaLnBrk="1" hangingPunct="1">
              <a:lnSpc>
                <a:spcPct val="120000"/>
              </a:lnSpc>
              <a:buFont typeface="Wingdings 2" pitchFamily="18" charset="2"/>
              <a:buNone/>
            </a:pPr>
            <a:r>
              <a:rPr lang="ru-RU" b="1" smtClean="0"/>
              <a:t>Шаг 2.</a:t>
            </a:r>
            <a:r>
              <a:rPr lang="ru-RU" smtClean="0"/>
              <a:t> </a:t>
            </a:r>
            <a:r>
              <a:rPr lang="ru-RU" b="1" i="1" smtClean="0"/>
              <a:t>Инструктирование участников</a:t>
            </a:r>
          </a:p>
          <a:p>
            <a:pPr marL="355600" lvl="1" indent="0" eaLnBrk="1" hangingPunct="1">
              <a:lnSpc>
                <a:spcPct val="120000"/>
              </a:lnSpc>
              <a:buFont typeface="Verdana" pitchFamily="34" charset="0"/>
              <a:buNone/>
            </a:pPr>
            <a:r>
              <a:rPr lang="ru-RU" smtClean="0"/>
              <a:t>• Информация о целях проведения игры. </a:t>
            </a:r>
          </a:p>
          <a:p>
            <a:pPr marL="355600" lvl="1" indent="0" eaLnBrk="1" hangingPunct="1">
              <a:lnSpc>
                <a:spcPct val="120000"/>
              </a:lnSpc>
              <a:buFont typeface="Verdana" pitchFamily="34" charset="0"/>
              <a:buNone/>
            </a:pPr>
            <a:r>
              <a:rPr lang="ru-RU" smtClean="0"/>
              <a:t>• Четкие инструкции о процессе</a:t>
            </a:r>
          </a:p>
          <a:p>
            <a:pPr marL="355600" lvl="1" indent="0" eaLnBrk="1" hangingPunct="1">
              <a:lnSpc>
                <a:spcPct val="120000"/>
              </a:lnSpc>
              <a:buFont typeface="Verdana" pitchFamily="34" charset="0"/>
              <a:buNone/>
            </a:pPr>
            <a:r>
              <a:rPr lang="ru-RU" smtClean="0"/>
              <a:t>• Уверенное поведение педагога.</a:t>
            </a:r>
          </a:p>
          <a:p>
            <a:pPr marL="355600" lvl="1" indent="0" eaLnBrk="1" hangingPunct="1">
              <a:lnSpc>
                <a:spcPct val="120000"/>
              </a:lnSpc>
              <a:buFont typeface="Verdana" pitchFamily="34" charset="0"/>
              <a:buNone/>
            </a:pPr>
            <a:r>
              <a:rPr lang="ru-RU" smtClean="0"/>
              <a:t>• Акцент на добровольности. </a:t>
            </a:r>
          </a:p>
          <a:p>
            <a:pPr marL="80963" indent="0" eaLnBrk="1" hangingPunct="1">
              <a:lnSpc>
                <a:spcPct val="120000"/>
              </a:lnSpc>
              <a:buFont typeface="Wingdings 2" pitchFamily="18" charset="2"/>
              <a:buNone/>
            </a:pPr>
            <a:r>
              <a:rPr lang="ru-RU" b="1" smtClean="0"/>
              <a:t>Шаг З</a:t>
            </a:r>
            <a:r>
              <a:rPr lang="ru-RU" smtClean="0"/>
              <a:t>. </a:t>
            </a:r>
            <a:r>
              <a:rPr lang="ru-RU" b="1" i="1" smtClean="0"/>
              <a:t>Проведение игры</a:t>
            </a:r>
          </a:p>
          <a:p>
            <a:pPr marL="80963" indent="0" eaLnBrk="1" hangingPunct="1">
              <a:lnSpc>
                <a:spcPct val="120000"/>
              </a:lnSpc>
              <a:buFont typeface="Wingdings 2" pitchFamily="18" charset="2"/>
              <a:buNone/>
            </a:pPr>
            <a:r>
              <a:rPr lang="ru-RU" b="1" smtClean="0"/>
              <a:t>Шаг 4</a:t>
            </a:r>
            <a:r>
              <a:rPr lang="ru-RU" smtClean="0"/>
              <a:t>. </a:t>
            </a:r>
            <a:r>
              <a:rPr lang="ru-RU" b="1" i="1" smtClean="0"/>
              <a:t>Подведение итогов</a:t>
            </a:r>
          </a:p>
          <a:p>
            <a:pPr marL="80963" indent="0" eaLnBrk="1" hangingPunct="1">
              <a:lnSpc>
                <a:spcPct val="120000"/>
              </a:lnSpc>
              <a:buFont typeface="Wingdings 2" pitchFamily="18" charset="2"/>
              <a:buNone/>
            </a:pPr>
            <a:endParaRPr lang="ru-RU" smtClean="0"/>
          </a:p>
          <a:p>
            <a:pPr marL="80963" indent="0" eaLnBrk="1" hangingPunct="1">
              <a:lnSpc>
                <a:spcPct val="120000"/>
              </a:lnSpc>
              <a:buFont typeface="Wingdings 2" pitchFamily="18" charset="2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РЕВО ЗАВИСИМОСТИ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488832" cy="6453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610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РЕВО СВОБОДЫ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0648"/>
            <a:ext cx="7128791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760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47864" y="260648"/>
            <a:ext cx="5040560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661" algn="r">
              <a:lnSpc>
                <a:spcPct val="107000"/>
              </a:lnSpc>
            </a:pPr>
            <a:r>
              <a:rPr lang="ru-RU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В.Сатир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Ю.Б. </a:t>
            </a:r>
            <a:r>
              <a:rPr lang="ru-RU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Гиппенрейтер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sun9-24.userapi.com/KvXooS9UwU6SXEHLX2KD_eIqcO-m1ndCYFn8mw/bYqB_2d6Oos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45826"/>
            <a:ext cx="7488832" cy="501402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979712" y="6021288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https://akravchenko.ru/uploads/Publikacii/Obwatsja%20s%20rebjonkom%20Tak.pdf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467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520238" y="3486225"/>
            <a:ext cx="480260" cy="2308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338138" algn="just" defTabSz="685800"/>
            <a:endParaRPr lang="ru-RU" altLang="ru-RU" sz="105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2919" y="260648"/>
            <a:ext cx="8366760" cy="2167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661" algn="just">
              <a:lnSpc>
                <a:spcPct val="107000"/>
              </a:lnSpc>
            </a:pPr>
            <a:r>
              <a:rPr lang="ru-RU" sz="1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Техника «Активное слушанье»</a:t>
            </a:r>
            <a:endParaRPr lang="ru-RU" sz="15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Проработка ситуаций.</a:t>
            </a:r>
            <a:endParaRPr lang="ru-RU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Ваша задача – понять, какие чувства испытывает в данной ситуации ребенок.</a:t>
            </a:r>
          </a:p>
          <a:p>
            <a:pPr indent="337661" algn="just">
              <a:lnSpc>
                <a:spcPct val="107000"/>
              </a:lnSpc>
            </a:pPr>
            <a:endParaRPr lang="ru-RU" sz="135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</a:pPr>
            <a:endParaRPr lang="ru-RU" sz="135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</a:pPr>
            <a:endParaRPr lang="ru-RU" sz="135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</a:pPr>
            <a:endParaRPr lang="ru-RU" sz="135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</a:pPr>
            <a:endParaRPr lang="ru-RU" sz="135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</a:pPr>
            <a:r>
              <a:rPr lang="ru-RU" sz="13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95160"/>
              </p:ext>
            </p:extLst>
          </p:nvPr>
        </p:nvGraphicFramePr>
        <p:xfrm>
          <a:off x="792920" y="1196752"/>
          <a:ext cx="7516692" cy="20379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71165"/>
                <a:gridCol w="1775349"/>
                <a:gridCol w="2970178"/>
              </a:tblGrid>
              <a:tr h="3965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Ситуация и слова ребенка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 родителей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16413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Дочь: «Сегодня в детском саду Витя меня толкнул, и я уронила краски и разлила воду из непроливайки»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28650" y="3297909"/>
            <a:ext cx="8172450" cy="315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661" algn="just">
              <a:lnSpc>
                <a:spcPct val="107000"/>
              </a:lnSpc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шаг.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вы хотите послушать ребенка, обязательно 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повернитесь к нему лицом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Очень важно также, чтобы 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его и ваши глаза находились на одном уровне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337661" algn="just">
              <a:lnSpc>
                <a:spcPct val="107000"/>
              </a:lnSpc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шаг.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вы беседуете с расстроенным или огорченным ребенком, не следует задавать ему вопросы. Желательно, чтобы ваши ответы звучали 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утвердительной форме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шаг.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Очень важно в беседе 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«держать паузу».</a:t>
            </a:r>
          </a:p>
          <a:p>
            <a:pPr indent="337661" algn="just">
              <a:lnSpc>
                <a:spcPct val="107000"/>
              </a:lnSpc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шаг.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вашем ответе также </a:t>
            </a:r>
            <a:r>
              <a:rPr lang="ru-RU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ино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гда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полезно повторить, что, как вы поняли, случилось с ребенком, а потом 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обозначить его чувство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9732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0"/>
            <a:ext cx="796094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661"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Формула родительского успеха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indent="337661"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indent="337661"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Инструкция: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37661"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Каждый нарисуйте круг. Напишите в нем своё имя. Теперь от этого символа («от вас, как от солнышка») поочередно рисуем лучики и подписываем каждый лучик, отвечая на вопрос:</a:t>
            </a:r>
          </a:p>
          <a:p>
            <a:pPr indent="337661"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«Чем я подобно солнцу, согревающему землю,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согреваю своего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?» </a:t>
            </a:r>
          </a:p>
          <a:p>
            <a:pPr indent="337661" algn="just"/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37661" algn="just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Способы выражения родительской любви к ребенку</a:t>
            </a:r>
            <a:r>
              <a:rPr lang="ru-RU" sz="2400" spc="-4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37661" algn="just"/>
            <a:r>
              <a:rPr lang="ru-RU" sz="2400" b="1" spc="-8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контакт глаз;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37661"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физический контакт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37661" algn="just"/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пристальное внимание;</a:t>
            </a:r>
            <a:endParaRPr lang="ru-RU" sz="2400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37661" algn="just"/>
            <a:r>
              <a:rPr lang="ru-RU" sz="24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дисциплина. </a:t>
            </a:r>
            <a:endParaRPr lang="ru-RU" sz="2400" dirty="0">
              <a:solidFill>
                <a:srgbClr val="00B0F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37661" algn="just"/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2888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0"/>
            <a:ext cx="8229600" cy="1371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800" dirty="0" smtClean="0">
                <a:solidFill>
                  <a:schemeClr val="tx1"/>
                </a:solidFill>
              </a:rPr>
              <a:t>Критерии и показатели эффективности просвещения родителей ОО</a:t>
            </a:r>
            <a:endParaRPr lang="ru-RU" altLang="ru-RU" sz="32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61562" name="Group 12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3503975"/>
              </p:ext>
            </p:extLst>
          </p:nvPr>
        </p:nvGraphicFramePr>
        <p:xfrm>
          <a:off x="250825" y="1700213"/>
          <a:ext cx="8065592" cy="4752975"/>
        </p:xfrm>
        <a:graphic>
          <a:graphicData uri="http://schemas.openxmlformats.org/drawingml/2006/table">
            <a:tbl>
              <a:tblPr/>
              <a:tblGrid>
                <a:gridCol w="2953023"/>
                <a:gridCol w="4702263"/>
                <a:gridCol w="410306"/>
              </a:tblGrid>
              <a:tr h="5716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Критерии</a:t>
                      </a:r>
                    </a:p>
                  </a:txBody>
                  <a:tcPr marL="91443" marR="91443"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Показатели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23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Педагогическое просвещение родителей</a:t>
                      </a:r>
                    </a:p>
                  </a:txBody>
                  <a:tcPr marL="91443" marR="91443"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Знают о целях и задачах ОО в области обучения и воспитания ребенка.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Владеют информацией о вопросах воспитания.</a:t>
                      </a:r>
                    </a:p>
                  </a:txBody>
                  <a:tcPr marL="91443" marR="91443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989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Удовлетворенность родителей качеством 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количеством предоставляемых услуг ОО</a:t>
                      </a:r>
                    </a:p>
                  </a:txBody>
                  <a:tcPr marL="91443" marR="91443"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Родители удовлетворены качеством 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количеством предоставляемых услуг,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Позитивные взаимоотношения с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пед.коллективом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Педагоги  осуществляют индивидуальный подход к воспитанникам.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Родители принимают активное участие в мероприятиях ОО.</a:t>
                      </a:r>
                    </a:p>
                  </a:txBody>
                  <a:tcPr marL="91443" marR="91443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47256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680" name="Group 48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776466075"/>
              </p:ext>
            </p:extLst>
          </p:nvPr>
        </p:nvGraphicFramePr>
        <p:xfrm>
          <a:off x="468313" y="549275"/>
          <a:ext cx="8245475" cy="5616029"/>
        </p:xfrm>
        <a:graphic>
          <a:graphicData uri="http://schemas.openxmlformats.org/drawingml/2006/table">
            <a:tbl>
              <a:tblPr/>
              <a:tblGrid>
                <a:gridCol w="1727134"/>
                <a:gridCol w="6310069"/>
                <a:gridCol w="208272"/>
              </a:tblGrid>
              <a:tr h="6161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Критерии</a:t>
                      </a:r>
                    </a:p>
                  </a:txBody>
                  <a:tcPr marL="91436" marR="91436"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Показатели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6" marR="91436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6" marR="91436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998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39D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 Обеспечение родителей достаточно полной и квалифицированной информацией как основных участников педагогического процесса в области профилактик социально-негативных явлений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6" marR="91436"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Эмоциональный настрой ребенка на общение со взрослым: ребенок встречается с близкими радостно.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Эмоциональный настрой взрослого на общение с ребенком: взрослый вступает в общение с удовольствием.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Особенности взаимодействия взрослого и ребенка в общении: сотрудничают, умеют договориться.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Особенности воспитательной тактики родителя: при затруднениях взрослый уговаривает, убеждает, принимает позицию ребенка, ищет компромиссы.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Типичная позиция, которую занимает каждый в общении: партнер(советуется, сочувствует, напоминает, интересуется, согласовывает).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Возникающие трудности общения: конфликты и их причины, пути выхода из затруднительных ситуаций.</a:t>
                      </a:r>
                    </a:p>
                  </a:txBody>
                  <a:tcPr marL="91436" marR="91436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6" marR="91436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7187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obrocom.info/wp-content/uploads/2018/08/1445211791-7a9ebe8b00c339dd502248cf2ef7069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"/>
            <a:ext cx="7344816" cy="6453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4288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848872" cy="23762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Полезные ссылки: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Гиппенрейтер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Ю.Б. 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Продолжаем общаться с ребенком. Так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?- М.:АСТ, 2008.</a:t>
            </a:r>
            <a:b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772816"/>
            <a:ext cx="774551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Рерке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В.И.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Психология зависимой от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психоактивных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веществ личности подростков: профилактика и коррекция: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монография / В.И.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Рерке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.– Иркутск: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Репроцентр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А1, 2017. – 145 с.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Родительская компетентность как средство профилактики зависимых форм поведения в старшем дошкольном и подростковом возрасте: проблемы становления и перспективы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учеб.-метод. пособие/ состав. В.И.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Рерке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И.Ю.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Танькова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О.С.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Балалайкина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– Иркутск: Изд-во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Репроцентр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А-1», 2017. –  100 с.</a:t>
            </a:r>
          </a:p>
          <a:p>
            <a:pPr>
              <a:buFontTx/>
              <a:buChar char="-"/>
            </a:pPr>
            <a:endParaRPr lang="ru-RU" dirty="0" smtClean="0">
              <a:hlinkClick r:id="rId2"/>
            </a:endParaRPr>
          </a:p>
          <a:p>
            <a:pPr algn="ctr"/>
            <a:r>
              <a:rPr lang="de-DE" sz="2800" dirty="0" smtClean="0">
                <a:hlinkClick r:id="rId3"/>
              </a:rPr>
              <a:t>narkostop.irkutsk.ru</a:t>
            </a:r>
            <a:r>
              <a:rPr lang="ru-RU" sz="2800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548680"/>
            <a:ext cx="7704856" cy="5925272"/>
          </a:xfrm>
        </p:spPr>
        <p:txBody>
          <a:bodyPr>
            <a:noAutofit/>
          </a:bodyPr>
          <a:lstStyle/>
          <a:p>
            <a:pPr marL="82296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/>
              <a:t>Компетентность </a:t>
            </a:r>
            <a:r>
              <a:rPr lang="ru-RU" sz="2800" dirty="0"/>
              <a:t>—это личные возможности и квалификация (знания, опыт), позволяющие принимать участие в разработке определенного круга решений или решать вопросы самому, благодаря наличию определенных знаний, навыков</a:t>
            </a:r>
            <a:r>
              <a:rPr lang="ru-RU" sz="2800" dirty="0" smtClean="0"/>
              <a:t>; </a:t>
            </a:r>
          </a:p>
          <a:p>
            <a:pPr marL="82296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-это </a:t>
            </a:r>
            <a:r>
              <a:rPr lang="ru-RU" sz="2800" dirty="0"/>
              <a:t>уровень образованности личности, который определяется степенью овладения теоретическими средствами познавательной или практической деятельности</a:t>
            </a:r>
            <a:r>
              <a:rPr lang="ru-RU" sz="28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787208" cy="4873752"/>
          </a:xfrm>
        </p:spPr>
        <p:txBody>
          <a:bodyPr/>
          <a:lstStyle/>
          <a:p>
            <a:pPr marL="80963" indent="0" algn="ctr" eaLnBrk="1" hangingPunct="1">
              <a:buFont typeface="Wingdings 2" pitchFamily="18" charset="2"/>
              <a:buNone/>
            </a:pPr>
            <a:endParaRPr lang="ru-RU" dirty="0" smtClean="0"/>
          </a:p>
          <a:p>
            <a:pPr indent="450215" algn="r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жди, что твой ребенок будет таким как ты или таким как ты хочешь. Помоги ему стать не тобой, а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собой.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indent="0" algn="r">
              <a:spcAft>
                <a:spcPts val="0"/>
              </a:spcAft>
              <a:buNone/>
            </a:pP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Януш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Корчак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marL="80963" indent="0" algn="r" eaLnBrk="1" hangingPunct="1">
              <a:buFont typeface="Wingdings 2" pitchFamily="18" charset="2"/>
              <a:buNone/>
            </a:pPr>
            <a:endParaRPr lang="ru-RU" dirty="0" smtClean="0"/>
          </a:p>
          <a:p>
            <a:pPr marL="80963" indent="0" algn="ctr" eaLnBrk="1" hangingPunct="1">
              <a:buFont typeface="Wingdings 2" pitchFamily="18" charset="2"/>
              <a:buNone/>
            </a:pPr>
            <a:endParaRPr lang="ru-RU" dirty="0" smtClean="0"/>
          </a:p>
          <a:p>
            <a:pPr marL="80963" indent="0" algn="ctr" eaLnBrk="1" hangingPunct="1">
              <a:buFont typeface="Wingdings 2" pitchFamily="18" charset="2"/>
              <a:buNone/>
            </a:pPr>
            <a:r>
              <a:rPr lang="ru-RU" sz="3600" dirty="0" smtClean="0"/>
              <a:t>            Успехов в работе!</a:t>
            </a: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4" y="4694628"/>
            <a:ext cx="1511300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8" y="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>Родительская компетентность</a:t>
            </a:r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963" indent="0" eaLnBrk="1" hangingPunct="1">
              <a:buFont typeface="Wingdings 2" pitchFamily="18" charset="2"/>
              <a:buNone/>
            </a:pPr>
            <a:r>
              <a:rPr lang="ru-RU" b="1" smtClean="0"/>
              <a:t>Родительская компетентность</a:t>
            </a:r>
            <a:r>
              <a:rPr lang="ru-RU" smtClean="0"/>
              <a:t>—наличие знаний, умений, опыта в области воспитания ребенка, а также необходимых личностных качеств и мотивов.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8929718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 понятием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родительской компетентности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понимают  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знания, умения, навыки и способы выполнения педагогической деятельности (Н.Ф. Талызина, Р.К. Шакуров);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интегральную характеристику, определяющую способность решать проблемы и типичные задачи, возникающие в реальных ситуациях педагогической деятельности, с использованием знаний, опыта, ценностей и наклонностей (А.П.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Тряпицына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возможности создания условий, в которых дети чувствуют себя в относительной безопасности, получая поддержку взрослого в развитии и обеспечении необходимым в этом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Кормушина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Н.Г.);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наличие у родителей знаний, умений и опыта в области воспитания ребенка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Мизина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М.М.).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способность родителей организовать семейную социально-педагогическую деятельность по формированию у ребенка социальных навыков, социальных умений и социального интеллекта путем компетентного выстраивания тренинга жизненных ситуаций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(Е.В.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Руденский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473" y="285729"/>
            <a:ext cx="8434416" cy="6250010"/>
          </a:xfrm>
        </p:spPr>
        <p:txBody>
          <a:bodyPr>
            <a:noAutofit/>
          </a:bodyPr>
          <a:lstStyle/>
          <a:p>
            <a:pPr marL="82296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 dirty="0"/>
              <a:t>Компетентный родитель </a:t>
            </a:r>
            <a:r>
              <a:rPr lang="ru-RU" sz="2800" i="1" dirty="0"/>
              <a:t>- это человек, который не испытывает страха за то, что он «плохой» родитель и не переносит чувство страха и вины на своего ребенка. Это человек, </a:t>
            </a:r>
            <a:r>
              <a:rPr lang="ru-RU" sz="2800" i="1" dirty="0">
                <a:solidFill>
                  <a:srgbClr val="FF0000"/>
                </a:solidFill>
              </a:rPr>
              <a:t>готовый видеть реальную ситуацию</a:t>
            </a:r>
            <a:r>
              <a:rPr lang="ru-RU" sz="2800" i="1" dirty="0"/>
              <a:t>, в которой растет его ребенок и </a:t>
            </a:r>
            <a:r>
              <a:rPr lang="ru-RU" sz="2800" i="1" dirty="0">
                <a:solidFill>
                  <a:srgbClr val="FF0000"/>
                </a:solidFill>
              </a:rPr>
              <a:t>предпринимать усилия для того, чтобы ее менять</a:t>
            </a:r>
            <a:r>
              <a:rPr lang="ru-RU" sz="2800" i="1" dirty="0"/>
              <a:t>. Это человек, </a:t>
            </a:r>
            <a:r>
              <a:rPr lang="ru-RU" sz="2800" i="1" dirty="0">
                <a:solidFill>
                  <a:srgbClr val="00B0F0"/>
                </a:solidFill>
              </a:rPr>
              <a:t>который знает, что если не помогает одно - надо пробовать другое</a:t>
            </a:r>
            <a:r>
              <a:rPr lang="ru-RU" sz="2800" i="1" dirty="0"/>
              <a:t>. Компетентный родитель понимает, что для изменения развития ребенка в более благоприятную сторону надо меняться </a:t>
            </a:r>
            <a:r>
              <a:rPr lang="ru-RU" sz="2800" i="1" dirty="0">
                <a:solidFill>
                  <a:srgbClr val="00B0F0"/>
                </a:solidFill>
              </a:rPr>
              <a:t>самому, пробовать, искать, в общем - </a:t>
            </a:r>
            <a:r>
              <a:rPr lang="ru-RU" sz="2800" i="1" dirty="0" smtClean="0">
                <a:solidFill>
                  <a:srgbClr val="00B0F0"/>
                </a:solidFill>
              </a:rPr>
              <a:t>учиться</a:t>
            </a:r>
            <a:r>
              <a:rPr lang="ru-RU" sz="2800" i="1" dirty="0" smtClean="0"/>
              <a:t> </a:t>
            </a:r>
            <a:r>
              <a:rPr lang="ru-RU" sz="2800" dirty="0"/>
              <a:t>(Г. М. </a:t>
            </a:r>
            <a:r>
              <a:rPr lang="ru-RU" sz="2800" dirty="0" err="1"/>
              <a:t>Коджаспирова</a:t>
            </a:r>
            <a:r>
              <a:rPr lang="ru-RU" sz="2800" dirty="0" smtClean="0"/>
              <a:t>).</a:t>
            </a:r>
            <a:endParaRPr lang="ru-RU" sz="2800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714356"/>
            <a:ext cx="72152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размышлениях специалистов о качестве компетентного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родительства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подчеркивается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интеграция разума, чувств и действий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Основным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полем благополучного взаимодействия родителей с ребенком рассматривается 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интегрирование разных аспектов личного родительского опыта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когнитивного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, эмоционального, сенсорного, психомоторного, духовного, коммуникативного, игрового, рефлексивного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пр.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Соотношение понятий, описывающих компетентность родителей в воспитании детей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14348" y="1071546"/>
          <a:ext cx="7762908" cy="5072098"/>
        </p:xfrm>
        <a:graphic>
          <a:graphicData uri="http://schemas.openxmlformats.org/drawingml/2006/table">
            <a:tbl>
              <a:tblPr/>
              <a:tblGrid>
                <a:gridCol w="1940727"/>
                <a:gridCol w="1831402"/>
                <a:gridCol w="2050052"/>
                <a:gridCol w="1940727"/>
              </a:tblGrid>
              <a:tr h="6171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Понятие</a:t>
                      </a:r>
                      <a:endParaRPr lang="ru-RU" sz="1600" u="sng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Определение</a:t>
                      </a:r>
                      <a:endParaRPr lang="ru-RU" sz="1600" u="sng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Основные аспекты проявления</a:t>
                      </a:r>
                      <a:endParaRPr lang="ru-RU" sz="1600" u="sng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Источник</a:t>
                      </a:r>
                      <a:endParaRPr lang="ru-RU" sz="1600" u="sng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549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Педагогическая культура родителей</a:t>
                      </a:r>
                      <a:endParaRPr lang="ru-RU" sz="1600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компонент общей культуры человека, в котором находит отражение накопленный предыдущими поколениями и непрерывно обогащающийся опыт воспитания детей в семье. Служит основой воспитательной деятельности родителей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-понимание и осознание ответственности за воспитание детей;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-практические умения организации жизни и деятельности детей в семье;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-осуществление воспитательной деятельности;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-знания о развитии, воспитании, обучении детей.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социально-культурный опыт и традиции; семейный опыт, ценности и традиции;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187</TotalTime>
  <Words>2513</Words>
  <Application>Microsoft Office PowerPoint</Application>
  <PresentationFormat>Экран (4:3)</PresentationFormat>
  <Paragraphs>238</Paragraphs>
  <Slides>40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40</vt:i4>
      </vt:variant>
    </vt:vector>
  </HeadingPairs>
  <TitlesOfParts>
    <vt:vector size="42" baseType="lpstr">
      <vt:lpstr>Эркер</vt:lpstr>
      <vt:lpstr>Тема Office</vt:lpstr>
      <vt:lpstr>Просвещение родителей обучающихся как технология профилактики аддиктивных форм поведения.   Родительская компетентность как средство профилактики зависимых форм поведенияв старшем дошкольном и младшем школьном возрастах.</vt:lpstr>
      <vt:lpstr>Компетентный родитель – это….</vt:lpstr>
      <vt:lpstr>Деструктивное поведение — это</vt:lpstr>
      <vt:lpstr>Презентация PowerPoint</vt:lpstr>
      <vt:lpstr>Родительская компетентность</vt:lpstr>
      <vt:lpstr>Презентация PowerPoint</vt:lpstr>
      <vt:lpstr>Презентация PowerPoint</vt:lpstr>
      <vt:lpstr>Презентация PowerPoint</vt:lpstr>
      <vt:lpstr>Соотношение понятий, описывающих компетентность родителей в воспитании детей </vt:lpstr>
      <vt:lpstr>Презентация PowerPoint</vt:lpstr>
      <vt:lpstr>Презентация PowerPoint</vt:lpstr>
      <vt:lpstr>Презентация PowerPoint</vt:lpstr>
      <vt:lpstr>Презентация PowerPoint</vt:lpstr>
      <vt:lpstr>Показатели педагогической компетентности родителей</vt:lpstr>
      <vt:lpstr>Презентация PowerPoint</vt:lpstr>
      <vt:lpstr>Презентация PowerPoint</vt:lpstr>
      <vt:lpstr>Презентация PowerPoint</vt:lpstr>
      <vt:lpstr>   Условия формирования педагогической компетентности родителей  </vt:lpstr>
      <vt:lpstr>Презентация PowerPoint</vt:lpstr>
      <vt:lpstr>Пошаговая технология продвижения к контакту и взаимопониманию с родителями (Д.Б. Филонов)</vt:lpstr>
      <vt:lpstr>Презентация PowerPoint</vt:lpstr>
      <vt:lpstr>Презентация PowerPoint</vt:lpstr>
      <vt:lpstr>Формы повышения компетентности</vt:lpstr>
      <vt:lpstr>СОЦИАЛЬНО-ПСИХОЛОГИЧЕСКИЙ ТРЕНИНГ</vt:lpstr>
      <vt:lpstr>Презентация PowerPoint</vt:lpstr>
      <vt:lpstr>Основные характеристики «интерактива»</vt:lpstr>
      <vt:lpstr>Основные характеристики «интерактива»</vt:lpstr>
      <vt:lpstr>Концептуальные позиции интерактивных форм</vt:lpstr>
      <vt:lpstr>Интерактивные игры</vt:lpstr>
      <vt:lpstr>Четыре шага в работе с интерактивными играми: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Критерии и показатели эффективности просвещения родителей ОО</vt:lpstr>
      <vt:lpstr>Презентация PowerPoint</vt:lpstr>
      <vt:lpstr>Презентация PowerPoint</vt:lpstr>
      <vt:lpstr>Полезные ссылки:  -  Гиппенрейтер Ю.Б.  Продолжаем общаться с ребенком. Так?- М.:АСТ, 2008.  </vt:lpstr>
      <vt:lpstr>Презентация PowerPoint</vt:lpstr>
    </vt:vector>
  </TitlesOfParts>
  <Company>Windows 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Становление родительской компетентности как направление профилактики социально-негативных явлений в молодежной среде</dc:title>
  <dc:creator>1</dc:creator>
  <cp:lastModifiedBy>Windows User</cp:lastModifiedBy>
  <cp:revision>19</cp:revision>
  <dcterms:created xsi:type="dcterms:W3CDTF">2018-04-22T11:49:00Z</dcterms:created>
  <dcterms:modified xsi:type="dcterms:W3CDTF">2020-11-18T01:31:17Z</dcterms:modified>
</cp:coreProperties>
</file>