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16" r:id="rId1"/>
  </p:sldMasterIdLst>
  <p:notesMasterIdLst>
    <p:notesMasterId r:id="rId55"/>
  </p:notesMasterIdLst>
  <p:sldIdLst>
    <p:sldId id="256" r:id="rId2"/>
    <p:sldId id="257" r:id="rId3"/>
    <p:sldId id="258" r:id="rId4"/>
    <p:sldId id="259" r:id="rId5"/>
    <p:sldId id="260" r:id="rId6"/>
    <p:sldId id="261" r:id="rId7"/>
    <p:sldId id="262" r:id="rId8"/>
    <p:sldId id="263" r:id="rId9"/>
    <p:sldId id="264" r:id="rId10"/>
    <p:sldId id="265" r:id="rId11"/>
    <p:sldId id="333" r:id="rId12"/>
    <p:sldId id="273" r:id="rId13"/>
    <p:sldId id="274" r:id="rId14"/>
    <p:sldId id="276" r:id="rId15"/>
    <p:sldId id="275" r:id="rId16"/>
    <p:sldId id="283" r:id="rId17"/>
    <p:sldId id="292" r:id="rId18"/>
    <p:sldId id="293" r:id="rId19"/>
    <p:sldId id="294" r:id="rId20"/>
    <p:sldId id="334" r:id="rId21"/>
    <p:sldId id="295" r:id="rId22"/>
    <p:sldId id="296"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3" r:id="rId47"/>
    <p:sldId id="324" r:id="rId48"/>
    <p:sldId id="325" r:id="rId49"/>
    <p:sldId id="329" r:id="rId50"/>
    <p:sldId id="330" r:id="rId51"/>
    <p:sldId id="331" r:id="rId52"/>
    <p:sldId id="335" r:id="rId53"/>
    <p:sldId id="336" r:id="rId54"/>
  </p:sldIdLst>
  <p:sldSz cx="13004800" cy="9753600"/>
  <p:notesSz cx="6858000" cy="9144000"/>
  <p:defaultTextStyle>
    <a:lvl1pPr algn="ctr" defTabSz="584200">
      <a:defRPr sz="3600">
        <a:latin typeface="Helvetica Light"/>
        <a:ea typeface="Helvetica Light"/>
        <a:cs typeface="Helvetica Light"/>
        <a:sym typeface="Helvetica Light"/>
      </a:defRPr>
    </a:lvl1pPr>
    <a:lvl2pPr algn="ctr" defTabSz="584200">
      <a:defRPr sz="3600">
        <a:latin typeface="Helvetica Light"/>
        <a:ea typeface="Helvetica Light"/>
        <a:cs typeface="Helvetica Light"/>
        <a:sym typeface="Helvetica Light"/>
      </a:defRPr>
    </a:lvl2pPr>
    <a:lvl3pPr algn="ctr" defTabSz="584200">
      <a:defRPr sz="3600">
        <a:latin typeface="Helvetica Light"/>
        <a:ea typeface="Helvetica Light"/>
        <a:cs typeface="Helvetica Light"/>
        <a:sym typeface="Helvetica Light"/>
      </a:defRPr>
    </a:lvl3pPr>
    <a:lvl4pPr algn="ctr" defTabSz="584200">
      <a:defRPr sz="3600">
        <a:latin typeface="Helvetica Light"/>
        <a:ea typeface="Helvetica Light"/>
        <a:cs typeface="Helvetica Light"/>
        <a:sym typeface="Helvetica Light"/>
      </a:defRPr>
    </a:lvl4pPr>
    <a:lvl5pPr algn="ctr" defTabSz="584200">
      <a:defRPr sz="3600">
        <a:latin typeface="Helvetica Light"/>
        <a:ea typeface="Helvetica Light"/>
        <a:cs typeface="Helvetica Light"/>
        <a:sym typeface="Helvetica Light"/>
      </a:defRPr>
    </a:lvl5pPr>
    <a:lvl6pPr algn="ctr" defTabSz="584200">
      <a:defRPr sz="3600">
        <a:latin typeface="Helvetica Light"/>
        <a:ea typeface="Helvetica Light"/>
        <a:cs typeface="Helvetica Light"/>
        <a:sym typeface="Helvetica Light"/>
      </a:defRPr>
    </a:lvl6pPr>
    <a:lvl7pPr algn="ctr" defTabSz="584200">
      <a:defRPr sz="3600">
        <a:latin typeface="Helvetica Light"/>
        <a:ea typeface="Helvetica Light"/>
        <a:cs typeface="Helvetica Light"/>
        <a:sym typeface="Helvetica Light"/>
      </a:defRPr>
    </a:lvl7pPr>
    <a:lvl8pPr algn="ctr" defTabSz="584200">
      <a:defRPr sz="3600">
        <a:latin typeface="Helvetica Light"/>
        <a:ea typeface="Helvetica Light"/>
        <a:cs typeface="Helvetica Light"/>
        <a:sym typeface="Helvetica Light"/>
      </a:defRPr>
    </a:lvl8pPr>
    <a:lvl9pPr algn="ctr" defTabSz="584200">
      <a:defRPr sz="3600">
        <a:latin typeface="Helvetica Light"/>
        <a:ea typeface="Helvetica Light"/>
        <a:cs typeface="Helvetica Light"/>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4" d="100"/>
          <a:sy n="34" d="100"/>
        </p:scale>
        <p:origin x="133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Shape 29"/>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0" name="Shape 30"/>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157943302"/>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25600" y="1596249"/>
            <a:ext cx="9753600" cy="3395698"/>
          </a:xfrm>
        </p:spPr>
        <p:txBody>
          <a:bodyPr anchor="b"/>
          <a:lstStyle>
            <a:lvl1pPr algn="ctr">
              <a:defRPr sz="6400"/>
            </a:lvl1pPr>
          </a:lstStyle>
          <a:p>
            <a:r>
              <a:rPr lang="ru-RU" smtClean="0"/>
              <a:t>Образец заголовка</a:t>
            </a:r>
            <a:endParaRPr lang="ru-RU"/>
          </a:p>
        </p:txBody>
      </p:sp>
      <p:sp>
        <p:nvSpPr>
          <p:cNvPr id="3" name="Подзаголовок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BD28006-687F-487D-ACAF-B1CFC89DDA09}"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2871560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D28006-687F-487D-ACAF-B1CFC89DDA09}"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245278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06560" y="519289"/>
            <a:ext cx="2804160" cy="82657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94080" y="519289"/>
            <a:ext cx="8249920" cy="82657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D28006-687F-487D-ACAF-B1CFC89DDA09}"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1712341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Заголовок и подзаголовок">
    <p:spTree>
      <p:nvGrpSpPr>
        <p:cNvPr id="1" name=""/>
        <p:cNvGrpSpPr/>
        <p:nvPr/>
      </p:nvGrpSpPr>
      <p:grpSpPr>
        <a:xfrm>
          <a:off x="0" y="0"/>
          <a:ext cx="0" cy="0"/>
          <a:chOff x="0" y="0"/>
          <a:chExt cx="0" cy="0"/>
        </a:xfrm>
      </p:grpSpPr>
      <p:sp>
        <p:nvSpPr>
          <p:cNvPr id="5" name="Shape 5"/>
          <p:cNvSpPr>
            <a:spLocks noGrp="1"/>
          </p:cNvSpPr>
          <p:nvPr>
            <p:ph type="title"/>
          </p:nvPr>
        </p:nvSpPr>
        <p:spPr>
          <a:xfrm>
            <a:off x="1270000" y="0"/>
            <a:ext cx="10464800" cy="4940300"/>
          </a:xfrm>
          <a:prstGeom prst="rect">
            <a:avLst/>
          </a:prstGeom>
        </p:spPr>
        <p:txBody>
          <a:bodyPr anchor="b"/>
          <a:lstStyle/>
          <a:p>
            <a:pPr lvl="0">
              <a:defRPr sz="1800"/>
            </a:pPr>
            <a:r>
              <a:rPr sz="8000"/>
              <a:t>Текст заголовка</a:t>
            </a:r>
          </a:p>
        </p:txBody>
      </p:sp>
      <p:sp>
        <p:nvSpPr>
          <p:cNvPr id="6" name="Shape 6"/>
          <p:cNvSpPr>
            <a:spLocks noGrp="1"/>
          </p:cNvSpPr>
          <p:nvPr>
            <p:ph type="body" idx="1"/>
          </p:nvPr>
        </p:nvSpPr>
        <p:spPr>
          <a:xfrm>
            <a:off x="1270000" y="5029200"/>
            <a:ext cx="10464800" cy="35687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lvl="0">
              <a:defRPr sz="1800"/>
            </a:pPr>
            <a:r>
              <a:rPr sz="3200"/>
              <a:t>Уровень текста 1</a:t>
            </a:r>
          </a:p>
          <a:p>
            <a:pPr lvl="1">
              <a:defRPr sz="1800"/>
            </a:pPr>
            <a:r>
              <a:rPr sz="3200"/>
              <a:t>Уровень текста 2</a:t>
            </a:r>
          </a:p>
          <a:p>
            <a:pPr lvl="2">
              <a:defRPr sz="1800"/>
            </a:pPr>
            <a:r>
              <a:rPr sz="3200"/>
              <a:t>Уровень текста 3</a:t>
            </a:r>
          </a:p>
          <a:p>
            <a:pPr lvl="3">
              <a:defRPr sz="1800"/>
            </a:pPr>
            <a:r>
              <a:rPr sz="3200"/>
              <a:t>Уровень текста 4</a:t>
            </a:r>
          </a:p>
          <a:p>
            <a:pPr lvl="4">
              <a:defRPr sz="1800"/>
            </a:pPr>
            <a:r>
              <a:rPr sz="3200"/>
              <a:t>Уровень текста 5</a:t>
            </a:r>
          </a:p>
        </p:txBody>
      </p:sp>
    </p:spTree>
    <p:extLst>
      <p:ext uri="{BB962C8B-B14F-4D97-AF65-F5344CB8AC3E}">
        <p14:creationId xmlns:p14="http://schemas.microsoft.com/office/powerpoint/2010/main" val="363108500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Заголовок — по центру">
    <p:spTree>
      <p:nvGrpSpPr>
        <p:cNvPr id="1" name=""/>
        <p:cNvGrpSpPr/>
        <p:nvPr/>
      </p:nvGrpSpPr>
      <p:grpSpPr>
        <a:xfrm>
          <a:off x="0" y="0"/>
          <a:ext cx="0" cy="0"/>
          <a:chOff x="0" y="0"/>
          <a:chExt cx="0" cy="0"/>
        </a:xfrm>
      </p:grpSpPr>
      <p:sp>
        <p:nvSpPr>
          <p:cNvPr id="11" name="Shape 11"/>
          <p:cNvSpPr>
            <a:spLocks noGrp="1"/>
          </p:cNvSpPr>
          <p:nvPr>
            <p:ph type="title"/>
          </p:nvPr>
        </p:nvSpPr>
        <p:spPr>
          <a:xfrm>
            <a:off x="1270000" y="3225800"/>
            <a:ext cx="10464800" cy="3302000"/>
          </a:xfrm>
          <a:prstGeom prst="rect">
            <a:avLst/>
          </a:prstGeom>
        </p:spPr>
        <p:txBody>
          <a:bodyPr/>
          <a:lstStyle/>
          <a:p>
            <a:pPr lvl="0">
              <a:defRPr sz="1800"/>
            </a:pPr>
            <a:r>
              <a:rPr sz="8000"/>
              <a:t>Текст заголовка</a:t>
            </a:r>
          </a:p>
        </p:txBody>
      </p:sp>
    </p:spTree>
    <p:extLst>
      <p:ext uri="{BB962C8B-B14F-4D97-AF65-F5344CB8AC3E}">
        <p14:creationId xmlns:p14="http://schemas.microsoft.com/office/powerpoint/2010/main" val="15020229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D28006-687F-487D-ACAF-B1CFC89DDA09}"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344617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307" y="2431628"/>
            <a:ext cx="11216640" cy="4057226"/>
          </a:xfrm>
        </p:spPr>
        <p:txBody>
          <a:bodyPr anchor="b"/>
          <a:lstStyle>
            <a:lvl1pPr>
              <a:defRPr sz="6400"/>
            </a:lvl1pPr>
          </a:lstStyle>
          <a:p>
            <a:r>
              <a:rPr lang="ru-RU" smtClean="0"/>
              <a:t>Образец заголовка</a:t>
            </a:r>
            <a:endParaRPr lang="ru-RU"/>
          </a:p>
        </p:txBody>
      </p:sp>
      <p:sp>
        <p:nvSpPr>
          <p:cNvPr id="3" name="Текст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BD28006-687F-487D-ACAF-B1CFC89DDA09}"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3305726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94080" y="2596444"/>
            <a:ext cx="5527040" cy="618857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583680" y="2596444"/>
            <a:ext cx="5527040" cy="618857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BD28006-687F-487D-ACAF-B1CFC89DDA09}"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117399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774" y="519290"/>
            <a:ext cx="11216640" cy="1885245"/>
          </a:xfrm>
        </p:spPr>
        <p:txBody>
          <a:bodyPr/>
          <a:lstStyle/>
          <a:p>
            <a:r>
              <a:rPr lang="ru-RU" smtClean="0"/>
              <a:t>Образец заголовка</a:t>
            </a:r>
            <a:endParaRPr lang="ru-RU"/>
          </a:p>
        </p:txBody>
      </p:sp>
      <p:sp>
        <p:nvSpPr>
          <p:cNvPr id="3" name="Текст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ru-RU" smtClean="0"/>
              <a:t>Образец текста</a:t>
            </a:r>
          </a:p>
        </p:txBody>
      </p:sp>
      <p:sp>
        <p:nvSpPr>
          <p:cNvPr id="4" name="Объект 3"/>
          <p:cNvSpPr>
            <a:spLocks noGrp="1"/>
          </p:cNvSpPr>
          <p:nvPr>
            <p:ph sz="half" idx="2"/>
          </p:nvPr>
        </p:nvSpPr>
        <p:spPr>
          <a:xfrm>
            <a:off x="895775" y="3562773"/>
            <a:ext cx="5501639" cy="524030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ru-RU" smtClean="0"/>
              <a:t>Образец текста</a:t>
            </a:r>
          </a:p>
        </p:txBody>
      </p:sp>
      <p:sp>
        <p:nvSpPr>
          <p:cNvPr id="6" name="Объект 5"/>
          <p:cNvSpPr>
            <a:spLocks noGrp="1"/>
          </p:cNvSpPr>
          <p:nvPr>
            <p:ph sz="quarter" idx="4"/>
          </p:nvPr>
        </p:nvSpPr>
        <p:spPr>
          <a:xfrm>
            <a:off x="6583680" y="3562773"/>
            <a:ext cx="5528734" cy="524030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BD28006-687F-487D-ACAF-B1CFC89DDA09}" type="datetimeFigureOut">
              <a:rPr lang="ru-RU" smtClean="0"/>
              <a:t>19.11.2020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119965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fld id="{4DC9B73D-A647-4A83-A672-7C5AAC5C76DA}" type="slidenum">
              <a:rPr lang="ru-RU" altLang="ru-RU" smtClean="0"/>
              <a:pPr/>
              <a:t>‹#›</a:t>
            </a:fld>
            <a:endParaRPr lang="ru-RU" altLang="ru-RU"/>
          </a:p>
        </p:txBody>
      </p:sp>
    </p:spTree>
    <p:extLst>
      <p:ext uri="{BB962C8B-B14F-4D97-AF65-F5344CB8AC3E}">
        <p14:creationId xmlns:p14="http://schemas.microsoft.com/office/powerpoint/2010/main" val="2289345281"/>
      </p:ext>
    </p:extLst>
  </p:cSld>
  <p:clrMapOvr>
    <a:masterClrMapping/>
  </p:clrMapOvr>
  <p:transition>
    <p:wedg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D28006-687F-487D-ACAF-B1CFC89DDA09}" type="datetimeFigureOut">
              <a:rPr lang="ru-RU" smtClean="0"/>
              <a:t>19.11.2020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3079085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774" y="650240"/>
            <a:ext cx="4194386" cy="2275840"/>
          </a:xfrm>
        </p:spPr>
        <p:txBody>
          <a:bodyPr anchor="b"/>
          <a:lstStyle>
            <a:lvl1pPr>
              <a:defRPr sz="3413"/>
            </a:lvl1pPr>
          </a:lstStyle>
          <a:p>
            <a:r>
              <a:rPr lang="ru-RU" smtClean="0"/>
              <a:t>Образец заголовка</a:t>
            </a:r>
            <a:endParaRPr lang="ru-RU"/>
          </a:p>
        </p:txBody>
      </p:sp>
      <p:sp>
        <p:nvSpPr>
          <p:cNvPr id="3" name="Объект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ru-RU" smtClean="0"/>
              <a:t>Образец текста</a:t>
            </a:r>
          </a:p>
        </p:txBody>
      </p:sp>
      <p:sp>
        <p:nvSpPr>
          <p:cNvPr id="5" name="Дата 4"/>
          <p:cNvSpPr>
            <a:spLocks noGrp="1"/>
          </p:cNvSpPr>
          <p:nvPr>
            <p:ph type="dt" sz="half" idx="10"/>
          </p:nvPr>
        </p:nvSpPr>
        <p:spPr/>
        <p:txBody>
          <a:bodyPr/>
          <a:lstStyle/>
          <a:p>
            <a:fld id="{BBD28006-687F-487D-ACAF-B1CFC89DDA09}"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401669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774" y="650240"/>
            <a:ext cx="4194386" cy="2275840"/>
          </a:xfrm>
        </p:spPr>
        <p:txBody>
          <a:bodyPr anchor="b"/>
          <a:lstStyle>
            <a:lvl1pPr>
              <a:defRPr sz="3413"/>
            </a:lvl1pPr>
          </a:lstStyle>
          <a:p>
            <a:r>
              <a:rPr lang="ru-RU" smtClean="0"/>
              <a:t>Образец заголовка</a:t>
            </a:r>
            <a:endParaRPr lang="ru-RU"/>
          </a:p>
        </p:txBody>
      </p:sp>
      <p:sp>
        <p:nvSpPr>
          <p:cNvPr id="3" name="Рисунок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ru-RU"/>
          </a:p>
        </p:txBody>
      </p:sp>
      <p:sp>
        <p:nvSpPr>
          <p:cNvPr id="4" name="Текст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ru-RU" smtClean="0"/>
              <a:t>Образец текста</a:t>
            </a:r>
          </a:p>
        </p:txBody>
      </p:sp>
      <p:sp>
        <p:nvSpPr>
          <p:cNvPr id="5" name="Дата 4"/>
          <p:cNvSpPr>
            <a:spLocks noGrp="1"/>
          </p:cNvSpPr>
          <p:nvPr>
            <p:ph type="dt" sz="half" idx="10"/>
          </p:nvPr>
        </p:nvSpPr>
        <p:spPr/>
        <p:txBody>
          <a:bodyPr/>
          <a:lstStyle/>
          <a:p>
            <a:fld id="{BBD28006-687F-487D-ACAF-B1CFC89DDA09}"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40726A-0CC7-4DF3-BE5F-048B9F0F0737}" type="slidenum">
              <a:rPr lang="ru-RU" smtClean="0"/>
              <a:t>‹#›</a:t>
            </a:fld>
            <a:endParaRPr lang="ru-RU"/>
          </a:p>
        </p:txBody>
      </p:sp>
    </p:spTree>
    <p:extLst>
      <p:ext uri="{BB962C8B-B14F-4D97-AF65-F5344CB8AC3E}">
        <p14:creationId xmlns:p14="http://schemas.microsoft.com/office/powerpoint/2010/main" val="3869314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BBD28006-687F-487D-ACAF-B1CFC89DDA09}" type="datetimeFigureOut">
              <a:rPr lang="ru-RU" smtClean="0"/>
              <a:t>19.11.2020</a:t>
            </a:fld>
            <a:endParaRPr lang="ru-RU"/>
          </a:p>
        </p:txBody>
      </p:sp>
      <p:sp>
        <p:nvSpPr>
          <p:cNvPr id="5" name="Нижний колонтитул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2E40726A-0CC7-4DF3-BE5F-048B9F0F0737}" type="slidenum">
              <a:rPr lang="ru-RU" smtClean="0"/>
              <a:t>‹#›</a:t>
            </a:fld>
            <a:endParaRPr lang="ru-RU"/>
          </a:p>
        </p:txBody>
      </p:sp>
    </p:spTree>
    <p:extLst>
      <p:ext uri="{BB962C8B-B14F-4D97-AF65-F5344CB8AC3E}">
        <p14:creationId xmlns:p14="http://schemas.microsoft.com/office/powerpoint/2010/main" val="230092421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ru-RU"/>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32" name="Shape 32"/>
          <p:cNvSpPr>
            <a:spLocks noGrp="1"/>
          </p:cNvSpPr>
          <p:nvPr>
            <p:ph type="title"/>
          </p:nvPr>
        </p:nvSpPr>
        <p:spPr>
          <a:xfrm>
            <a:off x="1270000" y="1005840"/>
            <a:ext cx="11135360" cy="2834640"/>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lang="ru-RU" sz="5400" dirty="0"/>
              <a:t>Профилактика синдрома профессионального выгорания</a:t>
            </a:r>
            <a:endParaRPr sz="5200" b="1" dirty="0">
              <a:uFill>
                <a:solidFill/>
              </a:uFill>
              <a:latin typeface="Times New Roman"/>
              <a:ea typeface="Times New Roman"/>
              <a:cs typeface="Times New Roman"/>
              <a:sym typeface="Times New Roman"/>
            </a:endParaRPr>
          </a:p>
        </p:txBody>
      </p:sp>
      <p:pic>
        <p:nvPicPr>
          <p:cNvPr id="3" name="Picture 5" descr="5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3" y="4846320"/>
            <a:ext cx="6466998" cy="490728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902960" y="6656002"/>
            <a:ext cx="7101840" cy="1754326"/>
          </a:xfrm>
          <a:prstGeom prst="rect">
            <a:avLst/>
          </a:prstGeom>
        </p:spPr>
        <p:txBody>
          <a:bodyPr wrap="square">
            <a:spAutoFit/>
          </a:bodyPr>
          <a:lstStyle/>
          <a:p>
            <a:pPr algn="r"/>
            <a:r>
              <a:rPr lang="ru-RU" dirty="0" err="1" smtClean="0">
                <a:solidFill>
                  <a:schemeClr val="tx1"/>
                </a:solidFill>
                <a:latin typeface="Times New Roman" panose="02020603050405020304" pitchFamily="18" charset="0"/>
                <a:cs typeface="Times New Roman" panose="02020603050405020304" pitchFamily="18" charset="0"/>
              </a:rPr>
              <a:t>сост.Рерке</a:t>
            </a:r>
            <a:r>
              <a:rPr lang="ru-RU" dirty="0" smtClean="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Виктория Игоревна, </a:t>
            </a:r>
            <a:r>
              <a:rPr lang="ru-RU" dirty="0" err="1">
                <a:solidFill>
                  <a:schemeClr val="tx1"/>
                </a:solidFill>
                <a:latin typeface="Times New Roman" panose="02020603050405020304" pitchFamily="18" charset="0"/>
                <a:cs typeface="Times New Roman" panose="02020603050405020304" pitchFamily="18" charset="0"/>
              </a:rPr>
              <a:t>канд.психол.н</a:t>
            </a:r>
            <a:r>
              <a:rPr lang="ru-RU" dirty="0">
                <a:solidFill>
                  <a:schemeClr val="tx1"/>
                </a:solidFill>
                <a:latin typeface="Times New Roman" panose="02020603050405020304" pitchFamily="18" charset="0"/>
                <a:cs typeface="Times New Roman" panose="02020603050405020304" pitchFamily="18" charset="0"/>
              </a:rPr>
              <a:t>., доцент Педагогического института ИГУ</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50" name="Shape 50"/>
          <p:cNvSpPr>
            <a:spLocks noGrp="1"/>
          </p:cNvSpPr>
          <p:nvPr>
            <p:ph type="title"/>
          </p:nvPr>
        </p:nvSpPr>
        <p:spPr>
          <a:xfrm>
            <a:off x="301525" y="602853"/>
            <a:ext cx="11433275" cy="8547894"/>
          </a:xfrm>
          <a:prstGeom prst="rect">
            <a:avLst/>
          </a:prstGeom>
        </p:spPr>
        <p:txBody>
          <a:bodyPr>
            <a:normAutofit/>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ТРЕТЬЯ ГРУППА: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8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b="1" dirty="0" err="1">
                <a:uFill>
                  <a:solidFill/>
                </a:uFill>
                <a:latin typeface="Times New Roman"/>
                <a:ea typeface="Times New Roman"/>
                <a:cs typeface="Times New Roman"/>
                <a:sym typeface="Times New Roman"/>
              </a:rPr>
              <a:t>поведенческие</a:t>
            </a:r>
            <a:r>
              <a:rPr sz="2800" b="1" dirty="0">
                <a:uFill>
                  <a:solidFill/>
                </a:uFill>
                <a:latin typeface="Times New Roman"/>
                <a:ea typeface="Times New Roman"/>
                <a:cs typeface="Times New Roman"/>
                <a:sym typeface="Times New Roman"/>
              </a:rPr>
              <a:t> </a:t>
            </a:r>
            <a:r>
              <a:rPr sz="2800" b="1" dirty="0" err="1">
                <a:uFill>
                  <a:solidFill/>
                </a:uFill>
                <a:latin typeface="Times New Roman"/>
                <a:ea typeface="Times New Roman"/>
                <a:cs typeface="Times New Roman"/>
                <a:sym typeface="Times New Roman"/>
              </a:rPr>
              <a:t>симптомы</a:t>
            </a:r>
            <a:endParaRPr sz="28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Ощущение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что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работа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становится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все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тяжелее</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тяжелее</a:t>
            </a:r>
            <a:r>
              <a:rPr sz="2800" dirty="0">
                <a:uFill>
                  <a:solidFill/>
                </a:uFill>
                <a:latin typeface="Times New Roman"/>
                <a:ea typeface="Times New Roman"/>
                <a:cs typeface="Times New Roman"/>
                <a:sym typeface="Times New Roman"/>
              </a:rPr>
              <a:t>, а </a:t>
            </a:r>
            <a:r>
              <a:rPr sz="2800" dirty="0" err="1">
                <a:uFill>
                  <a:solidFill/>
                </a:uFill>
                <a:latin typeface="Times New Roman"/>
                <a:ea typeface="Times New Roman"/>
                <a:cs typeface="Times New Roman"/>
                <a:sym typeface="Times New Roman"/>
              </a:rPr>
              <a:t>выполнять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ее</a:t>
            </a:r>
            <a:r>
              <a:rPr sz="2800" dirty="0">
                <a:uFill>
                  <a:solidFill/>
                </a:uFill>
                <a:latin typeface="Times New Roman"/>
                <a:ea typeface="Times New Roman"/>
                <a:cs typeface="Times New Roman"/>
                <a:sym typeface="Times New Roman"/>
              </a:rPr>
              <a:t> — </a:t>
            </a:r>
            <a:r>
              <a:rPr sz="2800" dirty="0" err="1">
                <a:uFill>
                  <a:solidFill/>
                </a:uFill>
                <a:latin typeface="Times New Roman"/>
                <a:ea typeface="Times New Roman"/>
                <a:cs typeface="Times New Roman"/>
                <a:sym typeface="Times New Roman"/>
              </a:rPr>
              <a:t>все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труднее</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труднее</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сотрудник</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заметно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меняет</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свой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рабочий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режим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увеличивает</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или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сокращает</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время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работы</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постоянно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без</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необходимости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берет</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работу</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домой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дома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ее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делает</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руководитель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затрудняется</a:t>
            </a:r>
            <a:r>
              <a:rPr sz="2800" dirty="0">
                <a:uFill>
                  <a:solidFill/>
                </a:uFill>
                <a:latin typeface="Times New Roman"/>
                <a:ea typeface="Times New Roman"/>
                <a:cs typeface="Times New Roman"/>
                <a:sym typeface="Times New Roman"/>
              </a:rPr>
              <a:t> в </a:t>
            </a:r>
            <a:r>
              <a:rPr sz="2800" dirty="0" err="1">
                <a:uFill>
                  <a:solidFill/>
                </a:uFill>
                <a:latin typeface="Times New Roman"/>
                <a:ea typeface="Times New Roman"/>
                <a:cs typeface="Times New Roman"/>
                <a:sym typeface="Times New Roman"/>
              </a:rPr>
              <a:t>принятии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решений</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чувство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бесполезности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неверие</a:t>
            </a:r>
            <a:r>
              <a:rPr sz="2800" dirty="0">
                <a:uFill>
                  <a:solidFill/>
                </a:uFill>
                <a:latin typeface="Times New Roman"/>
                <a:ea typeface="Times New Roman"/>
                <a:cs typeface="Times New Roman"/>
                <a:sym typeface="Times New Roman"/>
              </a:rPr>
              <a:t> в </a:t>
            </a:r>
            <a:r>
              <a:rPr sz="2800" dirty="0" err="1">
                <a:uFill>
                  <a:solidFill/>
                </a:uFill>
                <a:latin typeface="Times New Roman"/>
                <a:ea typeface="Times New Roman"/>
                <a:cs typeface="Times New Roman"/>
                <a:sym typeface="Times New Roman"/>
              </a:rPr>
              <a:t>улучшения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снижение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энтузиазма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отношению</a:t>
            </a:r>
            <a:r>
              <a:rPr sz="2800" dirty="0">
                <a:uFill>
                  <a:solidFill/>
                </a:uFill>
                <a:latin typeface="Times New Roman"/>
                <a:ea typeface="Times New Roman"/>
                <a:cs typeface="Times New Roman"/>
                <a:sym typeface="Times New Roman"/>
              </a:rPr>
              <a:t> к </a:t>
            </a:r>
            <a:r>
              <a:rPr sz="2800" dirty="0" err="1">
                <a:uFill>
                  <a:solidFill/>
                </a:uFill>
                <a:latin typeface="Times New Roman"/>
                <a:ea typeface="Times New Roman"/>
                <a:cs typeface="Times New Roman"/>
                <a:sym typeface="Times New Roman"/>
              </a:rPr>
              <a:t>работе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безразличие</a:t>
            </a:r>
            <a:r>
              <a:rPr sz="2800" dirty="0">
                <a:uFill>
                  <a:solidFill/>
                </a:uFill>
                <a:latin typeface="Times New Roman"/>
                <a:ea typeface="Times New Roman"/>
                <a:cs typeface="Times New Roman"/>
                <a:sym typeface="Times New Roman"/>
              </a:rPr>
              <a:t> к </a:t>
            </a:r>
            <a:r>
              <a:rPr sz="2800" dirty="0" err="1">
                <a:uFill>
                  <a:solidFill/>
                </a:uFill>
                <a:latin typeface="Times New Roman"/>
                <a:ea typeface="Times New Roman"/>
                <a:cs typeface="Times New Roman"/>
                <a:sym typeface="Times New Roman"/>
              </a:rPr>
              <a:t>результатам</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невыполнение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важных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приоритетных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задач</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застревание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мелких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деталях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соответствующая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служебным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требованиям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трата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большей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части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рабочего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времени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мало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осознаваемое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или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осознаваемое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выполнение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автоматических</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элементарных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действий</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дистанцированность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от</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сотрудников</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клиентов</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повышение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неадекватной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критичности</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злоупотребление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алкоголем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резкое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возрастание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выкуренных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день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сигарет</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применение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наркотических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средств</a:t>
            </a:r>
            <a:r>
              <a:rPr sz="2800" dirty="0">
                <a:uFill>
                  <a:solidFill/>
                </a:uFill>
                <a:latin typeface="Times New Roman"/>
                <a:ea typeface="Times New Roman"/>
                <a:cs typeface="Times New Roman"/>
                <a:sym typeface="Times New Roman"/>
              </a:rPr>
              <a:t>.</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4294967295"/>
          </p:nvPr>
        </p:nvSpPr>
        <p:spPr>
          <a:xfrm>
            <a:off x="2832100" y="1235075"/>
            <a:ext cx="10172700" cy="7840663"/>
          </a:xfrm>
        </p:spPr>
        <p:txBody>
          <a:bodyPr>
            <a:normAutofit/>
          </a:bodyPr>
          <a:lstStyle/>
          <a:p>
            <a:pPr eaLnBrk="1" hangingPunct="1">
              <a:buFont typeface="Wingdings" panose="05000000000000000000" pitchFamily="2" charset="2"/>
              <a:buNone/>
            </a:pPr>
            <a:r>
              <a:rPr lang="ru-RU" altLang="ru-RU" dirty="0" smtClean="0"/>
              <a:t>   </a:t>
            </a:r>
            <a:endParaRPr lang="en-US" altLang="ru-RU" dirty="0" smtClean="0"/>
          </a:p>
          <a:p>
            <a:pPr eaLnBrk="1" hangingPunct="1">
              <a:buFont typeface="Wingdings" panose="05000000000000000000" pitchFamily="2" charset="2"/>
              <a:buNone/>
            </a:pPr>
            <a:r>
              <a:rPr lang="ru-RU" altLang="ru-RU" sz="6258" b="1" dirty="0"/>
              <a:t>Бог может простить нам</a:t>
            </a:r>
            <a:endParaRPr lang="en-US" altLang="ru-RU" sz="6258" b="1" dirty="0"/>
          </a:p>
          <a:p>
            <a:pPr eaLnBrk="1" hangingPunct="1">
              <a:buFont typeface="Wingdings" panose="05000000000000000000" pitchFamily="2" charset="2"/>
              <a:buNone/>
            </a:pPr>
            <a:r>
              <a:rPr lang="ru-RU" altLang="ru-RU" sz="6258" b="1" dirty="0"/>
              <a:t> грехи наши, но нервная </a:t>
            </a:r>
            <a:endParaRPr lang="en-US" altLang="ru-RU" sz="6258" b="1" dirty="0"/>
          </a:p>
          <a:p>
            <a:pPr eaLnBrk="1" hangingPunct="1">
              <a:buFont typeface="Wingdings" panose="05000000000000000000" pitchFamily="2" charset="2"/>
              <a:buNone/>
            </a:pPr>
            <a:r>
              <a:rPr lang="ru-RU" altLang="ru-RU" sz="6258" b="1" dirty="0"/>
              <a:t>система никогда.</a:t>
            </a:r>
          </a:p>
          <a:p>
            <a:pPr algn="r" eaLnBrk="1" hangingPunct="1">
              <a:buFont typeface="Wingdings" panose="05000000000000000000" pitchFamily="2" charset="2"/>
              <a:buNone/>
            </a:pPr>
            <a:r>
              <a:rPr lang="ru-RU" altLang="ru-RU" sz="6258" dirty="0">
                <a:solidFill>
                  <a:schemeClr val="hlink"/>
                </a:solidFill>
              </a:rPr>
              <a:t>                                             </a:t>
            </a:r>
            <a:r>
              <a:rPr lang="ru-RU" altLang="ru-RU" sz="6258" dirty="0"/>
              <a:t>Уильям ДЖЕМС</a:t>
            </a:r>
          </a:p>
        </p:txBody>
      </p:sp>
    </p:spTree>
    <p:extLst>
      <p:ext uri="{BB962C8B-B14F-4D97-AF65-F5344CB8AC3E}">
        <p14:creationId xmlns:p14="http://schemas.microsoft.com/office/powerpoint/2010/main" val="2396365813"/>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66" name="Shape 66"/>
          <p:cNvSpPr>
            <a:spLocks noGrp="1"/>
          </p:cNvSpPr>
          <p:nvPr>
            <p:ph type="title"/>
          </p:nvPr>
        </p:nvSpPr>
        <p:spPr>
          <a:xfrm>
            <a:off x="1270000" y="1192510"/>
            <a:ext cx="10464800" cy="7225308"/>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6300" b="1">
                <a:uFill>
                  <a:solidFill/>
                </a:uFill>
                <a:latin typeface="Times New Roman"/>
                <a:ea typeface="Times New Roman"/>
                <a:cs typeface="Times New Roman"/>
                <a:sym typeface="Times New Roman"/>
              </a:rPr>
              <a:t>ВНЕШНИЕ И ВНУТРЕННИЕ УСЛОВИЯ</a:t>
            </a:r>
            <a:br>
              <a:rPr sz="6300" b="1">
                <a:uFill>
                  <a:solidFill/>
                </a:uFill>
                <a:latin typeface="Times New Roman"/>
                <a:ea typeface="Times New Roman"/>
                <a:cs typeface="Times New Roman"/>
                <a:sym typeface="Times New Roman"/>
              </a:rPr>
            </a:br>
            <a:r>
              <a:rPr sz="6300" b="1">
                <a:uFill>
                  <a:solidFill/>
                </a:uFill>
                <a:latin typeface="Times New Roman"/>
                <a:ea typeface="Times New Roman"/>
                <a:cs typeface="Times New Roman"/>
                <a:sym typeface="Times New Roman"/>
              </a:rPr>
              <a:t>ПРОФЕССИОНАЛЬНОГО ВЫГОРАНИЯ</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68" name="Shape 68"/>
          <p:cNvSpPr>
            <a:spLocks noGrp="1"/>
          </p:cNvSpPr>
          <p:nvPr>
            <p:ph type="title"/>
          </p:nvPr>
        </p:nvSpPr>
        <p:spPr>
          <a:xfrm>
            <a:off x="740437" y="722014"/>
            <a:ext cx="11753902" cy="8070158"/>
          </a:xfrm>
          <a:prstGeom prst="rect">
            <a:avLst/>
          </a:prstGeom>
        </p:spPr>
        <p:txBody>
          <a:bodyPr>
            <a:normAutofit/>
          </a:bodyPr>
          <a:lstStyle/>
          <a:p>
            <a:pPr lvl="0"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b="1" dirty="0" err="1">
                <a:uFill>
                  <a:solidFill/>
                </a:uFill>
                <a:latin typeface="Times New Roman"/>
                <a:ea typeface="Times New Roman"/>
                <a:cs typeface="Times New Roman"/>
                <a:sym typeface="Times New Roman"/>
              </a:rPr>
              <a:t>Три</a:t>
            </a:r>
            <a:r>
              <a:rPr sz="2408" b="1" dirty="0">
                <a:uFill>
                  <a:solidFill/>
                </a:uFill>
                <a:latin typeface="Times New Roman"/>
                <a:ea typeface="Times New Roman"/>
                <a:cs typeface="Times New Roman"/>
                <a:sym typeface="Times New Roman"/>
              </a:rPr>
              <a:t> </a:t>
            </a:r>
            <a:r>
              <a:rPr sz="2408" b="1" dirty="0" err="1">
                <a:uFill>
                  <a:solidFill/>
                </a:uFill>
                <a:latin typeface="Times New Roman"/>
                <a:ea typeface="Times New Roman"/>
                <a:cs typeface="Times New Roman"/>
                <a:sym typeface="Times New Roman"/>
              </a:rPr>
              <a:t>условия</a:t>
            </a:r>
            <a:r>
              <a:rPr sz="2408" b="1" dirty="0">
                <a:uFill>
                  <a:solidFill/>
                </a:uFill>
                <a:latin typeface="Times New Roman"/>
                <a:ea typeface="Times New Roman"/>
                <a:cs typeface="Times New Roman"/>
                <a:sym typeface="Times New Roman"/>
              </a:rPr>
              <a:t> (</a:t>
            </a:r>
            <a:r>
              <a:rPr sz="2408" b="1" dirty="0" err="1">
                <a:uFill>
                  <a:solidFill/>
                </a:uFill>
                <a:latin typeface="Times New Roman"/>
                <a:ea typeface="Times New Roman"/>
                <a:cs typeface="Times New Roman"/>
                <a:sym typeface="Times New Roman"/>
              </a:rPr>
              <a:t>фактора</a:t>
            </a:r>
            <a:r>
              <a:rPr sz="2408" b="1" dirty="0">
                <a:uFill>
                  <a:solidFill/>
                </a:uFill>
                <a:latin typeface="Times New Roman"/>
                <a:ea typeface="Times New Roman"/>
                <a:cs typeface="Times New Roman"/>
                <a:sym typeface="Times New Roman"/>
              </a:rPr>
              <a:t>) </a:t>
            </a:r>
            <a:r>
              <a:rPr sz="2408" b="1" dirty="0" err="1">
                <a:uFill>
                  <a:solidFill/>
                </a:uFill>
                <a:latin typeface="Times New Roman"/>
                <a:ea typeface="Times New Roman"/>
                <a:cs typeface="Times New Roman"/>
                <a:sym typeface="Times New Roman"/>
              </a:rPr>
              <a:t>профессионального</a:t>
            </a:r>
            <a:r>
              <a:rPr sz="2408" b="1" dirty="0">
                <a:uFill>
                  <a:solidFill/>
                </a:uFill>
                <a:latin typeface="Times New Roman"/>
                <a:ea typeface="Times New Roman"/>
                <a:cs typeface="Times New Roman"/>
                <a:sym typeface="Times New Roman"/>
              </a:rPr>
              <a:t> </a:t>
            </a:r>
            <a:r>
              <a:rPr sz="2408" b="1" dirty="0" err="1" smtClean="0">
                <a:uFill>
                  <a:solidFill/>
                </a:uFill>
                <a:latin typeface="Times New Roman"/>
                <a:ea typeface="Times New Roman"/>
                <a:cs typeface="Times New Roman"/>
                <a:sym typeface="Times New Roman"/>
              </a:rPr>
              <a:t>выгорания</a:t>
            </a:r>
            <a:r>
              <a:rPr lang="ru-RU" sz="2408" b="1" dirty="0" smtClean="0">
                <a:uFill>
                  <a:solidFill/>
                </a:uFill>
                <a:latin typeface="Times New Roman"/>
                <a:ea typeface="Times New Roman"/>
                <a:cs typeface="Times New Roman"/>
                <a:sym typeface="Times New Roman"/>
              </a:rPr>
              <a:t>:</a:t>
            </a:r>
            <a:endParaRPr sz="2408" b="1" dirty="0">
              <a:uFill>
                <a:solidFill/>
              </a:uFill>
              <a:latin typeface="Times New Roman"/>
              <a:ea typeface="Times New Roman"/>
              <a:cs typeface="Times New Roman"/>
              <a:sym typeface="Times New Roman"/>
            </a:endParaRPr>
          </a:p>
          <a:p>
            <a:pPr lvl="0"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endParaRPr sz="2408" b="1"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b="1" dirty="0">
                <a:uFill>
                  <a:solidFill/>
                </a:uFill>
                <a:latin typeface="Times New Roman"/>
                <a:ea typeface="Times New Roman"/>
                <a:cs typeface="Times New Roman"/>
                <a:sym typeface="Times New Roman"/>
              </a:rPr>
              <a:t>- </a:t>
            </a:r>
            <a:r>
              <a:rPr sz="2408" b="1" dirty="0" err="1">
                <a:uFill>
                  <a:solidFill/>
                </a:uFill>
                <a:latin typeface="Times New Roman"/>
                <a:ea typeface="Times New Roman"/>
                <a:cs typeface="Times New Roman"/>
                <a:sym typeface="Times New Roman"/>
              </a:rPr>
              <a:t>Личностный</a:t>
            </a:r>
            <a:r>
              <a:rPr sz="2408" b="1" dirty="0">
                <a:uFill>
                  <a:solidFill/>
                </a:uFill>
                <a:latin typeface="Times New Roman"/>
                <a:ea typeface="Times New Roman"/>
                <a:cs typeface="Times New Roman"/>
                <a:sym typeface="Times New Roman"/>
              </a:rPr>
              <a:t> </a:t>
            </a:r>
            <a:r>
              <a:rPr sz="2408" b="1" dirty="0" err="1" smtClean="0">
                <a:uFill>
                  <a:solidFill/>
                </a:uFill>
                <a:latin typeface="Times New Roman"/>
                <a:ea typeface="Times New Roman"/>
                <a:cs typeface="Times New Roman"/>
                <a:sym typeface="Times New Roman"/>
              </a:rPr>
              <a:t>фактор</a:t>
            </a:r>
            <a:r>
              <a:rPr lang="ru-RU" sz="2408" b="1" dirty="0" smtClean="0">
                <a:uFill>
                  <a:solidFill/>
                </a:uFill>
                <a:latin typeface="Times New Roman"/>
                <a:ea typeface="Times New Roman"/>
                <a:cs typeface="Times New Roman"/>
                <a:sym typeface="Times New Roman"/>
              </a:rPr>
              <a:t>.</a:t>
            </a:r>
            <a:endParaRPr sz="2408" b="1"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b="1" dirty="0">
                <a:uFill>
                  <a:solidFill/>
                </a:uFill>
                <a:latin typeface="Times New Roman"/>
                <a:ea typeface="Times New Roman"/>
                <a:cs typeface="Times New Roman"/>
                <a:sym typeface="Times New Roman"/>
              </a:rPr>
              <a:t>- </a:t>
            </a:r>
            <a:r>
              <a:rPr sz="2408" b="1" dirty="0" err="1">
                <a:uFill>
                  <a:solidFill/>
                </a:uFill>
                <a:latin typeface="Times New Roman"/>
                <a:ea typeface="Times New Roman"/>
                <a:cs typeface="Times New Roman"/>
                <a:sym typeface="Times New Roman"/>
              </a:rPr>
              <a:t>Ролевой</a:t>
            </a:r>
            <a:r>
              <a:rPr sz="2408" b="1" dirty="0">
                <a:uFill>
                  <a:solidFill/>
                </a:uFill>
                <a:latin typeface="Times New Roman"/>
                <a:ea typeface="Times New Roman"/>
                <a:cs typeface="Times New Roman"/>
                <a:sym typeface="Times New Roman"/>
              </a:rPr>
              <a:t> </a:t>
            </a:r>
            <a:r>
              <a:rPr sz="2408" b="1" dirty="0" err="1" smtClean="0">
                <a:uFill>
                  <a:solidFill/>
                </a:uFill>
                <a:latin typeface="Times New Roman"/>
                <a:ea typeface="Times New Roman"/>
                <a:cs typeface="Times New Roman"/>
                <a:sym typeface="Times New Roman"/>
              </a:rPr>
              <a:t>фактор</a:t>
            </a:r>
            <a:r>
              <a:rPr lang="ru-RU" sz="2408" b="1" dirty="0" smtClean="0">
                <a:uFill>
                  <a:solidFill/>
                </a:uFill>
                <a:latin typeface="Times New Roman"/>
                <a:ea typeface="Times New Roman"/>
                <a:cs typeface="Times New Roman"/>
                <a:sym typeface="Times New Roman"/>
              </a:rPr>
              <a:t>.</a:t>
            </a:r>
            <a:endParaRPr sz="2408" b="1"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b="1" dirty="0">
                <a:uFill>
                  <a:solidFill/>
                </a:uFill>
                <a:latin typeface="Times New Roman"/>
                <a:ea typeface="Times New Roman"/>
                <a:cs typeface="Times New Roman"/>
                <a:sym typeface="Times New Roman"/>
              </a:rPr>
              <a:t>- </a:t>
            </a:r>
            <a:r>
              <a:rPr sz="2408" b="1" dirty="0" err="1">
                <a:uFill>
                  <a:solidFill/>
                </a:uFill>
                <a:latin typeface="Times New Roman"/>
                <a:ea typeface="Times New Roman"/>
                <a:cs typeface="Times New Roman"/>
                <a:sym typeface="Times New Roman"/>
              </a:rPr>
              <a:t>Организационный</a:t>
            </a:r>
            <a:r>
              <a:rPr sz="2408" b="1" dirty="0">
                <a:uFill>
                  <a:solidFill/>
                </a:uFill>
                <a:latin typeface="Times New Roman"/>
                <a:ea typeface="Times New Roman"/>
                <a:cs typeface="Times New Roman"/>
                <a:sym typeface="Times New Roman"/>
              </a:rPr>
              <a:t> </a:t>
            </a:r>
            <a:r>
              <a:rPr sz="2408" b="1" dirty="0" err="1" smtClean="0">
                <a:uFill>
                  <a:solidFill/>
                </a:uFill>
                <a:latin typeface="Times New Roman"/>
                <a:ea typeface="Times New Roman"/>
                <a:cs typeface="Times New Roman"/>
                <a:sym typeface="Times New Roman"/>
              </a:rPr>
              <a:t>фактор</a:t>
            </a:r>
            <a:r>
              <a:rPr lang="ru-RU" sz="2408" b="1" dirty="0" smtClean="0">
                <a:uFill>
                  <a:solidFill/>
                </a:uFill>
                <a:latin typeface="Times New Roman"/>
                <a:ea typeface="Times New Roman"/>
                <a:cs typeface="Times New Roman"/>
                <a:sym typeface="Times New Roman"/>
              </a:rPr>
              <a:t>.</a:t>
            </a:r>
            <a:endParaRPr sz="2408" b="1"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endParaRPr sz="2408" b="1"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b="1" dirty="0" err="1">
                <a:uFill>
                  <a:solidFill/>
                </a:uFill>
                <a:latin typeface="Times New Roman"/>
                <a:ea typeface="Times New Roman"/>
                <a:cs typeface="Times New Roman"/>
                <a:sym typeface="Times New Roman"/>
              </a:rPr>
              <a:t>Личностный</a:t>
            </a:r>
            <a:r>
              <a:rPr sz="2408" b="1" dirty="0">
                <a:uFill>
                  <a:solidFill/>
                </a:uFill>
                <a:latin typeface="Times New Roman"/>
                <a:ea typeface="Times New Roman"/>
                <a:cs typeface="Times New Roman"/>
                <a:sym typeface="Times New Roman"/>
              </a:rPr>
              <a:t> </a:t>
            </a:r>
            <a:r>
              <a:rPr sz="2408" b="1" dirty="0" err="1">
                <a:uFill>
                  <a:solidFill/>
                </a:uFill>
                <a:latin typeface="Times New Roman"/>
                <a:ea typeface="Times New Roman"/>
                <a:cs typeface="Times New Roman"/>
                <a:sym typeface="Times New Roman"/>
              </a:rPr>
              <a:t>фактор</a:t>
            </a:r>
            <a:endParaRPr sz="2408"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endParaRPr sz="2408"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dirty="0" err="1">
                <a:uFill>
                  <a:solidFill/>
                </a:uFill>
                <a:latin typeface="Times New Roman"/>
                <a:ea typeface="Times New Roman"/>
                <a:cs typeface="Times New Roman"/>
                <a:sym typeface="Times New Roman"/>
              </a:rPr>
              <a:t>Это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прежде</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всего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чувство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собственной</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значимости</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на</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рабочем</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месте</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возможность</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профессионального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продвижения</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автономия</a:t>
            </a:r>
            <a:r>
              <a:rPr sz="2408" dirty="0">
                <a:uFill>
                  <a:solidFill/>
                </a:uFill>
                <a:latin typeface="Times New Roman"/>
                <a:ea typeface="Times New Roman"/>
                <a:cs typeface="Times New Roman"/>
                <a:sym typeface="Times New Roman"/>
              </a:rPr>
              <a:t> и </a:t>
            </a:r>
            <a:r>
              <a:rPr sz="2408" dirty="0" err="1">
                <a:uFill>
                  <a:solidFill/>
                </a:uFill>
                <a:latin typeface="Times New Roman"/>
                <a:ea typeface="Times New Roman"/>
                <a:cs typeface="Times New Roman"/>
                <a:sym typeface="Times New Roman"/>
              </a:rPr>
              <a:t>уровень</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контроля</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стороны</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руководства</a:t>
            </a:r>
            <a:r>
              <a:rPr sz="2408" dirty="0">
                <a:uFill>
                  <a:solidFill/>
                </a:uFill>
                <a:latin typeface="Times New Roman"/>
                <a:ea typeface="Times New Roman"/>
                <a:cs typeface="Times New Roman"/>
                <a:sym typeface="Times New Roman"/>
              </a:rPr>
              <a:t>.</a:t>
            </a: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endParaRPr sz="2408"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dirty="0" err="1">
                <a:uFill>
                  <a:solidFill/>
                </a:uFill>
                <a:latin typeface="Times New Roman"/>
                <a:ea typeface="Times New Roman"/>
                <a:cs typeface="Times New Roman"/>
                <a:sym typeface="Times New Roman"/>
              </a:rPr>
              <a:t>Если</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специалист</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чувствует</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значимость</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своей</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деятельности</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то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он</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становится</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достаточно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неуязвимым</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по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отношению</a:t>
            </a:r>
            <a:r>
              <a:rPr sz="2408" dirty="0">
                <a:uFill>
                  <a:solidFill/>
                </a:uFill>
                <a:latin typeface="Times New Roman"/>
                <a:ea typeface="Times New Roman"/>
                <a:cs typeface="Times New Roman"/>
                <a:sym typeface="Times New Roman"/>
              </a:rPr>
              <a:t> к </a:t>
            </a:r>
            <a:r>
              <a:rPr sz="2408" dirty="0" err="1">
                <a:uFill>
                  <a:solidFill/>
                </a:uFill>
                <a:latin typeface="Times New Roman"/>
                <a:ea typeface="Times New Roman"/>
                <a:cs typeface="Times New Roman"/>
                <a:sym typeface="Times New Roman"/>
              </a:rPr>
              <a:t>эмоциональному</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сгоранию</a:t>
            </a:r>
            <a:r>
              <a:rPr sz="2408" dirty="0">
                <a:uFill>
                  <a:solidFill/>
                </a:uFill>
                <a:latin typeface="Times New Roman"/>
                <a:ea typeface="Times New Roman"/>
                <a:cs typeface="Times New Roman"/>
                <a:sym typeface="Times New Roman"/>
              </a:rPr>
              <a:t>.</a:t>
            </a: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endParaRPr sz="2408"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dirty="0" err="1">
                <a:uFill>
                  <a:solidFill/>
                </a:uFill>
                <a:latin typeface="Times New Roman"/>
                <a:ea typeface="Times New Roman"/>
                <a:cs typeface="Times New Roman"/>
                <a:sym typeface="Times New Roman"/>
              </a:rPr>
              <a:t>Если</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же</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работа</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выглядит</a:t>
            </a:r>
            <a:r>
              <a:rPr sz="2408" dirty="0">
                <a:uFill>
                  <a:solidFill/>
                </a:uFill>
                <a:latin typeface="Times New Roman"/>
                <a:ea typeface="Times New Roman"/>
                <a:cs typeface="Times New Roman"/>
                <a:sym typeface="Times New Roman"/>
              </a:rPr>
              <a:t> в </a:t>
            </a:r>
            <a:r>
              <a:rPr sz="2408" dirty="0" err="1">
                <a:uFill>
                  <a:solidFill/>
                </a:uFill>
                <a:latin typeface="Times New Roman"/>
                <a:ea typeface="Times New Roman"/>
                <a:cs typeface="Times New Roman"/>
                <a:sym typeface="Times New Roman"/>
              </a:rPr>
              <a:t>его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собственных</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глазах</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незначимой</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то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синдром</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развивается</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быстрее</a:t>
            </a:r>
            <a:r>
              <a:rPr sz="2408" dirty="0">
                <a:uFill>
                  <a:solidFill/>
                </a:uFill>
                <a:latin typeface="Times New Roman"/>
                <a:ea typeface="Times New Roman"/>
                <a:cs typeface="Times New Roman"/>
                <a:sym typeface="Times New Roman"/>
              </a:rPr>
              <a:t>.</a:t>
            </a: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endParaRPr sz="2408" dirty="0">
              <a:uFill>
                <a:solidFill/>
              </a:uFill>
              <a:latin typeface="Times New Roman"/>
              <a:ea typeface="Times New Roman"/>
              <a:cs typeface="Times New Roman"/>
              <a:sym typeface="Times New Roman"/>
            </a:endParaRPr>
          </a:p>
          <a:p>
            <a:pPr lvl="0" algn="l" defTabSz="393192">
              <a:spcBef>
                <a:spcPts val="400"/>
              </a:spcBef>
              <a:tabLst>
                <a:tab pos="381000" algn="l"/>
                <a:tab pos="762000" algn="l"/>
                <a:tab pos="1155700" algn="l"/>
                <a:tab pos="1536700" algn="l"/>
                <a:tab pos="1930400" algn="l"/>
                <a:tab pos="2311400" algn="l"/>
                <a:tab pos="2692400" algn="l"/>
                <a:tab pos="3086100" algn="l"/>
                <a:tab pos="3467100" algn="l"/>
                <a:tab pos="3860800" algn="l"/>
                <a:tab pos="4241800" algn="l"/>
                <a:tab pos="4622800" algn="l"/>
                <a:tab pos="4978400" algn="l"/>
              </a:tabLst>
              <a:defRPr sz="1800"/>
            </a:pPr>
            <a:r>
              <a:rPr sz="2408" dirty="0" err="1">
                <a:uFill>
                  <a:solidFill/>
                </a:uFill>
                <a:latin typeface="Times New Roman"/>
                <a:ea typeface="Times New Roman"/>
                <a:cs typeface="Times New Roman"/>
                <a:sym typeface="Times New Roman"/>
              </a:rPr>
              <a:t>Его</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развитию</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способствуют</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также</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неудовлетворенность</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своим</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профессиональным</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ростом</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излишняя</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зависимость</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от</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мнения</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окружающих</a:t>
            </a:r>
            <a:r>
              <a:rPr sz="2408" dirty="0">
                <a:uFill>
                  <a:solidFill/>
                </a:uFill>
                <a:latin typeface="Times New Roman"/>
                <a:ea typeface="Times New Roman"/>
                <a:cs typeface="Times New Roman"/>
                <a:sym typeface="Times New Roman"/>
              </a:rPr>
              <a:t> и </a:t>
            </a:r>
            <a:r>
              <a:rPr sz="2408" dirty="0" err="1">
                <a:uFill>
                  <a:solidFill/>
                </a:uFill>
                <a:latin typeface="Times New Roman"/>
                <a:ea typeface="Times New Roman"/>
                <a:cs typeface="Times New Roman"/>
                <a:sym typeface="Times New Roman"/>
              </a:rPr>
              <a:t>недостаток</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автономности</a:t>
            </a:r>
            <a:r>
              <a:rPr sz="2408" dirty="0">
                <a:uFill>
                  <a:solidFill/>
                </a:uFill>
                <a:latin typeface="Times New Roman"/>
                <a:ea typeface="Times New Roman"/>
                <a:cs typeface="Times New Roman"/>
                <a:sym typeface="Times New Roman"/>
              </a:rPr>
              <a:t>, </a:t>
            </a:r>
            <a:r>
              <a:rPr sz="2408" dirty="0" err="1">
                <a:uFill>
                  <a:solidFill/>
                </a:uFill>
                <a:latin typeface="Times New Roman"/>
                <a:ea typeface="Times New Roman"/>
                <a:cs typeface="Times New Roman"/>
                <a:sym typeface="Times New Roman"/>
              </a:rPr>
              <a:t>самостоятельности</a:t>
            </a:r>
            <a:r>
              <a:rPr sz="2408" dirty="0">
                <a:uFill>
                  <a:solidFill/>
                </a:uFill>
                <a:latin typeface="Times New Roman"/>
                <a:ea typeface="Times New Roman"/>
                <a:cs typeface="Times New Roman"/>
                <a:sym typeface="Times New Roman"/>
              </a:rPr>
              <a:t>.</a:t>
            </a: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72" name="Shape 72"/>
          <p:cNvSpPr>
            <a:spLocks noGrp="1"/>
          </p:cNvSpPr>
          <p:nvPr>
            <p:ph type="title"/>
          </p:nvPr>
        </p:nvSpPr>
        <p:spPr>
          <a:xfrm>
            <a:off x="1270000" y="684608"/>
            <a:ext cx="10464800" cy="8384384"/>
          </a:xfrm>
          <a:prstGeom prst="rect">
            <a:avLst/>
          </a:prstGeom>
        </p:spPr>
        <p:txBody>
          <a:bodyPr>
            <a:normAutofit/>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00" b="1">
                <a:uFill>
                  <a:solidFill/>
                </a:uFill>
                <a:latin typeface="Times New Roman"/>
                <a:ea typeface="Times New Roman"/>
                <a:cs typeface="Times New Roman"/>
                <a:sym typeface="Times New Roman"/>
              </a:rPr>
              <a:t>Ролевой фактор</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00">
                <a:uFill>
                  <a:solidFill/>
                </a:uFill>
                <a:latin typeface="Times New Roman"/>
                <a:ea typeface="Times New Roman"/>
                <a:cs typeface="Times New Roman"/>
                <a:sym typeface="Times New Roman"/>
              </a:rPr>
              <a:t>Исследования показали, что на развитие выгорания существенно влияют конфликт ролей и ролевая неопределенность, а также профессиональные ситуации, в которых совместные действия сотрудников в значительной степени не согласованы: отсутствует интеграция усилий, но при этом присутствует конкуренция.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00">
                <a:uFill>
                  <a:solidFill/>
                </a:uFill>
                <a:latin typeface="Times New Roman"/>
                <a:ea typeface="Times New Roman"/>
                <a:cs typeface="Times New Roman"/>
                <a:sym typeface="Times New Roman"/>
              </a:rPr>
              <a:t>А вот слаженная, согласованная коллективная работа в ситуации распределенной ответственности как бы предохраняет работника социально-психологической службы от развития синдрома эмоционального сгорания, несмотря на то что рабочая нагрузка может быть существенно выше.</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70" name="Shape 70"/>
          <p:cNvSpPr>
            <a:spLocks noGrp="1"/>
          </p:cNvSpPr>
          <p:nvPr>
            <p:ph type="title"/>
          </p:nvPr>
        </p:nvSpPr>
        <p:spPr>
          <a:xfrm>
            <a:off x="1049866" y="453231"/>
            <a:ext cx="10464801" cy="8462434"/>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300" b="1">
                <a:uFill>
                  <a:solidFill/>
                </a:uFill>
                <a:latin typeface="Times New Roman"/>
                <a:ea typeface="Times New Roman"/>
                <a:cs typeface="Times New Roman"/>
                <a:sym typeface="Times New Roman"/>
              </a:rPr>
              <a:t>Организационный фактор</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3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300">
                <a:uFill>
                  <a:solidFill/>
                </a:uFill>
                <a:latin typeface="Times New Roman"/>
                <a:ea typeface="Times New Roman"/>
                <a:cs typeface="Times New Roman"/>
                <a:sym typeface="Times New Roman"/>
              </a:rPr>
              <a:t>На развитие синдрома влияет многочасовая работа, но не любая, а неопределенная (нечеткость функциональных обязанностей) либо не получающая должной оценки. При этом негативно сказывается не раз подвергавшийся критике стиль руководства, при котором шеф не позволяет сотруднику проявлять самостоятельность (по принципу «инициатива наказуема») и тем самым лишает его чувства ответственности за свое дело и осознания значимости, важности выполняемой работы.</a:t>
            </a: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86" name="Shape 86"/>
          <p:cNvSpPr>
            <a:spLocks noGrp="1"/>
          </p:cNvSpPr>
          <p:nvPr>
            <p:ph type="title"/>
          </p:nvPr>
        </p:nvSpPr>
        <p:spPr>
          <a:xfrm>
            <a:off x="571500" y="461828"/>
            <a:ext cx="12024360" cy="9070791"/>
          </a:xfrm>
          <a:prstGeom prst="rect">
            <a:avLst/>
          </a:prstGeom>
        </p:spPr>
        <p:txBody>
          <a:bodyPr>
            <a:normAutofit/>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b="1" dirty="0" err="1">
                <a:uFill>
                  <a:solidFill/>
                </a:uFill>
                <a:latin typeface="Times New Roman"/>
                <a:ea typeface="Times New Roman"/>
                <a:cs typeface="Times New Roman"/>
                <a:sym typeface="Times New Roman"/>
              </a:rPr>
              <a:t>Качества</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помогающие</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специалисту</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избежать</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профессионального</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выгорания</a:t>
            </a:r>
            <a:endParaRPr sz="2400" b="1" dirty="0">
              <a:uFill>
                <a:solidFill/>
              </a:uFill>
              <a:latin typeface="Times New Roman"/>
              <a:ea typeface="Times New Roman"/>
              <a:cs typeface="Times New Roman"/>
              <a:sym typeface="Times New Roman"/>
            </a:endParaRP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b="1" i="1" dirty="0" err="1">
                <a:uFill>
                  <a:solidFill/>
                </a:uFill>
                <a:latin typeface="Times New Roman"/>
                <a:ea typeface="Times New Roman"/>
                <a:cs typeface="Times New Roman"/>
                <a:sym typeface="Times New Roman"/>
              </a:rPr>
              <a:t>Во-первых</a:t>
            </a:r>
            <a:r>
              <a:rPr sz="2400" b="1" i="1" dirty="0">
                <a:uFill>
                  <a:solidFill/>
                </a:uFill>
                <a:latin typeface="Times New Roman"/>
                <a:ea typeface="Times New Roman"/>
                <a:cs typeface="Times New Roman"/>
                <a:sym typeface="Times New Roman"/>
              </a:rPr>
              <a:t>:</a:t>
            </a: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хорошее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здоровье</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сознательная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целенаправленная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забота</a:t>
            </a:r>
            <a:r>
              <a:rPr sz="2400" dirty="0">
                <a:uFill>
                  <a:solidFill/>
                </a:uFill>
                <a:latin typeface="Times New Roman"/>
                <a:ea typeface="Times New Roman"/>
                <a:cs typeface="Times New Roman"/>
                <a:sym typeface="Times New Roman"/>
              </a:rPr>
              <a:t> о </a:t>
            </a:r>
            <a:r>
              <a:rPr sz="2400" dirty="0" err="1">
                <a:uFill>
                  <a:solidFill/>
                </a:uFill>
                <a:latin typeface="Times New Roman"/>
                <a:ea typeface="Times New Roman"/>
                <a:cs typeface="Times New Roman"/>
                <a:sym typeface="Times New Roman"/>
              </a:rPr>
              <a:t>своем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физическом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состоянии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постоянные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занятия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спортом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здоровый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образ</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жизни</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высокая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самооценка</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уверенность</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себе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своих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способностях</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возможностях</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b="1" i="1" dirty="0" err="1">
                <a:uFill>
                  <a:solidFill/>
                </a:uFill>
                <a:latin typeface="Times New Roman"/>
                <a:ea typeface="Times New Roman"/>
                <a:cs typeface="Times New Roman"/>
                <a:sym typeface="Times New Roman"/>
              </a:rPr>
              <a:t>Во-вторых</a:t>
            </a:r>
            <a:r>
              <a:rPr sz="2400" b="1" i="1" dirty="0">
                <a:uFill>
                  <a:solidFill/>
                </a:uFill>
                <a:latin typeface="Times New Roman"/>
                <a:ea typeface="Times New Roman"/>
                <a:cs typeface="Times New Roman"/>
                <a:sym typeface="Times New Roman"/>
              </a:rPr>
              <a:t>:</a:t>
            </a: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опыт</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успешного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преодоления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профессионального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стресса</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способность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конструктивно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меняться</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напряженных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условиях</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высокая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мобильность</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открытость</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общительность</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самостоятельность</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стремление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опираться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собственные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силы</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b="1" i="1" dirty="0">
                <a:uFill>
                  <a:solidFill/>
                </a:uFill>
                <a:latin typeface="Times New Roman"/>
                <a:ea typeface="Times New Roman"/>
                <a:cs typeface="Times New Roman"/>
                <a:sym typeface="Times New Roman"/>
              </a:rPr>
              <a:t>В-</a:t>
            </a:r>
            <a:r>
              <a:rPr sz="2400" b="1" i="1" dirty="0" err="1">
                <a:uFill>
                  <a:solidFill/>
                </a:uFill>
                <a:latin typeface="Times New Roman"/>
                <a:ea typeface="Times New Roman"/>
                <a:cs typeface="Times New Roman"/>
                <a:sym typeface="Times New Roman"/>
              </a:rPr>
              <a:t>третьих</a:t>
            </a:r>
            <a:r>
              <a:rPr sz="2400" b="1" i="1" dirty="0">
                <a:uFill>
                  <a:solidFill/>
                </a:uFill>
                <a:latin typeface="Times New Roman"/>
                <a:ea typeface="Times New Roman"/>
                <a:cs typeface="Times New Roman"/>
                <a:sym typeface="Times New Roman"/>
              </a:rPr>
              <a:t>:</a:t>
            </a: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способность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формировать</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поддерживать</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себе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позитивные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оптимистичные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установки</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ценности</a:t>
            </a:r>
            <a:r>
              <a:rPr sz="2400" dirty="0">
                <a:uFill>
                  <a:solidFill/>
                </a:uFill>
                <a:latin typeface="Times New Roman"/>
                <a:ea typeface="Times New Roman"/>
                <a:cs typeface="Times New Roman"/>
                <a:sym typeface="Times New Roman"/>
              </a:rPr>
              <a:t> — </a:t>
            </a:r>
            <a:r>
              <a:rPr sz="2400" dirty="0" err="1">
                <a:uFill>
                  <a:solidFill/>
                </a:uFill>
                <a:latin typeface="Times New Roman"/>
                <a:ea typeface="Times New Roman"/>
                <a:cs typeface="Times New Roman"/>
                <a:sym typeface="Times New Roman"/>
              </a:rPr>
              <a:t>как</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отношении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самих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себя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так</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других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людей</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жизни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вообще</a:t>
            </a:r>
            <a:r>
              <a:rPr sz="2400" dirty="0">
                <a:uFill>
                  <a:solidFill/>
                </a:uFill>
                <a:latin typeface="Times New Roman"/>
                <a:ea typeface="Times New Roman"/>
                <a:cs typeface="Times New Roman"/>
                <a:sym typeface="Times New Roman"/>
              </a:rPr>
              <a:t>.</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04" name="Shape 104"/>
          <p:cNvSpPr>
            <a:spLocks noGrp="1"/>
          </p:cNvSpPr>
          <p:nvPr>
            <p:ph type="title"/>
          </p:nvPr>
        </p:nvSpPr>
        <p:spPr>
          <a:xfrm>
            <a:off x="672059" y="618359"/>
            <a:ext cx="11660683" cy="6999092"/>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5400" b="1" i="1">
                <a:uFill>
                  <a:solidFill/>
                </a:uFill>
                <a:latin typeface="Times New Roman"/>
                <a:ea typeface="Times New Roman"/>
                <a:cs typeface="Times New Roman"/>
                <a:sym typeface="Times New Roman"/>
              </a:rPr>
              <a:t>Задание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5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5400" i="1">
                <a:uFill>
                  <a:solidFill/>
                </a:uFill>
                <a:latin typeface="Times New Roman"/>
                <a:ea typeface="Times New Roman"/>
                <a:cs typeface="Times New Roman"/>
                <a:sym typeface="Times New Roman"/>
              </a:rPr>
              <a:t>Укажите, что вам нравится:</a:t>
            </a:r>
            <a:endParaRPr sz="5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5400">
                <a:uFill>
                  <a:solidFill/>
                </a:uFill>
                <a:latin typeface="Times New Roman"/>
                <a:ea typeface="Times New Roman"/>
                <a:cs typeface="Times New Roman"/>
                <a:sym typeface="Times New Roman"/>
              </a:rPr>
              <a:t>в вас как профессионале, в вашей организации, в вашей работе.</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xfrm>
            <a:off x="702000" y="600254"/>
            <a:ext cx="11600800" cy="8661899"/>
          </a:xfrm>
          <a:prstGeom prst="rect">
            <a:avLst/>
          </a:prstGeom>
        </p:spPr>
        <p:txBody>
          <a:bodyPr/>
          <a:lstStyle/>
          <a:p>
            <a:pPr lvl="0"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b="1">
                <a:uFill>
                  <a:solidFill/>
                </a:uFill>
                <a:latin typeface="Times New Roman"/>
                <a:ea typeface="Times New Roman"/>
                <a:cs typeface="Times New Roman"/>
                <a:sym typeface="Times New Roman"/>
              </a:rPr>
              <a:t>КАК ИЗБЕЖАТЬ ВСТРЕЧИ С СИНДРОМОМ</a:t>
            </a:r>
            <a:r>
              <a:rPr sz="2070" b="1">
                <a:uFill>
                  <a:solidFill/>
                </a:uFill>
                <a:latin typeface="Calibri"/>
                <a:ea typeface="Calibri"/>
                <a:cs typeface="Calibri"/>
                <a:sym typeface="Calibri"/>
              </a:rPr>
              <a:t/>
            </a:r>
            <a:br>
              <a:rPr sz="2070" b="1">
                <a:uFill>
                  <a:solidFill/>
                </a:uFill>
                <a:latin typeface="Calibri"/>
                <a:ea typeface="Calibri"/>
                <a:cs typeface="Calibri"/>
                <a:sym typeface="Calibri"/>
              </a:rPr>
            </a:br>
            <a:r>
              <a:rPr sz="2070" b="1">
                <a:uFill>
                  <a:solidFill/>
                </a:uFill>
                <a:latin typeface="Times New Roman"/>
                <a:ea typeface="Times New Roman"/>
                <a:cs typeface="Times New Roman"/>
                <a:sym typeface="Times New Roman"/>
              </a:rPr>
              <a:t>ПРОФЕССИОНАЛЬНОГО ВЫГОРАНИЯ</a:t>
            </a:r>
          </a:p>
          <a:p>
            <a:pPr lvl="0"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1. Будьте внимательны к себе: это поможет вам своевременно заметить первые симптомы усталости.</a:t>
            </a: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2. Любите себя или по крайней мере старайтесь себе нравиться.</a:t>
            </a: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3. Подбирайте дело по себе: сообразно своим склонностям и возможностям. Это позволит вам обрести себя, поверить в свои силы.</a:t>
            </a: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4. Перестаньте искать в работе счастье или спасение. Она — не убежище, а деятельность, которая хороша сама по себе.</a:t>
            </a: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5. Перестаньте жить за других их жизнью. Живите, пожалуйста, своей. Не вместо людей, а вместе с ними.</a:t>
            </a: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6. Находите время для себя, вы имеете право не только на рабочую, но и на частную жизнь.</a:t>
            </a: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7. Учитесь трезво осмысливать события каждого дня. Можно сделать традицией вечерний пересмотр событий.</a:t>
            </a: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endParaRPr sz="2070">
              <a:uFill>
                <a:solidFill/>
              </a:uFill>
              <a:latin typeface="Times New Roman"/>
              <a:ea typeface="Times New Roman"/>
              <a:cs typeface="Times New Roman"/>
              <a:sym typeface="Times New Roman"/>
            </a:endParaRPr>
          </a:p>
          <a:p>
            <a:pPr lvl="0" algn="l" defTabSz="411479">
              <a:spcBef>
                <a:spcPts val="400"/>
              </a:spcBef>
              <a:tabLst>
                <a:tab pos="393700" algn="l"/>
                <a:tab pos="800100" algn="l"/>
                <a:tab pos="1206500" algn="l"/>
                <a:tab pos="1612900" algn="l"/>
                <a:tab pos="2019300" algn="l"/>
                <a:tab pos="2425700" algn="l"/>
                <a:tab pos="2832100" algn="l"/>
                <a:tab pos="3225800" algn="l"/>
                <a:tab pos="3632200" algn="l"/>
                <a:tab pos="4038600" algn="l"/>
                <a:tab pos="4445000" algn="l"/>
                <a:tab pos="4851400" algn="l"/>
                <a:tab pos="5207000" algn="l"/>
              </a:tabLst>
              <a:defRPr sz="1800"/>
            </a:pPr>
            <a:r>
              <a:rPr sz="2070" i="1">
                <a:uFill>
                  <a:solidFill/>
                </a:uFill>
                <a:latin typeface="Times New Roman"/>
                <a:ea typeface="Times New Roman"/>
                <a:cs typeface="Times New Roman"/>
                <a:sym typeface="Times New Roman"/>
              </a:rPr>
              <a:t>8. Если вам очень хочется кому-то помочь или сделать за него его работу, задайте себе вопрос: так ли уж ему это нужно? А может, он справится сам?</a:t>
            </a:r>
            <a:endParaRPr sz="1079">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08" name="Shape 108"/>
          <p:cNvSpPr>
            <a:spLocks noGrp="1"/>
          </p:cNvSpPr>
          <p:nvPr>
            <p:ph type="title"/>
          </p:nvPr>
        </p:nvSpPr>
        <p:spPr>
          <a:xfrm>
            <a:off x="1270000" y="1079602"/>
            <a:ext cx="10464800" cy="6723589"/>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450" b="1">
                <a:uFill>
                  <a:solidFill/>
                </a:uFill>
                <a:latin typeface="Times New Roman"/>
                <a:ea typeface="Times New Roman"/>
                <a:cs typeface="Times New Roman"/>
                <a:sym typeface="Times New Roman"/>
              </a:rPr>
              <a:t>ПРОФИЛАКТИКА И ПСИХОЛОГИЧЕСКАЯ ПОМОЩЬ</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450" b="1">
                <a:uFill>
                  <a:solidFill/>
                </a:uFill>
                <a:latin typeface="Times New Roman"/>
                <a:ea typeface="Times New Roman"/>
                <a:cs typeface="Times New Roman"/>
                <a:sym typeface="Times New Roman"/>
              </a:rPr>
              <a:t>ОСНОВНЫЕ ПОДХОДЫ К РАБОТЕ С ПРОФЕССИОНАЛЬНЫМ ВЫГОРАНИЕМ</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34" name="Shape 34"/>
          <p:cNvSpPr>
            <a:spLocks noGrp="1"/>
          </p:cNvSpPr>
          <p:nvPr>
            <p:ph type="title"/>
          </p:nvPr>
        </p:nvSpPr>
        <p:spPr>
          <a:xfrm>
            <a:off x="424060" y="474960"/>
            <a:ext cx="12028562" cy="8424268"/>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50" b="1">
                <a:uFill>
                  <a:solidFill/>
                </a:uFill>
                <a:latin typeface="Times New Roman"/>
                <a:ea typeface="Times New Roman"/>
                <a:cs typeface="Times New Roman"/>
                <a:sym typeface="Times New Roman"/>
              </a:rPr>
              <a:t>ПРЕДСТАВЛЕНИЕ</a:t>
            </a:r>
            <a:r>
              <a:rPr sz="2550" b="1">
                <a:uFill>
                  <a:solidFill/>
                </a:uFill>
                <a:latin typeface="Calibri"/>
                <a:ea typeface="Calibri"/>
                <a:cs typeface="Calibri"/>
                <a:sym typeface="Calibri"/>
              </a:rPr>
              <a:t/>
            </a:r>
            <a:br>
              <a:rPr sz="2550" b="1">
                <a:uFill>
                  <a:solidFill/>
                </a:uFill>
                <a:latin typeface="Calibri"/>
                <a:ea typeface="Calibri"/>
                <a:cs typeface="Calibri"/>
                <a:sym typeface="Calibri"/>
              </a:rPr>
            </a:br>
            <a:r>
              <a:rPr sz="2550" b="1">
                <a:uFill>
                  <a:solidFill/>
                </a:uFill>
                <a:latin typeface="Times New Roman"/>
                <a:ea typeface="Times New Roman"/>
                <a:cs typeface="Times New Roman"/>
                <a:sym typeface="Times New Roman"/>
              </a:rPr>
              <a:t>О ПРОФЕССИОНАЛЬНОМ ВЫГОРАНИИ</a:t>
            </a:r>
            <a:endParaRPr sz="2550">
              <a:uFill>
                <a:solidFill/>
              </a:uFill>
              <a:latin typeface="Calibri"/>
              <a:ea typeface="Calibri"/>
              <a:cs typeface="Calibri"/>
              <a:sym typeface="Calibri"/>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550"/>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50" b="1">
                <a:uFill>
                  <a:solidFill/>
                </a:uFill>
                <a:latin typeface="Times New Roman"/>
                <a:ea typeface="Times New Roman"/>
                <a:cs typeface="Times New Roman"/>
                <a:sym typeface="Times New Roman"/>
              </a:rPr>
              <a:t>Профессиональное выгорание</a:t>
            </a:r>
            <a:r>
              <a:rPr sz="2550">
                <a:uFill>
                  <a:solidFill/>
                </a:uFill>
                <a:latin typeface="Times New Roman"/>
                <a:ea typeface="Times New Roman"/>
                <a:cs typeface="Times New Roman"/>
                <a:sym typeface="Times New Roman"/>
              </a:rPr>
              <a:t> — это синдром, развивающийся на фоне хронического стресса и ведущий к истощению эмоционально-энергетических и личностных ресурсов работающего человека.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5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50">
                <a:uFill>
                  <a:solidFill/>
                </a:uFill>
                <a:latin typeface="Times New Roman"/>
                <a:ea typeface="Times New Roman"/>
                <a:cs typeface="Times New Roman"/>
                <a:sym typeface="Times New Roman"/>
              </a:rPr>
              <a:t>Синдром профессионального выгорания — самая опасная профессиональная болезнь тех, кто работает с людьми: учителей, социальных работников, психологов, менеджеров, врачей, журналистов, бизнесменов и политиков, — всех, чья деятельность невозможна без общения.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5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50">
                <a:uFill>
                  <a:solidFill/>
                </a:uFill>
                <a:latin typeface="Times New Roman"/>
                <a:ea typeface="Times New Roman"/>
                <a:cs typeface="Times New Roman"/>
                <a:sym typeface="Times New Roman"/>
              </a:rPr>
              <a:t>Профессиональное выгорание возникает в результате внутреннего накапливания отрицательных эмоций без соответствующей «разрядки», или «освобождения» от них.</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5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50">
                <a:uFill>
                  <a:solidFill/>
                </a:uFill>
                <a:latin typeface="Times New Roman"/>
                <a:ea typeface="Times New Roman"/>
                <a:cs typeface="Times New Roman"/>
                <a:sym typeface="Times New Roman"/>
              </a:rPr>
              <a:t>Оно ведет к истощению эмоционально-энергетических и личностных ресурсов человека.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50">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ds04.infourok.ru/uploads/ex/12e8/00082937-e49dee59/hello_html_m72d787a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69" y="1729740"/>
            <a:ext cx="12595771" cy="7071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8995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10" name="Shape 110"/>
          <p:cNvSpPr>
            <a:spLocks noGrp="1"/>
          </p:cNvSpPr>
          <p:nvPr>
            <p:ph type="title"/>
          </p:nvPr>
        </p:nvSpPr>
        <p:spPr>
          <a:xfrm>
            <a:off x="1389998" y="949526"/>
            <a:ext cx="10464801" cy="8110892"/>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b="1">
                <a:uFill>
                  <a:solidFill/>
                </a:uFill>
                <a:latin typeface="Times New Roman"/>
                <a:ea typeface="Times New Roman"/>
                <a:cs typeface="Times New Roman"/>
                <a:sym typeface="Times New Roman"/>
              </a:rPr>
              <a:t>ОСНОВНЫЕ ПОДХОДЫ К РАБОТЕ С ПРОФЕССИОНАЛЬНЫМ ВЫГОРАНИЕМ</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1. Забота о себе и снижение уровня стресса: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стремление к равновесию и гармонии, здоровому образу жизни, удовлетворение потребности в общении;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удовольствие (релаксация, игра);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умение отвлекаться от переживаний, связанных с работой.</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2. Трансформация негативных убеждений, чувства отчаяния, утраты смысла и безнадежности: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стремление находить смысл во всем — как в значительных событиях жизни, так и в привычных, повседневных заботах;</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стремление бороться со своими негативными убеждениями;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создание сообщества.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3. Повышение уровня профессионального мастерства. Работа с супервизором.</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12" name="Shape 112"/>
          <p:cNvSpPr>
            <a:spLocks noGrp="1"/>
          </p:cNvSpPr>
          <p:nvPr>
            <p:ph type="title"/>
          </p:nvPr>
        </p:nvSpPr>
        <p:spPr>
          <a:xfrm>
            <a:off x="320040" y="1"/>
            <a:ext cx="11961256" cy="9179420"/>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b="1" dirty="0" err="1" smtClean="0">
                <a:uFill>
                  <a:solidFill/>
                </a:uFill>
                <a:latin typeface="Times New Roman"/>
                <a:ea typeface="Times New Roman"/>
                <a:cs typeface="Times New Roman"/>
                <a:sym typeface="Times New Roman"/>
              </a:rPr>
              <a:t>Упражнение</a:t>
            </a:r>
            <a:r>
              <a:rPr lang="ru-RU" sz="2800" b="1" dirty="0">
                <a:uFill>
                  <a:solidFill/>
                </a:uFill>
                <a:latin typeface="Times New Roman"/>
                <a:ea typeface="Times New Roman"/>
                <a:cs typeface="Times New Roman"/>
                <a:sym typeface="Times New Roman"/>
              </a:rPr>
              <a:t> </a:t>
            </a:r>
            <a:r>
              <a:rPr sz="2800" b="1" dirty="0" smtClean="0">
                <a:uFill>
                  <a:solidFill/>
                </a:uFill>
                <a:latin typeface="Times New Roman"/>
                <a:ea typeface="Times New Roman"/>
                <a:cs typeface="Times New Roman"/>
                <a:sym typeface="Times New Roman"/>
              </a:rPr>
              <a:t>«</a:t>
            </a:r>
            <a:r>
              <a:rPr sz="2800" b="1" dirty="0" err="1" smtClean="0">
                <a:uFill>
                  <a:solidFill/>
                </a:uFill>
                <a:latin typeface="Times New Roman"/>
                <a:ea typeface="Times New Roman"/>
                <a:cs typeface="Times New Roman"/>
                <a:sym typeface="Times New Roman"/>
              </a:rPr>
              <a:t>Стратегии</a:t>
            </a:r>
            <a:r>
              <a:rPr sz="2800" b="1" dirty="0" smtClean="0">
                <a:uFill>
                  <a:solidFill/>
                </a:uFill>
                <a:latin typeface="Times New Roman"/>
                <a:ea typeface="Times New Roman"/>
                <a:cs typeface="Times New Roman"/>
                <a:sym typeface="Times New Roman"/>
              </a:rPr>
              <a:t> </a:t>
            </a:r>
            <a:r>
              <a:rPr sz="2800" b="1" dirty="0" err="1">
                <a:uFill>
                  <a:solidFill/>
                </a:uFill>
                <a:latin typeface="Times New Roman"/>
                <a:ea typeface="Times New Roman"/>
                <a:cs typeface="Times New Roman"/>
                <a:sym typeface="Times New Roman"/>
              </a:rPr>
              <a:t>самопомощи</a:t>
            </a:r>
            <a:r>
              <a:rPr sz="2800" b="1"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1. </a:t>
            </a:r>
            <a:r>
              <a:rPr sz="2800" dirty="0" err="1">
                <a:uFill>
                  <a:solidFill/>
                </a:uFill>
                <a:latin typeface="Times New Roman"/>
                <a:ea typeface="Times New Roman"/>
                <a:cs typeface="Times New Roman"/>
                <a:sym typeface="Times New Roman"/>
              </a:rPr>
              <a:t>Подумайте</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запишите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ответы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вопросы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Что</a:t>
            </a:r>
            <a:r>
              <a:rPr sz="2800" dirty="0">
                <a:uFill>
                  <a:solidFill/>
                </a:uFill>
                <a:latin typeface="Times New Roman"/>
                <a:ea typeface="Times New Roman"/>
                <a:cs typeface="Times New Roman"/>
                <a:sym typeface="Times New Roman"/>
              </a:rPr>
              <a:t> я </a:t>
            </a:r>
            <a:r>
              <a:rPr sz="2800" dirty="0" err="1">
                <a:uFill>
                  <a:solidFill/>
                </a:uFill>
                <a:latin typeface="Times New Roman"/>
                <a:ea typeface="Times New Roman"/>
                <a:cs typeface="Times New Roman"/>
                <a:sym typeface="Times New Roman"/>
              </a:rPr>
              <a:t>могу</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сделать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чтобы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снизить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свой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уровень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стресса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доставить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себе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радость</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2. </a:t>
            </a:r>
            <a:r>
              <a:rPr sz="2800" dirty="0" err="1">
                <a:uFill>
                  <a:solidFill/>
                </a:uFill>
                <a:latin typeface="Times New Roman"/>
                <a:ea typeface="Times New Roman"/>
                <a:cs typeface="Times New Roman"/>
                <a:sym typeface="Times New Roman"/>
              </a:rPr>
              <a:t>Попробуйте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найти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смысл</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наполнить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значимостью</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записанные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вами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ответы</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осознать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как</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они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могут</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противостоять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негативным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убеждениям</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100" i="1" dirty="0">
                <a:uFill>
                  <a:solidFill/>
                </a:uFill>
                <a:latin typeface="Arial CYR"/>
                <a:ea typeface="Arial CYR"/>
                <a:cs typeface="Arial CYR"/>
                <a:sym typeface="Arial CYR"/>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100" dirty="0">
                <a:uFill>
                  <a:solidFill/>
                </a:uFill>
                <a:latin typeface="Arial CYR"/>
                <a:ea typeface="Arial CYR"/>
                <a:cs typeface="Arial CYR"/>
                <a:sym typeface="Arial CYR"/>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100" dirty="0">
                <a:uFill>
                  <a:solidFill/>
                </a:uFill>
                <a:latin typeface="Arial CYR"/>
                <a:ea typeface="Arial CYR"/>
                <a:cs typeface="Arial CYR"/>
                <a:sym typeface="Arial CYR"/>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Arial CYR"/>
              <a:ea typeface="Arial CYR"/>
              <a:cs typeface="Arial CYR"/>
              <a:sym typeface="Arial CYR"/>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Arial CYR"/>
              <a:ea typeface="Arial CYR"/>
              <a:cs typeface="Arial CYR"/>
              <a:sym typeface="Arial CYR"/>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Arial CYR"/>
              <a:ea typeface="Arial CYR"/>
              <a:cs typeface="Arial CYR"/>
              <a:sym typeface="Arial CYR"/>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100" dirty="0">
                <a:uFill>
                  <a:solidFill/>
                </a:uFill>
                <a:latin typeface="Arial CYR"/>
                <a:ea typeface="Arial CYR"/>
                <a:cs typeface="Arial CYR"/>
                <a:sym typeface="Arial CYR"/>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100" dirty="0">
                <a:uFill>
                  <a:solidFill/>
                </a:uFill>
                <a:latin typeface="Arial CYR"/>
                <a:ea typeface="Arial CYR"/>
                <a:cs typeface="Arial CYR"/>
                <a:sym typeface="Arial CYR"/>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100" dirty="0">
              <a:uFill>
                <a:solidFill/>
              </a:uFill>
              <a:latin typeface="Arial CYR"/>
              <a:ea typeface="Arial CYR"/>
              <a:cs typeface="Arial CYR"/>
              <a:sym typeface="Arial CYR"/>
            </a:endParaRPr>
          </a:p>
        </p:txBody>
      </p:sp>
      <p:graphicFrame>
        <p:nvGraphicFramePr>
          <p:cNvPr id="113" name="Table 113"/>
          <p:cNvGraphicFramePr/>
          <p:nvPr>
            <p:extLst>
              <p:ext uri="{D42A27DB-BD31-4B8C-83A1-F6EECF244321}">
                <p14:modId xmlns:p14="http://schemas.microsoft.com/office/powerpoint/2010/main" val="2630491364"/>
              </p:ext>
            </p:extLst>
          </p:nvPr>
        </p:nvGraphicFramePr>
        <p:xfrm>
          <a:off x="525780" y="4347196"/>
          <a:ext cx="11478584" cy="4713249"/>
        </p:xfrm>
        <a:graphic>
          <a:graphicData uri="http://schemas.openxmlformats.org/drawingml/2006/table">
            <a:tbl>
              <a:tblPr bandRow="1">
                <a:tableStyleId>{4C3C2611-4C71-4FC5-86AE-919BDF0F9419}</a:tableStyleId>
              </a:tblPr>
              <a:tblGrid>
                <a:gridCol w="5739292"/>
                <a:gridCol w="5739292"/>
              </a:tblGrid>
              <a:tr h="1091814">
                <a:tc>
                  <a:txBody>
                    <a:bodyPr/>
                    <a:lstStyle/>
                    <a:p>
                      <a:pPr lvl="0" algn="ctr"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i="0" dirty="0" err="1">
                          <a:uFill>
                            <a:solidFill/>
                          </a:uFill>
                          <a:latin typeface="Times New Roman" panose="02020603050405020304" pitchFamily="18" charset="0"/>
                          <a:ea typeface="Arial CYR"/>
                          <a:cs typeface="Times New Roman" panose="02020603050405020304" pitchFamily="18" charset="0"/>
                          <a:sym typeface="Arial CYR"/>
                        </a:rPr>
                        <a:t>Первый</a:t>
                      </a:r>
                      <a:r>
                        <a:rPr sz="2400" i="0" dirty="0">
                          <a:uFill>
                            <a:solidFill/>
                          </a:uFill>
                          <a:latin typeface="Times New Roman" panose="02020603050405020304" pitchFamily="18" charset="0"/>
                          <a:ea typeface="Arial CYR"/>
                          <a:cs typeface="Times New Roman" panose="02020603050405020304" pitchFamily="18" charset="0"/>
                          <a:sym typeface="Arial CYR"/>
                        </a:rPr>
                        <a:t> </a:t>
                      </a:r>
                      <a:r>
                        <a:rPr sz="2400" i="0" dirty="0" err="1">
                          <a:uFill>
                            <a:solidFill/>
                          </a:uFill>
                          <a:latin typeface="Times New Roman" panose="02020603050405020304" pitchFamily="18" charset="0"/>
                          <a:ea typeface="Arial CYR"/>
                          <a:cs typeface="Times New Roman" panose="02020603050405020304" pitchFamily="18" charset="0"/>
                          <a:sym typeface="Arial CYR"/>
                        </a:rPr>
                        <a:t>список</a:t>
                      </a:r>
                      <a:r>
                        <a:rPr sz="2400" i="0" dirty="0">
                          <a:uFill>
                            <a:solidFill/>
                          </a:uFill>
                          <a:latin typeface="Times New Roman" panose="02020603050405020304" pitchFamily="18" charset="0"/>
                          <a:ea typeface="Arial CYR"/>
                          <a:cs typeface="Times New Roman" panose="02020603050405020304" pitchFamily="18" charset="0"/>
                          <a:sym typeface="Arial CYR"/>
                        </a:rPr>
                        <a:t> </a:t>
                      </a:r>
                      <a:r>
                        <a:rPr sz="2400" i="0" dirty="0" err="1">
                          <a:uFill>
                            <a:solidFill/>
                          </a:uFill>
                          <a:latin typeface="Times New Roman" panose="02020603050405020304" pitchFamily="18" charset="0"/>
                          <a:ea typeface="Arial CYR"/>
                          <a:cs typeface="Times New Roman" panose="02020603050405020304" pitchFamily="18" charset="0"/>
                          <a:sym typeface="Arial CYR"/>
                        </a:rPr>
                        <a:t>может</a:t>
                      </a:r>
                      <a:r>
                        <a:rPr sz="2400" i="0" dirty="0">
                          <a:uFill>
                            <a:solidFill/>
                          </a:uFill>
                          <a:latin typeface="Times New Roman" panose="02020603050405020304" pitchFamily="18" charset="0"/>
                          <a:ea typeface="Arial CYR"/>
                          <a:cs typeface="Times New Roman" panose="02020603050405020304" pitchFamily="18" charset="0"/>
                          <a:sym typeface="Arial CYR"/>
                        </a:rPr>
                        <a:t/>
                      </a:r>
                      <a:br>
                        <a:rPr sz="2400" i="0" dirty="0">
                          <a:uFill>
                            <a:solidFill/>
                          </a:uFill>
                          <a:latin typeface="Times New Roman" panose="02020603050405020304" pitchFamily="18" charset="0"/>
                          <a:ea typeface="Arial CYR"/>
                          <a:cs typeface="Times New Roman" panose="02020603050405020304" pitchFamily="18" charset="0"/>
                          <a:sym typeface="Arial CYR"/>
                        </a:rPr>
                      </a:br>
                      <a:r>
                        <a:rPr sz="2400" i="0" dirty="0" err="1">
                          <a:uFill>
                            <a:solidFill/>
                          </a:uFill>
                          <a:latin typeface="Times New Roman" panose="02020603050405020304" pitchFamily="18" charset="0"/>
                          <a:ea typeface="Arial CYR"/>
                          <a:cs typeface="Times New Roman" panose="02020603050405020304" pitchFamily="18" charset="0"/>
                          <a:sym typeface="Arial CYR"/>
                        </a:rPr>
                        <a:t>выглядеть</a:t>
                      </a:r>
                      <a:r>
                        <a:rPr sz="2400" i="0" dirty="0">
                          <a:uFill>
                            <a:solidFill/>
                          </a:uFill>
                          <a:latin typeface="Times New Roman" panose="02020603050405020304" pitchFamily="18" charset="0"/>
                          <a:ea typeface="Arial CYR"/>
                          <a:cs typeface="Times New Roman" panose="02020603050405020304" pitchFamily="18" charset="0"/>
                          <a:sym typeface="Arial CYR"/>
                        </a:rPr>
                        <a:t> </a:t>
                      </a:r>
                      <a:r>
                        <a:rPr sz="2400" i="0" dirty="0" err="1">
                          <a:uFill>
                            <a:solidFill/>
                          </a:uFill>
                          <a:latin typeface="Times New Roman" panose="02020603050405020304" pitchFamily="18" charset="0"/>
                          <a:ea typeface="Arial CYR"/>
                          <a:cs typeface="Times New Roman" panose="02020603050405020304" pitchFamily="18" charset="0"/>
                          <a:sym typeface="Arial CYR"/>
                        </a:rPr>
                        <a:t>так</a:t>
                      </a:r>
                      <a:r>
                        <a:rPr sz="2400" i="0" dirty="0">
                          <a:uFill>
                            <a:solidFill/>
                          </a:uFill>
                          <a:latin typeface="Times New Roman" panose="02020603050405020304" pitchFamily="18" charset="0"/>
                          <a:ea typeface="Arial CYR"/>
                          <a:cs typeface="Times New Roman" panose="02020603050405020304" pitchFamily="18" charset="0"/>
                          <a:sym typeface="Arial CYR"/>
                        </a:rPr>
                        <a:t>:</a:t>
                      </a:r>
                    </a:p>
                  </a:txBody>
                  <a:tcPr marL="63500" marR="63500" marT="63500" marB="63500" horzOverflow="overflow">
                    <a:lnL w="12700">
                      <a:miter lim="400000"/>
                    </a:lnL>
                    <a:lnR w="12700">
                      <a:miter lim="400000"/>
                    </a:lnR>
                    <a:lnT w="12700">
                      <a:miter lim="400000"/>
                    </a:lnT>
                    <a:lnB w="12700">
                      <a:miter lim="400000"/>
                    </a:lnB>
                  </a:tcPr>
                </a:tc>
                <a:tc>
                  <a:txBody>
                    <a:bodyPr/>
                    <a:lstStyle/>
                    <a:p>
                      <a:pPr lvl="0" algn="ctr"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i="0" dirty="0" err="1">
                          <a:uFill>
                            <a:solidFill/>
                          </a:uFill>
                          <a:latin typeface="Times New Roman" panose="02020603050405020304" pitchFamily="18" charset="0"/>
                          <a:ea typeface="Arial CYR"/>
                          <a:cs typeface="Times New Roman" panose="02020603050405020304" pitchFamily="18" charset="0"/>
                          <a:sym typeface="Arial CYR"/>
                        </a:rPr>
                        <a:t>Второй</a:t>
                      </a:r>
                      <a:r>
                        <a:rPr sz="2400" i="0" dirty="0">
                          <a:uFill>
                            <a:solidFill/>
                          </a:uFill>
                          <a:latin typeface="Times New Roman" panose="02020603050405020304" pitchFamily="18" charset="0"/>
                          <a:ea typeface="Arial CYR"/>
                          <a:cs typeface="Times New Roman" panose="02020603050405020304" pitchFamily="18" charset="0"/>
                          <a:sym typeface="Arial CYR"/>
                        </a:rPr>
                        <a:t> </a:t>
                      </a:r>
                      <a:r>
                        <a:rPr sz="2400" i="0" dirty="0" err="1">
                          <a:uFill>
                            <a:solidFill/>
                          </a:uFill>
                          <a:latin typeface="Times New Roman" panose="02020603050405020304" pitchFamily="18" charset="0"/>
                          <a:ea typeface="Arial CYR"/>
                          <a:cs typeface="Times New Roman" panose="02020603050405020304" pitchFamily="18" charset="0"/>
                          <a:sym typeface="Arial CYR"/>
                        </a:rPr>
                        <a:t>список</a:t>
                      </a:r>
                      <a:r>
                        <a:rPr sz="2400" i="0" dirty="0">
                          <a:uFill>
                            <a:solidFill/>
                          </a:uFill>
                          <a:latin typeface="Times New Roman" panose="02020603050405020304" pitchFamily="18" charset="0"/>
                          <a:ea typeface="Arial CYR"/>
                          <a:cs typeface="Times New Roman" panose="02020603050405020304" pitchFamily="18" charset="0"/>
                          <a:sym typeface="Arial CYR"/>
                        </a:rPr>
                        <a:t> </a:t>
                      </a:r>
                      <a:r>
                        <a:rPr sz="2400" i="0" dirty="0" err="1">
                          <a:uFill>
                            <a:solidFill/>
                          </a:uFill>
                          <a:latin typeface="Times New Roman" panose="02020603050405020304" pitchFamily="18" charset="0"/>
                          <a:ea typeface="Arial CYR"/>
                          <a:cs typeface="Times New Roman" panose="02020603050405020304" pitchFamily="18" charset="0"/>
                          <a:sym typeface="Arial CYR"/>
                        </a:rPr>
                        <a:t>может</a:t>
                      </a:r>
                      <a:r>
                        <a:rPr sz="2400" i="0" dirty="0">
                          <a:uFill>
                            <a:solidFill/>
                          </a:uFill>
                          <a:latin typeface="Times New Roman" panose="02020603050405020304" pitchFamily="18" charset="0"/>
                          <a:ea typeface="Arial CYR"/>
                          <a:cs typeface="Times New Roman" panose="02020603050405020304" pitchFamily="18" charset="0"/>
                          <a:sym typeface="Arial CYR"/>
                        </a:rPr>
                        <a:t/>
                      </a:r>
                      <a:br>
                        <a:rPr sz="2400" i="0" dirty="0">
                          <a:uFill>
                            <a:solidFill/>
                          </a:uFill>
                          <a:latin typeface="Times New Roman" panose="02020603050405020304" pitchFamily="18" charset="0"/>
                          <a:ea typeface="Arial CYR"/>
                          <a:cs typeface="Times New Roman" panose="02020603050405020304" pitchFamily="18" charset="0"/>
                          <a:sym typeface="Arial CYR"/>
                        </a:rPr>
                      </a:br>
                      <a:r>
                        <a:rPr sz="2400" i="0" dirty="0" err="1">
                          <a:uFill>
                            <a:solidFill/>
                          </a:uFill>
                          <a:latin typeface="Times New Roman" panose="02020603050405020304" pitchFamily="18" charset="0"/>
                          <a:ea typeface="Arial CYR"/>
                          <a:cs typeface="Times New Roman" panose="02020603050405020304" pitchFamily="18" charset="0"/>
                          <a:sym typeface="Arial CYR"/>
                        </a:rPr>
                        <a:t>выглядеть</a:t>
                      </a:r>
                      <a:r>
                        <a:rPr sz="2400" i="0" dirty="0">
                          <a:uFill>
                            <a:solidFill/>
                          </a:uFill>
                          <a:latin typeface="Times New Roman" panose="02020603050405020304" pitchFamily="18" charset="0"/>
                          <a:ea typeface="Arial CYR"/>
                          <a:cs typeface="Times New Roman" panose="02020603050405020304" pitchFamily="18" charset="0"/>
                          <a:sym typeface="Arial CYR"/>
                        </a:rPr>
                        <a:t> </a:t>
                      </a:r>
                      <a:r>
                        <a:rPr sz="2400" i="0" dirty="0" err="1">
                          <a:uFill>
                            <a:solidFill/>
                          </a:uFill>
                          <a:latin typeface="Times New Roman" panose="02020603050405020304" pitchFamily="18" charset="0"/>
                          <a:ea typeface="Arial CYR"/>
                          <a:cs typeface="Times New Roman" panose="02020603050405020304" pitchFamily="18" charset="0"/>
                          <a:sym typeface="Arial CYR"/>
                        </a:rPr>
                        <a:t>так</a:t>
                      </a:r>
                      <a:r>
                        <a:rPr sz="2400" i="0" dirty="0">
                          <a:uFill>
                            <a:solidFill/>
                          </a:uFill>
                          <a:latin typeface="Times New Roman" panose="02020603050405020304" pitchFamily="18" charset="0"/>
                          <a:ea typeface="Arial CYR"/>
                          <a:cs typeface="Times New Roman" panose="02020603050405020304" pitchFamily="18" charset="0"/>
                          <a:sym typeface="Arial CYR"/>
                        </a:rPr>
                        <a:t>:</a:t>
                      </a:r>
                    </a:p>
                  </a:txBody>
                  <a:tcPr marL="63500" marR="63500" marT="63500" marB="63500" horzOverflow="overflow">
                    <a:lnL w="12700">
                      <a:miter lim="400000"/>
                    </a:lnL>
                    <a:lnR w="12700">
                      <a:miter lim="400000"/>
                    </a:lnR>
                    <a:lnT w="12700">
                      <a:miter lim="400000"/>
                    </a:lnT>
                    <a:lnB w="12700">
                      <a:miter lim="400000"/>
                    </a:lnB>
                  </a:tcPr>
                </a:tc>
              </a:tr>
              <a:tr h="1190390">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a:uFill>
                            <a:solidFill/>
                          </a:uFill>
                          <a:latin typeface="Times New Roman" panose="02020603050405020304" pitchFamily="18" charset="0"/>
                          <a:ea typeface="Arial CYR"/>
                          <a:cs typeface="Times New Roman" panose="02020603050405020304" pitchFamily="18" charset="0"/>
                          <a:sym typeface="Arial CYR"/>
                        </a:rPr>
                        <a:t>1) </a:t>
                      </a:r>
                      <a:r>
                        <a:rPr sz="2400" dirty="0" err="1">
                          <a:uFill>
                            <a:solidFill/>
                          </a:uFill>
                          <a:latin typeface="Times New Roman" panose="02020603050405020304" pitchFamily="18" charset="0"/>
                          <a:ea typeface="Arial CYR"/>
                          <a:cs typeface="Times New Roman" panose="02020603050405020304" pitchFamily="18" charset="0"/>
                          <a:sym typeface="Arial CYR"/>
                        </a:rPr>
                        <a:t>играю</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со</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своими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детьми</a:t>
                      </a:r>
                      <a:endParaRPr sz="2400" dirty="0">
                        <a:uFill>
                          <a:solidFill/>
                        </a:uFill>
                        <a:latin typeface="Times New Roman" panose="02020603050405020304" pitchFamily="18" charset="0"/>
                        <a:ea typeface="Arial CYR"/>
                        <a:cs typeface="Times New Roman" panose="02020603050405020304" pitchFamily="18" charset="0"/>
                        <a:sym typeface="Arial CYR"/>
                      </a:endParaRP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uFill>
                            <a:solidFill/>
                          </a:uFill>
                          <a:latin typeface="Times New Roman" panose="02020603050405020304" pitchFamily="18" charset="0"/>
                          <a:ea typeface="Arial CYR"/>
                          <a:cs typeface="Times New Roman" panose="02020603050405020304" pitchFamily="18" charset="0"/>
                          <a:sym typeface="Arial CYR"/>
                        </a:rPr>
                        <a:t>1) играю с детьми и разделяю их радость, ощущаю безопасность и счастье</a:t>
                      </a:r>
                    </a:p>
                  </a:txBody>
                  <a:tcPr marL="63500" marR="63500" marT="63500" marB="63500" horzOverflow="overflow">
                    <a:lnL w="12700">
                      <a:miter lim="400000"/>
                    </a:lnL>
                    <a:lnR w="12700">
                      <a:miter lim="400000"/>
                    </a:lnR>
                    <a:lnT w="12700">
                      <a:miter lim="400000"/>
                    </a:lnT>
                    <a:lnB w="12700">
                      <a:miter lim="400000"/>
                    </a:lnB>
                  </a:tcPr>
                </a:tc>
              </a:tr>
              <a:tr h="1008801">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uFill>
                            <a:solidFill/>
                          </a:uFill>
                          <a:latin typeface="Times New Roman" panose="02020603050405020304" pitchFamily="18" charset="0"/>
                          <a:ea typeface="Calibri"/>
                          <a:cs typeface="Times New Roman" panose="02020603050405020304" pitchFamily="18" charset="0"/>
                          <a:sym typeface="Calibri"/>
                        </a:rPr>
                        <a:t>2</a:t>
                      </a:r>
                      <a:r>
                        <a:rPr sz="2400">
                          <a:uFill>
                            <a:solidFill/>
                          </a:uFill>
                          <a:latin typeface="Times New Roman" panose="02020603050405020304" pitchFamily="18" charset="0"/>
                          <a:ea typeface="Arial CYR"/>
                          <a:cs typeface="Times New Roman" panose="02020603050405020304" pitchFamily="18" charset="0"/>
                          <a:sym typeface="Arial CYR"/>
                        </a:rPr>
                        <a:t>) работаю в саду</a:t>
                      </a: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uFill>
                            <a:solidFill/>
                          </a:uFill>
                          <a:latin typeface="Times New Roman" panose="02020603050405020304" pitchFamily="18" charset="0"/>
                          <a:ea typeface="Arial CYR"/>
                          <a:cs typeface="Times New Roman" panose="02020603050405020304" pitchFamily="18" charset="0"/>
                          <a:sym typeface="Arial CYR"/>
                        </a:rPr>
                        <a:t>2) работаю в саду и наслаждаюсь красотой природы</a:t>
                      </a:r>
                    </a:p>
                  </a:txBody>
                  <a:tcPr marL="63500" marR="63500" marT="63500" marB="63500" horzOverflow="overflow">
                    <a:lnL w="12700">
                      <a:miter lim="400000"/>
                    </a:lnL>
                    <a:lnR w="12700">
                      <a:miter lim="400000"/>
                    </a:lnR>
                    <a:lnT w="12700">
                      <a:miter lim="400000"/>
                    </a:lnT>
                    <a:lnB w="12700">
                      <a:miter lim="400000"/>
                    </a:lnB>
                  </a:tcPr>
                </a:tc>
              </a:tr>
              <a:tr h="1422244">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latin typeface="Times New Roman" panose="02020603050405020304" pitchFamily="18" charset="0"/>
                          <a:cs typeface="Times New Roman" panose="02020603050405020304" pitchFamily="18" charset="0"/>
                          <a:sym typeface="Helvetica"/>
                        </a:rPr>
                        <a:t>3) встречаюсь с друзьями</a:t>
                      </a: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a:latin typeface="Times New Roman" panose="02020603050405020304" pitchFamily="18" charset="0"/>
                          <a:cs typeface="Times New Roman" panose="02020603050405020304" pitchFamily="18" charset="0"/>
                          <a:sym typeface="Helvetica"/>
                        </a:rPr>
                        <a:t>3) </a:t>
                      </a:r>
                      <a:r>
                        <a:rPr sz="2400" dirty="0" err="1">
                          <a:latin typeface="Times New Roman" panose="02020603050405020304" pitchFamily="18" charset="0"/>
                          <a:cs typeface="Times New Roman" panose="02020603050405020304" pitchFamily="18" charset="0"/>
                          <a:sym typeface="Helvetica"/>
                        </a:rPr>
                        <a:t>встречаюсь</a:t>
                      </a:r>
                      <a:r>
                        <a:rPr sz="2400" dirty="0">
                          <a:latin typeface="Times New Roman" panose="02020603050405020304" pitchFamily="18" charset="0"/>
                          <a:cs typeface="Times New Roman" panose="02020603050405020304" pitchFamily="18" charset="0"/>
                          <a:sym typeface="Helvetica"/>
                        </a:rPr>
                        <a:t> с </a:t>
                      </a:r>
                      <a:r>
                        <a:rPr sz="2400" dirty="0" err="1">
                          <a:latin typeface="Times New Roman" panose="02020603050405020304" pitchFamily="18" charset="0"/>
                          <a:cs typeface="Times New Roman" panose="02020603050405020304" pitchFamily="18" charset="0"/>
                          <a:sym typeface="Helvetica"/>
                        </a:rPr>
                        <a:t>друзьями</a:t>
                      </a:r>
                      <a:r>
                        <a:rPr sz="2400" dirty="0">
                          <a:latin typeface="Times New Roman" panose="02020603050405020304" pitchFamily="18" charset="0"/>
                          <a:cs typeface="Times New Roman" panose="02020603050405020304" pitchFamily="18" charset="0"/>
                          <a:sym typeface="Helvetica"/>
                        </a:rPr>
                        <a:t>, </a:t>
                      </a:r>
                      <a:r>
                        <a:rPr sz="2400" dirty="0" err="1">
                          <a:latin typeface="Times New Roman" panose="02020603050405020304" pitchFamily="18" charset="0"/>
                          <a:cs typeface="Times New Roman" panose="02020603050405020304" pitchFamily="18" charset="0"/>
                          <a:sym typeface="Helvetica"/>
                        </a:rPr>
                        <a:t>стараясь</a:t>
                      </a:r>
                      <a:r>
                        <a:rPr sz="2400" dirty="0">
                          <a:latin typeface="Times New Roman" panose="02020603050405020304" pitchFamily="18" charset="0"/>
                          <a:cs typeface="Times New Roman" panose="02020603050405020304" pitchFamily="18" charset="0"/>
                          <a:sym typeface="Helvetica"/>
                        </a:rPr>
                        <a:t> </a:t>
                      </a:r>
                      <a:r>
                        <a:rPr sz="2400" dirty="0" err="1">
                          <a:latin typeface="Times New Roman" panose="02020603050405020304" pitchFamily="18" charset="0"/>
                          <a:cs typeface="Times New Roman" panose="02020603050405020304" pitchFamily="18" charset="0"/>
                          <a:sym typeface="Helvetica"/>
                        </a:rPr>
                        <a:t>оценить</a:t>
                      </a:r>
                      <a:r>
                        <a:rPr sz="2400" dirty="0">
                          <a:latin typeface="Times New Roman" panose="02020603050405020304" pitchFamily="18" charset="0"/>
                          <a:cs typeface="Times New Roman" panose="02020603050405020304" pitchFamily="18" charset="0"/>
                          <a:sym typeface="Helvetica"/>
                        </a:rPr>
                        <a:t> </a:t>
                      </a:r>
                      <a:r>
                        <a:rPr sz="2400" dirty="0" err="1">
                          <a:latin typeface="Times New Roman" panose="02020603050405020304" pitchFamily="18" charset="0"/>
                          <a:cs typeface="Times New Roman" panose="02020603050405020304" pitchFamily="18" charset="0"/>
                          <a:sym typeface="Helvetica"/>
                        </a:rPr>
                        <a:t>роскошь</a:t>
                      </a:r>
                      <a:r>
                        <a:rPr sz="2400" dirty="0">
                          <a:latin typeface="Times New Roman" panose="02020603050405020304" pitchFamily="18" charset="0"/>
                          <a:cs typeface="Times New Roman" panose="02020603050405020304" pitchFamily="18" charset="0"/>
                          <a:sym typeface="Helvetica"/>
                        </a:rPr>
                        <a:t> </a:t>
                      </a:r>
                      <a:r>
                        <a:rPr sz="2400" dirty="0" err="1">
                          <a:latin typeface="Times New Roman" panose="02020603050405020304" pitchFamily="18" charset="0"/>
                          <a:cs typeface="Times New Roman" panose="02020603050405020304" pitchFamily="18" charset="0"/>
                          <a:sym typeface="Helvetica"/>
                        </a:rPr>
                        <a:t>человеческого</a:t>
                      </a:r>
                      <a:r>
                        <a:rPr sz="2400" dirty="0">
                          <a:latin typeface="Times New Roman" panose="02020603050405020304" pitchFamily="18" charset="0"/>
                          <a:cs typeface="Times New Roman" panose="02020603050405020304" pitchFamily="18" charset="0"/>
                          <a:sym typeface="Helvetica"/>
                        </a:rPr>
                        <a:t> </a:t>
                      </a:r>
                      <a:r>
                        <a:rPr sz="2400" dirty="0" err="1">
                          <a:latin typeface="Times New Roman" panose="02020603050405020304" pitchFamily="18" charset="0"/>
                          <a:cs typeface="Times New Roman" panose="02020603050405020304" pitchFamily="18" charset="0"/>
                          <a:sym typeface="Helvetica"/>
                        </a:rPr>
                        <a:t>общения</a:t>
                      </a:r>
                      <a:r>
                        <a:rPr sz="2400" dirty="0">
                          <a:latin typeface="Times New Roman" panose="02020603050405020304" pitchFamily="18" charset="0"/>
                          <a:cs typeface="Times New Roman" panose="02020603050405020304" pitchFamily="18" charset="0"/>
                          <a:sym typeface="Helvetica"/>
                        </a:rPr>
                        <a:t> и </a:t>
                      </a:r>
                      <a:r>
                        <a:rPr sz="2400" dirty="0" err="1">
                          <a:latin typeface="Times New Roman" panose="02020603050405020304" pitchFamily="18" charset="0"/>
                          <a:cs typeface="Times New Roman" panose="02020603050405020304" pitchFamily="18" charset="0"/>
                          <a:sym typeface="Helvetica"/>
                        </a:rPr>
                        <a:t>т.д</a:t>
                      </a:r>
                      <a:r>
                        <a:rPr sz="2400" dirty="0">
                          <a:latin typeface="Times New Roman" panose="02020603050405020304" pitchFamily="18" charset="0"/>
                          <a:cs typeface="Times New Roman" panose="02020603050405020304" pitchFamily="18" charset="0"/>
                          <a:sym typeface="Helvetica"/>
                        </a:rPr>
                        <a:t>.</a:t>
                      </a:r>
                    </a:p>
                  </a:txBody>
                  <a:tcPr marL="63500" marR="63500" marT="63500" marB="63500" horzOverflow="overflow">
                    <a:lnL w="12700">
                      <a:miter lim="400000"/>
                    </a:lnL>
                    <a:lnR w="12700">
                      <a:miter lim="400000"/>
                    </a:lnR>
                    <a:lnT w="12700">
                      <a:miter lim="400000"/>
                    </a:lnT>
                    <a:lnB w="12700">
                      <a:miter lim="400000"/>
                    </a:lnB>
                  </a:tcPr>
                </a:tc>
              </a:tr>
            </a:tbl>
          </a:graphicData>
        </a:graphic>
      </p:graphicFrame>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21" name="Shape 121"/>
          <p:cNvSpPr>
            <a:spLocks noGrp="1"/>
          </p:cNvSpPr>
          <p:nvPr>
            <p:ph type="title"/>
          </p:nvPr>
        </p:nvSpPr>
        <p:spPr>
          <a:xfrm>
            <a:off x="0" y="-594359"/>
            <a:ext cx="12854453" cy="7772400"/>
          </a:xfrm>
          <a:prstGeom prst="rect">
            <a:avLst/>
          </a:prstGeom>
        </p:spPr>
        <p:txBody>
          <a:bodyPr/>
          <a:lstStyle/>
          <a:p>
            <a:pPr lvl="0" algn="ctr"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lang="ru-RU" sz="2800" b="1" dirty="0" smtClean="0">
                <a:uFill>
                  <a:solidFill/>
                </a:uFill>
                <a:latin typeface="Times New Roman"/>
                <a:ea typeface="Times New Roman"/>
                <a:cs typeface="Times New Roman"/>
                <a:sym typeface="Times New Roman"/>
              </a:rPr>
              <a:t>Ресурсы</a:t>
            </a:r>
            <a:endParaRPr sz="2800" b="1"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3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3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dirty="0">
                <a:uFill>
                  <a:solidFill/>
                </a:uFill>
                <a:latin typeface="Arial CYR"/>
                <a:ea typeface="Arial CYR"/>
                <a:cs typeface="Arial CYR"/>
                <a:sym typeface="Arial CYR"/>
              </a:rPr>
              <a:t>       	</a:t>
            </a:r>
            <a:r>
              <a:rPr dirty="0">
                <a:uFill>
                  <a:solidFill/>
                </a:uFill>
                <a:latin typeface="Times New Roman"/>
                <a:ea typeface="Times New Roman"/>
                <a:cs typeface="Times New Roman"/>
                <a:sym typeface="Times New Roman"/>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dirty="0">
                <a:uFill>
                  <a:solidFill/>
                </a:uFill>
                <a:latin typeface="Arial CYR"/>
                <a:ea typeface="Arial CYR"/>
                <a:cs typeface="Arial CYR"/>
                <a:sym typeface="Arial CYR"/>
              </a:rPr>
              <a:t>	        	</a:t>
            </a:r>
            <a:r>
              <a:rPr dirty="0">
                <a:uFill>
                  <a:solidFill/>
                </a:uFill>
                <a:latin typeface="Times New Roman"/>
                <a:ea typeface="Times New Roman"/>
                <a:cs typeface="Times New Roman"/>
                <a:sym typeface="Times New Roman"/>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dirty="0">
                <a:uFill>
                  <a:solidFill/>
                </a:uFill>
                <a:latin typeface="Arial CYR"/>
                <a:ea typeface="Arial CYR"/>
                <a:cs typeface="Arial CYR"/>
                <a:sym typeface="Arial CYR"/>
              </a:rPr>
              <a:t>	 </a:t>
            </a:r>
            <a:r>
              <a:rPr dirty="0">
                <a:uFill>
                  <a:solidFill/>
                </a:uFill>
                <a:latin typeface="Times New Roman"/>
                <a:ea typeface="Times New Roman"/>
                <a:cs typeface="Times New Roman"/>
                <a:sym typeface="Times New Roman"/>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dirty="0">
                <a:uFill>
                  <a:solidFill/>
                </a:uFill>
                <a:latin typeface="Arial CYR"/>
                <a:ea typeface="Arial CYR"/>
                <a:cs typeface="Arial CYR"/>
                <a:sym typeface="Arial CYR"/>
              </a:rPr>
              <a:t>		</a:t>
            </a:r>
            <a:r>
              <a:rPr dirty="0">
                <a:uFill>
                  <a:solidFill/>
                </a:uFill>
                <a:latin typeface="Times New Roman"/>
                <a:ea typeface="Times New Roman"/>
                <a:cs typeface="Times New Roman"/>
                <a:sym typeface="Times New Roman"/>
              </a:rPr>
              <a:t> </a:t>
            </a: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dirty="0">
                <a:uFill>
                  <a:solidFill/>
                </a:uFill>
                <a:latin typeface="Arial CYR"/>
                <a:ea typeface="Arial CYR"/>
                <a:cs typeface="Arial CYR"/>
                <a:sym typeface="Arial CYR"/>
              </a:rPr>
              <a:t>	</a:t>
            </a:r>
            <a:endParaRPr dirty="0">
              <a:uFill>
                <a:solidFill/>
              </a:uFill>
              <a:latin typeface="Times New Roman"/>
              <a:ea typeface="Times New Roman"/>
              <a:cs typeface="Times New Roman"/>
              <a:sym typeface="Times New Roman"/>
            </a:endParaRPr>
          </a:p>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dirty="0">
              <a:uFill>
                <a:solidFill/>
              </a:uFill>
              <a:latin typeface="Times New Roman"/>
              <a:ea typeface="Times New Roman"/>
              <a:cs typeface="Times New Roman"/>
              <a:sym typeface="Times New Roman"/>
            </a:endParaRPr>
          </a:p>
        </p:txBody>
      </p:sp>
      <p:graphicFrame>
        <p:nvGraphicFramePr>
          <p:cNvPr id="122" name="Table 122"/>
          <p:cNvGraphicFramePr/>
          <p:nvPr>
            <p:extLst>
              <p:ext uri="{D42A27DB-BD31-4B8C-83A1-F6EECF244321}">
                <p14:modId xmlns:p14="http://schemas.microsoft.com/office/powerpoint/2010/main" val="3307985211"/>
              </p:ext>
            </p:extLst>
          </p:nvPr>
        </p:nvGraphicFramePr>
        <p:xfrm>
          <a:off x="548640" y="1074421"/>
          <a:ext cx="12092940" cy="8679179"/>
        </p:xfrm>
        <a:graphic>
          <a:graphicData uri="http://schemas.openxmlformats.org/drawingml/2006/table">
            <a:tbl>
              <a:tblPr bandRow="1">
                <a:tableStyleId>{4C3C2611-4C71-4FC5-86AE-919BDF0F9419}</a:tableStyleId>
              </a:tblPr>
              <a:tblGrid>
                <a:gridCol w="4288255"/>
                <a:gridCol w="7804685"/>
              </a:tblGrid>
              <a:tr h="966259">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err="1">
                          <a:uFill>
                            <a:solidFill/>
                          </a:uFill>
                          <a:latin typeface="Times New Roman" panose="02020603050405020304" pitchFamily="18" charset="0"/>
                          <a:ea typeface="Arial CYR"/>
                          <a:cs typeface="Times New Roman" panose="02020603050405020304" pitchFamily="18" charset="0"/>
                          <a:sym typeface="Arial CYR"/>
                        </a:rPr>
                        <a:t>Окружение</a:t>
                      </a:r>
                      <a:r>
                        <a:rPr sz="2400" dirty="0">
                          <a:uFill>
                            <a:solidFill/>
                          </a:uFill>
                          <a:latin typeface="Times New Roman" panose="02020603050405020304" pitchFamily="18" charset="0"/>
                          <a:ea typeface="Arial CYR"/>
                          <a:cs typeface="Times New Roman" panose="02020603050405020304" pitchFamily="18" charset="0"/>
                          <a:sym typeface="Arial CYR"/>
                        </a:rPr>
                        <a:t>	</a:t>
                      </a: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err="1">
                          <a:uFill>
                            <a:solidFill/>
                          </a:uFill>
                          <a:latin typeface="Times New Roman" panose="02020603050405020304" pitchFamily="18" charset="0"/>
                          <a:ea typeface="Arial CYR"/>
                          <a:cs typeface="Times New Roman" panose="02020603050405020304" pitchFamily="18" charset="0"/>
                          <a:sym typeface="Arial CYR"/>
                        </a:rPr>
                        <a:t>Какие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люди</a:t>
                      </a:r>
                      <a:r>
                        <a:rPr sz="2400" dirty="0">
                          <a:uFill>
                            <a:solidFill/>
                          </a:uFill>
                          <a:latin typeface="Times New Roman" panose="02020603050405020304" pitchFamily="18" charset="0"/>
                          <a:ea typeface="Arial CYR"/>
                          <a:cs typeface="Times New Roman" panose="02020603050405020304" pitchFamily="18" charset="0"/>
                          <a:sym typeface="Arial CYR"/>
                        </a:rPr>
                        <a:t> и </a:t>
                      </a:r>
                      <a:r>
                        <a:rPr sz="2400" dirty="0" err="1">
                          <a:uFill>
                            <a:solidFill/>
                          </a:uFill>
                          <a:latin typeface="Times New Roman" panose="02020603050405020304" pitchFamily="18" charset="0"/>
                          <a:ea typeface="Arial CYR"/>
                          <a:cs typeface="Times New Roman" panose="02020603050405020304" pitchFamily="18" charset="0"/>
                          <a:sym typeface="Arial CYR"/>
                        </a:rPr>
                        <a:t>вещи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где</a:t>
                      </a:r>
                      <a:r>
                        <a:rPr sz="2400" dirty="0">
                          <a:uFill>
                            <a:solidFill/>
                          </a:uFill>
                          <a:latin typeface="Times New Roman" panose="02020603050405020304" pitchFamily="18" charset="0"/>
                          <a:ea typeface="Arial CYR"/>
                          <a:cs typeface="Times New Roman" panose="02020603050405020304" pitchFamily="18" charset="0"/>
                          <a:sym typeface="Arial CYR"/>
                        </a:rPr>
                        <a:t> и </a:t>
                      </a:r>
                      <a:r>
                        <a:rPr sz="2400" dirty="0" err="1">
                          <a:uFill>
                            <a:solidFill/>
                          </a:uFill>
                          <a:latin typeface="Times New Roman" panose="02020603050405020304" pitchFamily="18" charset="0"/>
                          <a:ea typeface="Arial CYR"/>
                          <a:cs typeface="Times New Roman" panose="02020603050405020304" pitchFamily="18" charset="0"/>
                          <a:sym typeface="Arial CYR"/>
                        </a:rPr>
                        <a:t>когда</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окружают</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вас</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при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достижении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вами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своей</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цели</a:t>
                      </a:r>
                      <a:r>
                        <a:rPr sz="2400" dirty="0">
                          <a:uFill>
                            <a:solidFill/>
                          </a:uFill>
                          <a:latin typeface="Times New Roman" panose="02020603050405020304" pitchFamily="18" charset="0"/>
                          <a:ea typeface="Arial CYR"/>
                          <a:cs typeface="Times New Roman" panose="02020603050405020304" pitchFamily="18" charset="0"/>
                          <a:sym typeface="Arial CYR"/>
                        </a:rPr>
                        <a:t>?</a:t>
                      </a:r>
                    </a:p>
                  </a:txBody>
                  <a:tcPr marL="63500" marR="63500" marT="63500" marB="63500" horzOverflow="overflow">
                    <a:lnL w="12700">
                      <a:miter lim="400000"/>
                    </a:lnL>
                    <a:lnR w="12700">
                      <a:miter lim="400000"/>
                    </a:lnR>
                    <a:lnT w="12700">
                      <a:miter lim="400000"/>
                    </a:lnT>
                    <a:lnB w="12700">
                      <a:miter lim="400000"/>
                    </a:lnB>
                  </a:tcPr>
                </a:tc>
              </a:tr>
              <a:tr h="966259">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err="1">
                          <a:uFill>
                            <a:solidFill/>
                          </a:uFill>
                          <a:latin typeface="Times New Roman" panose="02020603050405020304" pitchFamily="18" charset="0"/>
                          <a:ea typeface="Arial CYR"/>
                          <a:cs typeface="Times New Roman" panose="02020603050405020304" pitchFamily="18" charset="0"/>
                          <a:sym typeface="Arial CYR"/>
                        </a:rPr>
                        <a:t>Поведение</a:t>
                      </a:r>
                      <a:endParaRPr sz="2400" dirty="0">
                        <a:uFill>
                          <a:solidFill/>
                        </a:uFill>
                        <a:latin typeface="Times New Roman" panose="02020603050405020304" pitchFamily="18" charset="0"/>
                        <a:ea typeface="Arial CYR"/>
                        <a:cs typeface="Times New Roman" panose="02020603050405020304" pitchFamily="18" charset="0"/>
                        <a:sym typeface="Arial CYR"/>
                      </a:endParaRP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uFill>
                            <a:solidFill/>
                          </a:uFill>
                          <a:latin typeface="Times New Roman" panose="02020603050405020304" pitchFamily="18" charset="0"/>
                          <a:ea typeface="Arial CYR"/>
                          <a:cs typeface="Times New Roman" panose="02020603050405020304" pitchFamily="18" charset="0"/>
                          <a:sym typeface="Arial CYR"/>
                        </a:rPr>
                        <a:t>Что вы делаете в данном окружении для достижения цели?</a:t>
                      </a:r>
                    </a:p>
                  </a:txBody>
                  <a:tcPr marL="63500" marR="63500" marT="63500" marB="63500" horzOverflow="overflow">
                    <a:lnL w="12700">
                      <a:miter lim="400000"/>
                    </a:lnL>
                    <a:lnR w="12700">
                      <a:miter lim="400000"/>
                    </a:lnR>
                    <a:lnT w="12700">
                      <a:miter lim="400000"/>
                    </a:lnT>
                    <a:lnB w="12700">
                      <a:miter lim="400000"/>
                    </a:lnB>
                  </a:tcPr>
                </a:tc>
              </a:tr>
              <a:tr h="966259">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err="1">
                          <a:uFill>
                            <a:solidFill/>
                          </a:uFill>
                          <a:latin typeface="Times New Roman" panose="02020603050405020304" pitchFamily="18" charset="0"/>
                          <a:ea typeface="Arial CYR"/>
                          <a:cs typeface="Times New Roman" panose="02020603050405020304" pitchFamily="18" charset="0"/>
                          <a:sym typeface="Arial CYR"/>
                        </a:rPr>
                        <a:t>Способности</a:t>
                      </a:r>
                      <a:endParaRPr sz="2400" dirty="0">
                        <a:uFill>
                          <a:solidFill/>
                        </a:uFill>
                        <a:latin typeface="Times New Roman" panose="02020603050405020304" pitchFamily="18" charset="0"/>
                        <a:ea typeface="Arial CYR"/>
                        <a:cs typeface="Times New Roman" panose="02020603050405020304" pitchFamily="18" charset="0"/>
                        <a:sym typeface="Arial CYR"/>
                      </a:endParaRP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err="1">
                          <a:uFill>
                            <a:solidFill/>
                          </a:uFill>
                          <a:latin typeface="Times New Roman" panose="02020603050405020304" pitchFamily="18" charset="0"/>
                          <a:ea typeface="Arial CYR"/>
                          <a:cs typeface="Times New Roman" panose="02020603050405020304" pitchFamily="18" charset="0"/>
                          <a:sym typeface="Arial CYR"/>
                        </a:rPr>
                        <a:t>Какие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способности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поддерживают</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эти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виды</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поведения</a:t>
                      </a:r>
                      <a:r>
                        <a:rPr sz="2400" dirty="0">
                          <a:uFill>
                            <a:solidFill/>
                          </a:uFill>
                          <a:latin typeface="Times New Roman" panose="02020603050405020304" pitchFamily="18" charset="0"/>
                          <a:ea typeface="Arial CYR"/>
                          <a:cs typeface="Times New Roman" panose="02020603050405020304" pitchFamily="18" charset="0"/>
                          <a:sym typeface="Arial CYR"/>
                        </a:rPr>
                        <a:t>?	</a:t>
                      </a:r>
                    </a:p>
                  </a:txBody>
                  <a:tcPr marL="63500" marR="63500" marT="63500" marB="63500" horzOverflow="overflow">
                    <a:lnL w="12700">
                      <a:miter lim="400000"/>
                    </a:lnL>
                    <a:lnR w="12700">
                      <a:miter lim="400000"/>
                    </a:lnR>
                    <a:lnT w="12700">
                      <a:miter lim="400000"/>
                    </a:lnT>
                    <a:lnB w="12700">
                      <a:miter lim="400000"/>
                    </a:lnB>
                  </a:tcPr>
                </a:tc>
              </a:tr>
              <a:tr h="1377920">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err="1">
                          <a:uFill>
                            <a:solidFill/>
                          </a:uFill>
                          <a:latin typeface="Times New Roman" panose="02020603050405020304" pitchFamily="18" charset="0"/>
                          <a:ea typeface="Arial CYR"/>
                          <a:cs typeface="Times New Roman" panose="02020603050405020304" pitchFamily="18" charset="0"/>
                          <a:sym typeface="Arial CYR"/>
                        </a:rPr>
                        <a:t>Убеждение</a:t>
                      </a:r>
                      <a:r>
                        <a:rPr sz="2400" dirty="0">
                          <a:uFill>
                            <a:solidFill/>
                          </a:uFill>
                          <a:latin typeface="Times New Roman" panose="02020603050405020304" pitchFamily="18" charset="0"/>
                          <a:ea typeface="Arial CYR"/>
                          <a:cs typeface="Times New Roman" panose="02020603050405020304" pitchFamily="18" charset="0"/>
                          <a:sym typeface="Arial CYR"/>
                        </a:rPr>
                        <a:t> и </a:t>
                      </a:r>
                      <a:r>
                        <a:rPr sz="2400" dirty="0" err="1">
                          <a:uFill>
                            <a:solidFill/>
                          </a:uFill>
                          <a:latin typeface="Times New Roman" panose="02020603050405020304" pitchFamily="18" charset="0"/>
                          <a:ea typeface="Arial CYR"/>
                          <a:cs typeface="Times New Roman" panose="02020603050405020304" pitchFamily="18" charset="0"/>
                          <a:sym typeface="Arial CYR"/>
                        </a:rPr>
                        <a:t>ценности</a:t>
                      </a:r>
                      <a:endParaRPr sz="2400" dirty="0">
                        <a:uFill>
                          <a:solidFill/>
                        </a:uFill>
                        <a:latin typeface="Times New Roman" panose="02020603050405020304" pitchFamily="18" charset="0"/>
                        <a:ea typeface="Arial CYR"/>
                        <a:cs typeface="Times New Roman" panose="02020603050405020304" pitchFamily="18" charset="0"/>
                        <a:sym typeface="Arial CYR"/>
                      </a:endParaRP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uFill>
                            <a:solidFill/>
                          </a:uFill>
                          <a:latin typeface="Times New Roman" panose="02020603050405020304" pitchFamily="18" charset="0"/>
                          <a:ea typeface="Arial CYR"/>
                          <a:cs typeface="Times New Roman" panose="02020603050405020304" pitchFamily="18" charset="0"/>
                          <a:sym typeface="Arial CYR"/>
                        </a:rPr>
                        <a:t>Почему важно использовать именно эти способности, осуществлять именно такое поведение в рамках достижения вашей цели?</a:t>
                      </a:r>
                    </a:p>
                  </a:txBody>
                  <a:tcPr marL="63500" marR="63500" marT="63500" marB="63500" horzOverflow="overflow">
                    <a:lnL w="12700">
                      <a:miter lim="400000"/>
                    </a:lnL>
                    <a:lnR w="12700">
                      <a:miter lim="400000"/>
                    </a:lnR>
                    <a:lnT w="12700">
                      <a:miter lim="400000"/>
                    </a:lnT>
                    <a:lnB w="12700">
                      <a:miter lim="400000"/>
                    </a:lnB>
                  </a:tcPr>
                </a:tc>
              </a:tr>
              <a:tr h="1789580">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uFill>
                            <a:solidFill/>
                          </a:uFill>
                          <a:latin typeface="Times New Roman" panose="02020603050405020304" pitchFamily="18" charset="0"/>
                          <a:ea typeface="Arial CYR"/>
                          <a:cs typeface="Times New Roman" panose="02020603050405020304" pitchFamily="18" charset="0"/>
                          <a:sym typeface="Arial CYR"/>
                        </a:rPr>
                        <a:t>Идентичность</a:t>
                      </a: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uFill>
                            <a:solidFill/>
                          </a:uFill>
                          <a:latin typeface="Times New Roman" panose="02020603050405020304" pitchFamily="18" charset="0"/>
                          <a:ea typeface="Arial CYR"/>
                          <a:cs typeface="Times New Roman" panose="02020603050405020304" pitchFamily="18" charset="0"/>
                          <a:sym typeface="Arial CYR"/>
                        </a:rPr>
                        <a:t>Кто вы такой, поддерживающий именно эти ценности и убеждения, чем вы отличаетесь от других людей в данном окружении? Используйте метафору для своего личностного своеобразия	</a:t>
                      </a:r>
                      <a:r>
                        <a:rPr sz="2400">
                          <a:uFill>
                            <a:solidFill/>
                          </a:uFill>
                          <a:latin typeface="Times New Roman" panose="02020603050405020304" pitchFamily="18" charset="0"/>
                          <a:ea typeface="Times New Roman"/>
                          <a:cs typeface="Times New Roman" panose="02020603050405020304" pitchFamily="18" charset="0"/>
                          <a:sym typeface="Times New Roman"/>
                        </a:rPr>
                        <a:t> </a:t>
                      </a:r>
                    </a:p>
                  </a:txBody>
                  <a:tcPr marL="63500" marR="63500" marT="63500" marB="63500" horzOverflow="overflow">
                    <a:lnL w="12700">
                      <a:miter lim="400000"/>
                    </a:lnL>
                    <a:lnR w="12700">
                      <a:miter lim="400000"/>
                    </a:lnR>
                    <a:lnT w="12700">
                      <a:miter lim="400000"/>
                    </a:lnT>
                    <a:lnB w="12700">
                      <a:miter lim="400000"/>
                    </a:lnB>
                  </a:tcPr>
                </a:tc>
              </a:tr>
              <a:tr h="2612902">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a:latin typeface="Times New Roman" panose="02020603050405020304" pitchFamily="18" charset="0"/>
                          <a:cs typeface="Times New Roman" panose="02020603050405020304" pitchFamily="18" charset="0"/>
                          <a:sym typeface="Helvetica"/>
                        </a:rPr>
                        <a:t>Миссия	</a:t>
                      </a:r>
                    </a:p>
                  </a:txBody>
                  <a:tcPr marL="63500" marR="63500" marT="63500" marB="63500" horzOverflow="overflow">
                    <a:lnL w="12700">
                      <a:miter lim="400000"/>
                    </a:lnL>
                    <a:lnR w="12700">
                      <a:miter lim="400000"/>
                    </a:lnR>
                    <a:lnT w="12700">
                      <a:miter lim="400000"/>
                    </a:lnT>
                    <a:lnB w="12700">
                      <a:miter lim="400000"/>
                    </a:lnB>
                  </a:tcPr>
                </a:tc>
                <a:tc>
                  <a:txBody>
                    <a:bodyPr/>
                    <a:lstStyle/>
                    <a:p>
                      <a:pPr lvl="0" algn="l" defTabSz="457200">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b="0" i="0"/>
                      </a:pPr>
                      <a:r>
                        <a:rPr sz="2400" dirty="0" err="1">
                          <a:uFill>
                            <a:solidFill/>
                          </a:uFill>
                          <a:latin typeface="Times New Roman" panose="02020603050405020304" pitchFamily="18" charset="0"/>
                          <a:ea typeface="Arial CYR"/>
                          <a:cs typeface="Times New Roman" panose="02020603050405020304" pitchFamily="18" charset="0"/>
                          <a:sym typeface="Arial CYR"/>
                        </a:rPr>
                        <a:t>Представьте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как</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можно</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более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детально</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образ</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себя</a:t>
                      </a:r>
                      <a:r>
                        <a:rPr sz="2400" dirty="0">
                          <a:uFill>
                            <a:solidFill/>
                          </a:uFill>
                          <a:latin typeface="Times New Roman" panose="02020603050405020304" pitchFamily="18" charset="0"/>
                          <a:ea typeface="Arial CYR"/>
                          <a:cs typeface="Times New Roman" panose="02020603050405020304" pitchFamily="18" charset="0"/>
                          <a:sym typeface="Arial CYR"/>
                        </a:rPr>
                        <a:t> в </a:t>
                      </a:r>
                      <a:r>
                        <a:rPr sz="2400" dirty="0" err="1">
                          <a:uFill>
                            <a:solidFill/>
                          </a:uFill>
                          <a:latin typeface="Times New Roman" panose="02020603050405020304" pitchFamily="18" charset="0"/>
                          <a:ea typeface="Arial CYR"/>
                          <a:cs typeface="Times New Roman" panose="02020603050405020304" pitchFamily="18" charset="0"/>
                          <a:sym typeface="Arial CYR"/>
                        </a:rPr>
                        <a:t>будущем</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полностью</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реализовавшего</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свои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цели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Всмотритесь</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вслушайтесь</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почувствуйте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себя</a:t>
                      </a:r>
                      <a:r>
                        <a:rPr sz="2400" dirty="0">
                          <a:uFill>
                            <a:solidFill/>
                          </a:uFill>
                          <a:latin typeface="Times New Roman" panose="02020603050405020304" pitchFamily="18" charset="0"/>
                          <a:ea typeface="Arial CYR"/>
                          <a:cs typeface="Times New Roman" panose="02020603050405020304" pitchFamily="18" charset="0"/>
                          <a:sym typeface="Arial CYR"/>
                        </a:rPr>
                        <a:t> в </a:t>
                      </a:r>
                      <a:r>
                        <a:rPr sz="2400" dirty="0" err="1">
                          <a:uFill>
                            <a:solidFill/>
                          </a:uFill>
                          <a:latin typeface="Times New Roman" panose="02020603050405020304" pitchFamily="18" charset="0"/>
                          <a:ea typeface="Arial CYR"/>
                          <a:cs typeface="Times New Roman" panose="02020603050405020304" pitchFamily="18" charset="0"/>
                          <a:sym typeface="Arial CYR"/>
                        </a:rPr>
                        <a:t>этом</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опыте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Ощутите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себя</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обладающим</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всеми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ресурсами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необходимыми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для</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успешной</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реализации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цели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Создайте</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метафору</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err="1">
                          <a:uFill>
                            <a:solidFill/>
                          </a:uFill>
                          <a:latin typeface="Times New Roman" panose="02020603050405020304" pitchFamily="18" charset="0"/>
                          <a:ea typeface="Arial CYR"/>
                          <a:cs typeface="Times New Roman" panose="02020603050405020304" pitchFamily="18" charset="0"/>
                          <a:sym typeface="Arial CYR"/>
                        </a:rPr>
                        <a:t>миссии</a:t>
                      </a:r>
                      <a:r>
                        <a:rPr sz="2400" dirty="0">
                          <a:uFill>
                            <a:solidFill/>
                          </a:uFill>
                          <a:latin typeface="Times New Roman" panose="02020603050405020304" pitchFamily="18" charset="0"/>
                          <a:ea typeface="Arial CYR"/>
                          <a:cs typeface="Times New Roman" panose="02020603050405020304" pitchFamily="18" charset="0"/>
                          <a:sym typeface="Arial CYR"/>
                        </a:rPr>
                        <a:t>	</a:t>
                      </a:r>
                      <a:r>
                        <a:rPr sz="2400" dirty="0">
                          <a:uFill>
                            <a:solidFill/>
                          </a:uFill>
                          <a:latin typeface="Times New Roman" panose="02020603050405020304" pitchFamily="18" charset="0"/>
                          <a:ea typeface="Times New Roman"/>
                          <a:cs typeface="Times New Roman" panose="02020603050405020304" pitchFamily="18" charset="0"/>
                          <a:sym typeface="Times New Roman"/>
                        </a:rPr>
                        <a:t> </a:t>
                      </a:r>
                    </a:p>
                  </a:txBody>
                  <a:tcPr marL="63500" marR="63500" marT="63500" marB="63500" horzOverflow="overflow">
                    <a:lnL w="12700">
                      <a:miter lim="400000"/>
                    </a:lnL>
                    <a:lnR w="12700">
                      <a:miter lim="400000"/>
                    </a:lnR>
                    <a:lnT w="12700">
                      <a:miter lim="400000"/>
                    </a:lnT>
                    <a:lnB w="12700">
                      <a:miter lim="400000"/>
                    </a:lnB>
                  </a:tcPr>
                </a:tc>
              </a:tr>
            </a:tbl>
          </a:graphicData>
        </a:graphic>
      </p:graphicFrame>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24" name="Shape 124"/>
          <p:cNvSpPr>
            <a:spLocks noGrp="1"/>
          </p:cNvSpPr>
          <p:nvPr>
            <p:ph type="title"/>
          </p:nvPr>
        </p:nvSpPr>
        <p:spPr>
          <a:xfrm>
            <a:off x="1270000" y="808136"/>
            <a:ext cx="10464800" cy="8137328"/>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00" b="1">
                <a:uFill>
                  <a:solidFill/>
                </a:uFill>
                <a:latin typeface="Times New Roman"/>
                <a:ea typeface="Times New Roman"/>
                <a:cs typeface="Times New Roman"/>
                <a:sym typeface="Times New Roman"/>
              </a:rPr>
              <a:t>ОСВАИВАЕМ САМОРЕГУЛЯЦИЮ</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00" b="1">
                <a:uFill>
                  <a:solidFill/>
                </a:uFill>
                <a:latin typeface="Times New Roman"/>
                <a:ea typeface="Times New Roman"/>
                <a:cs typeface="Times New Roman"/>
                <a:sym typeface="Times New Roman"/>
              </a:rPr>
              <a:t>Саморегуляция</a:t>
            </a:r>
            <a:r>
              <a:rPr sz="3400">
                <a:uFill>
                  <a:solidFill/>
                </a:uFill>
                <a:latin typeface="Times New Roman"/>
                <a:ea typeface="Times New Roman"/>
                <a:cs typeface="Times New Roman"/>
                <a:sym typeface="Times New Roman"/>
              </a:rPr>
              <a:t> — это управление своим психоэмоциональным состоянием, которое достигается путем воздействия человека на самого себя с помощью слов, мысленных образов, управления мышечным тонусом и дыханием.</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800">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26" name="Shape 126"/>
          <p:cNvSpPr>
            <a:spLocks noGrp="1"/>
          </p:cNvSpPr>
          <p:nvPr>
            <p:ph type="title"/>
          </p:nvPr>
        </p:nvSpPr>
        <p:spPr>
          <a:xfrm>
            <a:off x="1270000" y="736307"/>
            <a:ext cx="10464800" cy="7634766"/>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00" b="1">
                <a:uFill>
                  <a:solidFill/>
                </a:uFill>
                <a:latin typeface="Times New Roman"/>
                <a:ea typeface="Times New Roman"/>
                <a:cs typeface="Times New Roman"/>
                <a:sym typeface="Times New Roman"/>
              </a:rPr>
              <a:t>Эффекты саморегуляции: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5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00">
                <a:uFill>
                  <a:solidFill/>
                </a:uFill>
                <a:latin typeface="Times New Roman"/>
                <a:ea typeface="Times New Roman"/>
                <a:cs typeface="Times New Roman"/>
                <a:sym typeface="Times New Roman"/>
              </a:rPr>
              <a:t>— эффект успокоения (устранение эмоциональной напряженности),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5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00">
                <a:uFill>
                  <a:solidFill/>
                </a:uFill>
                <a:latin typeface="Times New Roman"/>
                <a:ea typeface="Times New Roman"/>
                <a:cs typeface="Times New Roman"/>
                <a:sym typeface="Times New Roman"/>
              </a:rPr>
              <a:t>— эффект восстановления (ослабление проявлений утомления),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5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500">
                <a:uFill>
                  <a:solidFill/>
                </a:uFill>
                <a:latin typeface="Times New Roman"/>
                <a:ea typeface="Times New Roman"/>
                <a:cs typeface="Times New Roman"/>
                <a:sym typeface="Times New Roman"/>
              </a:rPr>
              <a:t>— эффект активизации (повышение психофизиологической реактивности).</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28" name="Shape 128"/>
          <p:cNvSpPr>
            <a:spLocks noGrp="1"/>
          </p:cNvSpPr>
          <p:nvPr>
            <p:ph type="title"/>
          </p:nvPr>
        </p:nvSpPr>
        <p:spPr>
          <a:xfrm>
            <a:off x="160020" y="741580"/>
            <a:ext cx="11574780" cy="7739003"/>
          </a:xfrm>
          <a:prstGeom prst="rect">
            <a:avLst/>
          </a:prstGeom>
        </p:spPr>
        <p:txBody>
          <a:bodyPr>
            <a:noAutofit/>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b="1" dirty="0" err="1">
                <a:uFill>
                  <a:solidFill/>
                </a:uFill>
                <a:latin typeface="Times New Roman"/>
                <a:ea typeface="Times New Roman"/>
                <a:cs typeface="Times New Roman"/>
                <a:sym typeface="Times New Roman"/>
              </a:rPr>
              <a:t>Способы</a:t>
            </a:r>
            <a:r>
              <a:rPr sz="2800" b="1" dirty="0">
                <a:uFill>
                  <a:solidFill/>
                </a:uFill>
                <a:latin typeface="Times New Roman"/>
                <a:ea typeface="Times New Roman"/>
                <a:cs typeface="Times New Roman"/>
                <a:sym typeface="Times New Roman"/>
              </a:rPr>
              <a:t> </a:t>
            </a:r>
            <a:r>
              <a:rPr sz="2800" b="1" dirty="0" err="1">
                <a:uFill>
                  <a:solidFill/>
                </a:uFill>
                <a:latin typeface="Times New Roman"/>
                <a:ea typeface="Times New Roman"/>
                <a:cs typeface="Times New Roman"/>
                <a:sym typeface="Times New Roman"/>
              </a:rPr>
              <a:t>саморегуляции</a:t>
            </a:r>
            <a:r>
              <a:rPr sz="2800" b="1"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8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смех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улыбка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юмор</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размышления</a:t>
            </a:r>
            <a:r>
              <a:rPr sz="2800" dirty="0">
                <a:uFill>
                  <a:solidFill/>
                </a:uFill>
                <a:latin typeface="Times New Roman"/>
                <a:ea typeface="Times New Roman"/>
                <a:cs typeface="Times New Roman"/>
                <a:sym typeface="Times New Roman"/>
              </a:rPr>
              <a:t> о </a:t>
            </a:r>
            <a:r>
              <a:rPr sz="2800" dirty="0" err="1">
                <a:uFill>
                  <a:solidFill/>
                </a:uFill>
                <a:latin typeface="Times New Roman"/>
                <a:ea typeface="Times New Roman"/>
                <a:cs typeface="Times New Roman"/>
                <a:sym typeface="Times New Roman"/>
              </a:rPr>
              <a:t>хорошем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приятном</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различные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движения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типа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потягивания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расслабления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мышц</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рассматривание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цветов</a:t>
            </a:r>
            <a:r>
              <a:rPr sz="2800" dirty="0">
                <a:uFill>
                  <a:solidFill/>
                </a:uFill>
                <a:latin typeface="Times New Roman"/>
                <a:ea typeface="Times New Roman"/>
                <a:cs typeface="Times New Roman"/>
                <a:sym typeface="Times New Roman"/>
              </a:rPr>
              <a:t> в </a:t>
            </a:r>
            <a:r>
              <a:rPr sz="2800" dirty="0" err="1">
                <a:uFill>
                  <a:solidFill/>
                </a:uFill>
                <a:latin typeface="Times New Roman"/>
                <a:ea typeface="Times New Roman"/>
                <a:cs typeface="Times New Roman"/>
                <a:sym typeface="Times New Roman"/>
              </a:rPr>
              <a:t>помещении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пейзажа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окном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фотографий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других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приятных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или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дорогих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вещей</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мысленное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обращение</a:t>
            </a:r>
            <a:r>
              <a:rPr sz="2800" dirty="0">
                <a:uFill>
                  <a:solidFill/>
                </a:uFill>
                <a:latin typeface="Times New Roman"/>
                <a:ea typeface="Times New Roman"/>
                <a:cs typeface="Times New Roman"/>
                <a:sym typeface="Times New Roman"/>
              </a:rPr>
              <a:t> к </a:t>
            </a:r>
            <a:r>
              <a:rPr sz="2800" dirty="0" err="1">
                <a:uFill>
                  <a:solidFill/>
                </a:uFill>
                <a:latin typeface="Times New Roman"/>
                <a:ea typeface="Times New Roman"/>
                <a:cs typeface="Times New Roman"/>
                <a:sym typeface="Times New Roman"/>
              </a:rPr>
              <a:t>высшим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силам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Богу</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Вселенной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великой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идее</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купание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реальное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или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мысленное</a:t>
            </a:r>
            <a:r>
              <a:rPr sz="2800" dirty="0">
                <a:uFill>
                  <a:solidFill/>
                </a:uFill>
                <a:latin typeface="Times New Roman"/>
                <a:ea typeface="Times New Roman"/>
                <a:cs typeface="Times New Roman"/>
                <a:sym typeface="Times New Roman"/>
              </a:rPr>
              <a:t>) в </a:t>
            </a:r>
            <a:r>
              <a:rPr sz="2800" dirty="0" err="1">
                <a:uFill>
                  <a:solidFill/>
                </a:uFill>
                <a:latin typeface="Times New Roman"/>
                <a:ea typeface="Times New Roman"/>
                <a:cs typeface="Times New Roman"/>
                <a:sym typeface="Times New Roman"/>
              </a:rPr>
              <a:t>солнечных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лучах</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вдыхание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свежего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воздуха</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чтение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стихов</a:t>
            </a:r>
            <a:r>
              <a:rPr sz="28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800" dirty="0" smtClean="0">
                <a:uFill>
                  <a:solidFill/>
                </a:uFill>
                <a:latin typeface="Times New Roman"/>
                <a:ea typeface="Times New Roman"/>
                <a:cs typeface="Times New Roman"/>
                <a:sym typeface="Times New Roman"/>
              </a:rPr>
              <a:t>—</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высказывание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похвалы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комплиментов</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кому-либо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просто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так</a:t>
            </a:r>
            <a:r>
              <a:rPr sz="2800" dirty="0">
                <a:uFill>
                  <a:solidFill/>
                </a:uFill>
                <a:latin typeface="Times New Roman"/>
                <a:ea typeface="Times New Roman"/>
                <a:cs typeface="Times New Roman"/>
                <a:sym typeface="Times New Roman"/>
              </a:rPr>
              <a:t>.</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30" name="Shape 130"/>
          <p:cNvSpPr>
            <a:spLocks noGrp="1"/>
          </p:cNvSpPr>
          <p:nvPr>
            <p:ph type="title"/>
          </p:nvPr>
        </p:nvSpPr>
        <p:spPr>
          <a:xfrm>
            <a:off x="1270000" y="694647"/>
            <a:ext cx="10995652" cy="6393243"/>
          </a:xfrm>
          <a:prstGeom prst="rect">
            <a:avLst/>
          </a:prstGeom>
        </p:spPr>
        <p:txBody>
          <a:bodyPr>
            <a:normAutofit fontScale="90000"/>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b="1" i="1">
                <a:uFill>
                  <a:solidFill/>
                </a:uFill>
                <a:latin typeface="Times New Roman"/>
                <a:ea typeface="Times New Roman"/>
                <a:cs typeface="Times New Roman"/>
                <a:sym typeface="Times New Roman"/>
              </a:rPr>
              <a:t>Задание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i="1">
                <a:uFill>
                  <a:solidFill/>
                </a:uFill>
                <a:latin typeface="Times New Roman"/>
                <a:ea typeface="Times New Roman"/>
                <a:cs typeface="Times New Roman"/>
                <a:sym typeface="Times New Roman"/>
              </a:rPr>
              <a:t>Ответьте на вопросы:</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a:uFill>
                  <a:solidFill/>
                </a:uFill>
                <a:latin typeface="Times New Roman"/>
                <a:ea typeface="Times New Roman"/>
                <a:cs typeface="Times New Roman"/>
                <a:sym typeface="Times New Roman"/>
              </a:rPr>
              <a:t>1. Что помогает вам поднять настроение, переключиться? _______________________________________________________________________</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a:uFill>
                  <a:solidFill/>
                </a:uFill>
                <a:latin typeface="Times New Roman"/>
                <a:ea typeface="Times New Roman"/>
                <a:cs typeface="Times New Roman"/>
                <a:sym typeface="Times New Roman"/>
              </a:rPr>
              <a:t>2. Что вы можете использовать из вышеперечисленных способов? _______________________________________________________________________</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a:uFill>
                  <a:solidFill/>
                </a:uFill>
                <a:latin typeface="Times New Roman"/>
                <a:ea typeface="Times New Roman"/>
                <a:cs typeface="Times New Roman"/>
                <a:sym typeface="Times New Roman"/>
              </a:rPr>
              <a:t>3. Составьте перечень этих способов, добавив свои _______________________________________________________________________</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a:uFill>
                  <a:solidFill/>
                </a:uFill>
                <a:latin typeface="Times New Roman"/>
                <a:ea typeface="Times New Roman"/>
                <a:cs typeface="Times New Roman"/>
                <a:sym typeface="Times New Roman"/>
              </a:rPr>
              <a:t>4. Подумайте, какие из них вы можете использовать сознательно, когда чувствуете напряженность или усталость _____________________________________________</a:t>
            </a: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32" name="Shape 132"/>
          <p:cNvSpPr>
            <a:spLocks noGrp="1"/>
          </p:cNvSpPr>
          <p:nvPr>
            <p:ph type="title"/>
          </p:nvPr>
        </p:nvSpPr>
        <p:spPr>
          <a:xfrm>
            <a:off x="1270000" y="730506"/>
            <a:ext cx="10464800" cy="7757870"/>
          </a:xfrm>
          <a:prstGeom prst="rect">
            <a:avLst/>
          </a:prstGeom>
        </p:spPr>
        <p:txBody>
          <a:bodyPr>
            <a:normAutofit/>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200" b="1">
                <a:uFill>
                  <a:solidFill/>
                </a:uFill>
                <a:latin typeface="Times New Roman"/>
                <a:ea typeface="Times New Roman"/>
                <a:cs typeface="Times New Roman"/>
                <a:sym typeface="Times New Roman"/>
              </a:rPr>
              <a:t>БАНК СПОСОБОВ САМОРЕГУЛЯЦИИ</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2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200" b="1">
                <a:uFill>
                  <a:solidFill/>
                </a:uFill>
                <a:latin typeface="Times New Roman"/>
                <a:ea typeface="Times New Roman"/>
                <a:cs typeface="Times New Roman"/>
                <a:sym typeface="Times New Roman"/>
              </a:rPr>
              <a:t>I. Способы, связанные с управлением дыханием</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2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200">
                <a:uFill>
                  <a:solidFill/>
                </a:uFill>
                <a:latin typeface="Times New Roman"/>
                <a:ea typeface="Times New Roman"/>
                <a:cs typeface="Times New Roman"/>
                <a:sym typeface="Times New Roman"/>
              </a:rPr>
              <a:t>Управление дыханием — это эффективное средство влияния на тонус мышц и эмоциональные центры мозга. </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2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200">
                <a:uFill>
                  <a:solidFill/>
                </a:uFill>
                <a:latin typeface="Times New Roman"/>
                <a:ea typeface="Times New Roman"/>
                <a:cs typeface="Times New Roman"/>
                <a:sym typeface="Times New Roman"/>
              </a:rPr>
              <a:t>Медленное и глубокое дыхание (с участием мышц живота) понижает возбудимость нервных центров, способствует мышечному расслаблению, то есть релаксации.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2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200">
                <a:uFill>
                  <a:solidFill/>
                </a:uFill>
                <a:latin typeface="Times New Roman"/>
                <a:ea typeface="Times New Roman"/>
                <a:cs typeface="Times New Roman"/>
                <a:sym typeface="Times New Roman"/>
              </a:rPr>
              <a:t>Частое (грудное) дыхание, наоборот, обеспечивает высокий уровень активности организма, поддерживает нервно-психическую напряженность.</a:t>
            </a: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34" name="Shape 134"/>
          <p:cNvSpPr>
            <a:spLocks noGrp="1"/>
          </p:cNvSpPr>
          <p:nvPr>
            <p:ph type="title"/>
          </p:nvPr>
        </p:nvSpPr>
        <p:spPr>
          <a:xfrm>
            <a:off x="1270000" y="564337"/>
            <a:ext cx="10464800" cy="8398114"/>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00" b="1" i="1">
                <a:uFill>
                  <a:solidFill/>
                </a:uFill>
                <a:latin typeface="Times New Roman"/>
                <a:ea typeface="Times New Roman"/>
                <a:cs typeface="Times New Roman"/>
                <a:sym typeface="Times New Roman"/>
              </a:rPr>
              <a:t>Способ 1</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0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00">
                <a:uFill>
                  <a:solidFill/>
                </a:uFill>
                <a:latin typeface="Times New Roman"/>
                <a:ea typeface="Times New Roman"/>
                <a:cs typeface="Times New Roman"/>
                <a:sym typeface="Times New Roman"/>
              </a:rPr>
              <a:t>Сидя или стоя постарайтесь по возможности расслабить мышцы тела и сосредоточьте внимание на дыхании.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0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00">
                <a:uFill>
                  <a:solidFill/>
                </a:uFill>
                <a:latin typeface="Times New Roman"/>
                <a:ea typeface="Times New Roman"/>
                <a:cs typeface="Times New Roman"/>
                <a:sym typeface="Times New Roman"/>
              </a:rPr>
              <a:t>На счет 1–2–3–4 делайте медленный глубокий вдох (при этом живот выпячивается вперед, а грудная клетка неподвижна);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00">
                <a:uFill>
                  <a:solidFill/>
                </a:uFill>
                <a:latin typeface="Times New Roman"/>
                <a:ea typeface="Times New Roman"/>
                <a:cs typeface="Times New Roman"/>
                <a:sym typeface="Times New Roman"/>
              </a:rPr>
              <a:t>— на следующие четыре счета проводится задержка дыхания;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00">
                <a:uFill>
                  <a:solidFill/>
                </a:uFill>
                <a:latin typeface="Times New Roman"/>
                <a:ea typeface="Times New Roman"/>
                <a:cs typeface="Times New Roman"/>
                <a:sym typeface="Times New Roman"/>
              </a:rPr>
              <a:t>— затем плавный выдох на счет 1–2–3–4–5–6;</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00">
                <a:uFill>
                  <a:solidFill/>
                </a:uFill>
                <a:latin typeface="Times New Roman"/>
                <a:ea typeface="Times New Roman"/>
                <a:cs typeface="Times New Roman"/>
                <a:sym typeface="Times New Roman"/>
              </a:rPr>
              <a:t>— снова задержка перед следующим вдохом на счет 1–2–3–4.</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0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00">
                <a:uFill>
                  <a:solidFill/>
                </a:uFill>
                <a:latin typeface="Times New Roman"/>
                <a:ea typeface="Times New Roman"/>
                <a:cs typeface="Times New Roman"/>
                <a:sym typeface="Times New Roman"/>
              </a:rPr>
              <a:t>Уже через 3–5 минут такого дыхания вы заметите, что ваше состояние стало заметно спокойней и уравновешенней.</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36" name="Shape 36"/>
          <p:cNvSpPr>
            <a:spLocks noGrp="1"/>
          </p:cNvSpPr>
          <p:nvPr>
            <p:ph type="title"/>
          </p:nvPr>
        </p:nvSpPr>
        <p:spPr>
          <a:xfrm>
            <a:off x="728074" y="809313"/>
            <a:ext cx="11006726" cy="7858826"/>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50" b="1">
                <a:uFill>
                  <a:solidFill/>
                </a:uFill>
                <a:latin typeface="Times New Roman"/>
                <a:ea typeface="Times New Roman"/>
                <a:cs typeface="Times New Roman"/>
                <a:sym typeface="Times New Roman"/>
              </a:rPr>
              <a:t>Стадии профессионального выгорания</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4250" b="1">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50">
                <a:uFill>
                  <a:solidFill/>
                </a:uFill>
                <a:latin typeface="Times New Roman"/>
                <a:ea typeface="Times New Roman"/>
                <a:cs typeface="Times New Roman"/>
                <a:sym typeface="Times New Roman"/>
              </a:rPr>
              <a:t>Синдром профессионального выгорания развивается постепенно.</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42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50">
                <a:uFill>
                  <a:solidFill/>
                </a:uFill>
                <a:latin typeface="Times New Roman"/>
                <a:ea typeface="Times New Roman"/>
                <a:cs typeface="Times New Roman"/>
                <a:sym typeface="Times New Roman"/>
              </a:rPr>
              <a:t>Он проходит </a:t>
            </a:r>
            <a:r>
              <a:rPr sz="4250" b="1">
                <a:uFill>
                  <a:solidFill/>
                </a:uFill>
                <a:latin typeface="Times New Roman"/>
                <a:ea typeface="Times New Roman"/>
                <a:cs typeface="Times New Roman"/>
                <a:sym typeface="Times New Roman"/>
              </a:rPr>
              <a:t>три стадии</a:t>
            </a:r>
            <a:r>
              <a:rPr sz="4250">
                <a:uFill>
                  <a:solidFill/>
                </a:uFill>
                <a:latin typeface="Times New Roman"/>
                <a:ea typeface="Times New Roman"/>
                <a:cs typeface="Times New Roman"/>
                <a:sym typeface="Times New Roman"/>
              </a:rPr>
              <a:t> — три лестничных пролета в глубины профессиональной непригодности:</a:t>
            </a: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36" name="Shape 136"/>
          <p:cNvSpPr>
            <a:spLocks noGrp="1"/>
          </p:cNvSpPr>
          <p:nvPr>
            <p:ph type="title"/>
          </p:nvPr>
        </p:nvSpPr>
        <p:spPr>
          <a:xfrm>
            <a:off x="1270000" y="579395"/>
            <a:ext cx="10464800" cy="8043158"/>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300" b="1" i="1">
                <a:uFill>
                  <a:solidFill/>
                </a:uFill>
                <a:latin typeface="Times New Roman"/>
                <a:ea typeface="Times New Roman"/>
                <a:cs typeface="Times New Roman"/>
                <a:sym typeface="Times New Roman"/>
              </a:rPr>
              <a:t>Способ 2</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43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300">
                <a:uFill>
                  <a:solidFill/>
                </a:uFill>
                <a:latin typeface="Times New Roman"/>
                <a:ea typeface="Times New Roman"/>
                <a:cs typeface="Times New Roman"/>
                <a:sym typeface="Times New Roman"/>
              </a:rPr>
              <a:t>Представьте, что перед вашим носом на расстоянии 10–15 см висит пушинка.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43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300">
                <a:uFill>
                  <a:solidFill/>
                </a:uFill>
                <a:latin typeface="Times New Roman"/>
                <a:ea typeface="Times New Roman"/>
                <a:cs typeface="Times New Roman"/>
                <a:sym typeface="Times New Roman"/>
              </a:rPr>
              <a:t>Дышите только носом и так плавно, чтобы пушинка не колыхалась.</a:t>
            </a:r>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38" name="Shape 138"/>
          <p:cNvSpPr>
            <a:spLocks noGrp="1"/>
          </p:cNvSpPr>
          <p:nvPr>
            <p:ph type="title"/>
          </p:nvPr>
        </p:nvSpPr>
        <p:spPr>
          <a:xfrm>
            <a:off x="1270000" y="533165"/>
            <a:ext cx="11083658" cy="8172122"/>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00" b="1" i="1">
                <a:uFill>
                  <a:solidFill/>
                </a:uFill>
                <a:latin typeface="Times New Roman"/>
                <a:ea typeface="Times New Roman"/>
                <a:cs typeface="Times New Roman"/>
                <a:sym typeface="Times New Roman"/>
              </a:rPr>
              <a:t>Способ 3</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42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00">
                <a:uFill>
                  <a:solidFill/>
                </a:uFill>
                <a:latin typeface="Times New Roman"/>
                <a:ea typeface="Times New Roman"/>
                <a:cs typeface="Times New Roman"/>
                <a:sym typeface="Times New Roman"/>
              </a:rPr>
              <a:t>Поскольку в ситуации раздражения, гнева мы забываем делать нормальный выдох:</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42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00">
                <a:uFill>
                  <a:solidFill/>
                </a:uFill>
                <a:latin typeface="Times New Roman"/>
                <a:ea typeface="Times New Roman"/>
                <a:cs typeface="Times New Roman"/>
                <a:sym typeface="Times New Roman"/>
              </a:rPr>
              <a:t>— глубоко выдохните;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00">
                <a:uFill>
                  <a:solidFill/>
                </a:uFill>
                <a:latin typeface="Times New Roman"/>
                <a:ea typeface="Times New Roman"/>
                <a:cs typeface="Times New Roman"/>
                <a:sym typeface="Times New Roman"/>
              </a:rPr>
              <a:t>— задержите дыхание так долго, как сможете;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00">
                <a:uFill>
                  <a:solidFill/>
                </a:uFill>
                <a:latin typeface="Times New Roman"/>
                <a:ea typeface="Times New Roman"/>
                <a:cs typeface="Times New Roman"/>
                <a:sym typeface="Times New Roman"/>
              </a:rPr>
              <a:t>— сделайте несколько глубоких вдохов;</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200">
                <a:uFill>
                  <a:solidFill/>
                </a:uFill>
                <a:latin typeface="Times New Roman"/>
                <a:ea typeface="Times New Roman"/>
                <a:cs typeface="Times New Roman"/>
                <a:sym typeface="Times New Roman"/>
              </a:rPr>
              <a:t>— снова задержите дыхание.</a:t>
            </a:r>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40" name="Shape 140"/>
          <p:cNvSpPr>
            <a:spLocks noGrp="1"/>
          </p:cNvSpPr>
          <p:nvPr>
            <p:ph type="title"/>
          </p:nvPr>
        </p:nvSpPr>
        <p:spPr>
          <a:xfrm>
            <a:off x="1270000" y="470588"/>
            <a:ext cx="10464800" cy="8358446"/>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800" b="1">
                <a:uFill>
                  <a:solidFill/>
                </a:uFill>
                <a:latin typeface="Times New Roman"/>
                <a:ea typeface="Times New Roman"/>
                <a:cs typeface="Times New Roman"/>
                <a:sym typeface="Times New Roman"/>
              </a:rPr>
              <a:t>II. Способы, связанные с управлением тонусом мышц, движением</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8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800">
                <a:uFill>
                  <a:solidFill/>
                </a:uFill>
                <a:latin typeface="Times New Roman"/>
                <a:ea typeface="Times New Roman"/>
                <a:cs typeface="Times New Roman"/>
                <a:sym typeface="Times New Roman"/>
              </a:rPr>
              <a:t>Под воздействием психических нагрузок возникают мышечные зажимы, напряжение. Умение их расслаблять позволяет снять нервно-психическую напряженность, быстро восстановить силы.</a:t>
            </a:r>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42" name="Shape 142"/>
          <p:cNvSpPr>
            <a:spLocks noGrp="1"/>
          </p:cNvSpPr>
          <p:nvPr>
            <p:ph type="title"/>
          </p:nvPr>
        </p:nvSpPr>
        <p:spPr>
          <a:xfrm>
            <a:off x="722859" y="550040"/>
            <a:ext cx="11734977" cy="8370106"/>
          </a:xfrm>
          <a:prstGeom prst="rect">
            <a:avLst/>
          </a:prstGeom>
        </p:spPr>
        <p:txBody>
          <a:bodyPr/>
          <a:lstStyle/>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b="1" i="1">
                <a:uFill>
                  <a:solidFill/>
                </a:uFill>
                <a:latin typeface="Times New Roman"/>
                <a:ea typeface="Times New Roman"/>
                <a:cs typeface="Times New Roman"/>
                <a:sym typeface="Times New Roman"/>
              </a:rPr>
              <a:t>Способ 4</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endParaRPr sz="2352">
              <a:uFill>
                <a:solidFill/>
              </a:uFill>
              <a:latin typeface="Times New Roman"/>
              <a:ea typeface="Times New Roman"/>
              <a:cs typeface="Times New Roman"/>
              <a:sym typeface="Times New Roman"/>
            </a:endParaRP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Поскольку добиться полноценного расслабления всех мышц сразу не удается, нужно сосредоточить внимание на наиболее напряженных частях тела.</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endParaRPr sz="2352">
              <a:uFill>
                <a:solidFill/>
              </a:uFill>
              <a:latin typeface="Times New Roman"/>
              <a:ea typeface="Times New Roman"/>
              <a:cs typeface="Times New Roman"/>
              <a:sym typeface="Times New Roman"/>
            </a:endParaRP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 Сядьте удобно, если есть возможность — закройте глаза;</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 дышите глубоко и медленно;</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 пройдитесь внутренним взором по всему вашему телу, начиная от макушки до кончиков пальцев ног (либо в обратной последовательности) и найдите места наибольшего напряжения (часто это бывают рот, губы, челюсти, шея, затылок, плечи, живот);</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 постарайтесь еще сильнее напрячь места зажимов (до дрожания мышц), делайте это на вдохе;</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 прочувствуйте это напряжение;</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 резко сбросьте напряжение — делайте это на выдохе;</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 сделайте так несколько раз.</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endParaRPr sz="2352">
              <a:uFill>
                <a:solidFill/>
              </a:uFill>
              <a:latin typeface="Times New Roman"/>
              <a:ea typeface="Times New Roman"/>
              <a:cs typeface="Times New Roman"/>
              <a:sym typeface="Times New Roman"/>
            </a:endParaRP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В хорошо расслабленной мышце вы почувствуете появление тепла и приятной тяжести.</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352">
                <a:uFill>
                  <a:solidFill/>
                </a:uFill>
                <a:latin typeface="Times New Roman"/>
                <a:ea typeface="Times New Roman"/>
                <a:cs typeface="Times New Roman"/>
                <a:sym typeface="Times New Roman"/>
              </a:rPr>
              <a:t>Если зажим снять не удается, особенно на лице, попробуйте разгладить его с помощью легкого самомассажа круговыми движениями пальцев (можно поделать гримасы — удивления, радости и пр.).</a:t>
            </a:r>
          </a:p>
        </p:txBody>
      </p:sp>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44" name="Shape 144"/>
          <p:cNvSpPr>
            <a:spLocks noGrp="1"/>
          </p:cNvSpPr>
          <p:nvPr>
            <p:ph type="title"/>
          </p:nvPr>
        </p:nvSpPr>
        <p:spPr>
          <a:xfrm>
            <a:off x="802897" y="547931"/>
            <a:ext cx="11707673" cy="8219874"/>
          </a:xfrm>
          <a:prstGeom prst="rect">
            <a:avLst/>
          </a:prstGeom>
        </p:spPr>
        <p:txBody>
          <a:bodyPr/>
          <a:lstStyle/>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b="1" i="1">
                <a:uFill>
                  <a:solidFill/>
                </a:uFill>
                <a:latin typeface="Times New Roman"/>
                <a:ea typeface="Times New Roman"/>
                <a:cs typeface="Times New Roman"/>
                <a:sym typeface="Times New Roman"/>
              </a:rPr>
              <a:t>Способ 5</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endParaRPr sz="2418">
              <a:uFill>
                <a:solidFill/>
              </a:uFill>
              <a:latin typeface="Times New Roman"/>
              <a:ea typeface="Times New Roman"/>
              <a:cs typeface="Times New Roman"/>
              <a:sym typeface="Times New Roman"/>
            </a:endParaRP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В свободные минуты, паузы отдыха, осваивайте последовательное расслабление различных групп мышц, соблюдая следующие правила:</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1) осознавайте и запоминайте ощущение расслабленной мышцы по контрасту с перенапряжением;</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2) каждое упражнение состоит из трех фаз: «напрячь—прочувствовать—расслабить»;</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3) напряжению соответствует вдох, расслаблению — выдох.</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endParaRPr sz="2418">
              <a:uFill>
                <a:solidFill/>
              </a:uFill>
              <a:latin typeface="Times New Roman"/>
              <a:ea typeface="Times New Roman"/>
              <a:cs typeface="Times New Roman"/>
              <a:sym typeface="Times New Roman"/>
            </a:endParaRP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Можно работать со следующими группами мышц:</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 лица (лоб, веки, губы, зубы);</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 затылка, плеч;</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 грудной клетки;</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 бедер и живота;</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 кистей рук;</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a:uFill>
                  <a:solidFill/>
                </a:uFill>
                <a:latin typeface="Times New Roman"/>
                <a:ea typeface="Times New Roman"/>
                <a:cs typeface="Times New Roman"/>
                <a:sym typeface="Times New Roman"/>
              </a:rPr>
              <a:t>— нижней части ног.</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endParaRPr sz="2418">
              <a:uFill>
                <a:solidFill/>
              </a:uFill>
              <a:latin typeface="Times New Roman"/>
              <a:ea typeface="Times New Roman"/>
              <a:cs typeface="Times New Roman"/>
              <a:sym typeface="Times New Roman"/>
            </a:endParaRP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418" i="1">
                <a:uFill>
                  <a:solidFill/>
                </a:uFill>
                <a:latin typeface="Times New Roman"/>
                <a:ea typeface="Times New Roman"/>
                <a:cs typeface="Times New Roman"/>
                <a:sym typeface="Times New Roman"/>
              </a:rPr>
              <a:t>Примечание.</a:t>
            </a:r>
            <a:r>
              <a:rPr sz="2418">
                <a:uFill>
                  <a:solidFill/>
                </a:uFill>
                <a:latin typeface="Times New Roman"/>
                <a:ea typeface="Times New Roman"/>
                <a:cs typeface="Times New Roman"/>
                <a:sym typeface="Times New Roman"/>
              </a:rPr>
              <a:t> Чтобы научиться расслаблять мышцы, надо их иметь, поэтому ежедневные физические нагрузки повышают эффективность упражнений на расслабление мышц.</a:t>
            </a:r>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46" name="Shape 146"/>
          <p:cNvSpPr>
            <a:spLocks noGrp="1"/>
          </p:cNvSpPr>
          <p:nvPr>
            <p:ph type="title"/>
          </p:nvPr>
        </p:nvSpPr>
        <p:spPr>
          <a:xfrm>
            <a:off x="1270000" y="626913"/>
            <a:ext cx="10464800" cy="8499773"/>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b="1" i="1">
                <a:uFill>
                  <a:solidFill/>
                </a:uFill>
                <a:latin typeface="Times New Roman"/>
                <a:ea typeface="Times New Roman"/>
                <a:cs typeface="Times New Roman"/>
                <a:sym typeface="Times New Roman"/>
              </a:rPr>
              <a:t>Способ 6</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Попробуйте задать ритм всему организму с помощью монотонных ритмичных движений:</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 движения большими пальцами рук в «полузамке»;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 перебирание бусинок на ваших бусах;</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 перебирание четок; </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 пройдите по кабинету (коридору) несколько раз, делая на два шага вдох, а на пять шагов выдох.</a:t>
            </a:r>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48" name="Shape 148"/>
          <p:cNvSpPr>
            <a:spLocks noGrp="1"/>
          </p:cNvSpPr>
          <p:nvPr>
            <p:ph type="title"/>
          </p:nvPr>
        </p:nvSpPr>
        <p:spPr>
          <a:xfrm>
            <a:off x="1270000" y="589825"/>
            <a:ext cx="10464800" cy="8151906"/>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500" b="1">
                <a:uFill>
                  <a:solidFill/>
                </a:uFill>
                <a:latin typeface="Times New Roman"/>
                <a:ea typeface="Times New Roman"/>
                <a:cs typeface="Times New Roman"/>
                <a:sym typeface="Times New Roman"/>
              </a:rPr>
              <a:t>III. Способы, связанные</a:t>
            </a:r>
            <a:r>
              <a:rPr sz="3500" b="1">
                <a:uFill>
                  <a:solidFill/>
                </a:uFill>
                <a:latin typeface="Calibri"/>
                <a:ea typeface="Calibri"/>
                <a:cs typeface="Calibri"/>
                <a:sym typeface="Calibri"/>
              </a:rPr>
              <a:t> </a:t>
            </a:r>
            <a:r>
              <a:rPr sz="3500" b="1">
                <a:uFill>
                  <a:solidFill/>
                </a:uFill>
                <a:latin typeface="Times New Roman"/>
                <a:ea typeface="Times New Roman"/>
                <a:cs typeface="Times New Roman"/>
                <a:sym typeface="Times New Roman"/>
              </a:rPr>
              <a:t>с воздействием слова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5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500">
                <a:uFill>
                  <a:solidFill/>
                </a:uFill>
                <a:latin typeface="Times New Roman"/>
                <a:ea typeface="Times New Roman"/>
                <a:cs typeface="Times New Roman"/>
                <a:sym typeface="Times New Roman"/>
              </a:rPr>
              <a:t>Словесное воздействие задействует сознательный механизм самовнушения, идет непосредственное воздействие на психофизиологические функции организма.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500">
                <a:uFill>
                  <a:solidFill/>
                </a:uFill>
                <a:latin typeface="Times New Roman"/>
                <a:ea typeface="Times New Roman"/>
                <a:cs typeface="Times New Roman"/>
                <a:sym typeface="Times New Roman"/>
              </a:rPr>
              <a:t>Формулировки самовнушений строятся в виде простых и кратких утверждений, с позитивной направленностью (без частицы «не»).</a:t>
            </a:r>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50" name="Shape 150"/>
          <p:cNvSpPr>
            <a:spLocks noGrp="1"/>
          </p:cNvSpPr>
          <p:nvPr>
            <p:ph type="title"/>
          </p:nvPr>
        </p:nvSpPr>
        <p:spPr>
          <a:xfrm>
            <a:off x="1270000" y="475803"/>
            <a:ext cx="11144888" cy="8480788"/>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300" b="1" i="1">
                <a:uFill>
                  <a:solidFill/>
                </a:uFill>
                <a:latin typeface="Times New Roman"/>
                <a:ea typeface="Times New Roman"/>
                <a:cs typeface="Times New Roman"/>
                <a:sym typeface="Times New Roman"/>
              </a:rPr>
              <a:t>Способ 7. Самоприказы</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3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300">
                <a:uFill>
                  <a:solidFill/>
                </a:uFill>
                <a:latin typeface="Times New Roman"/>
                <a:ea typeface="Times New Roman"/>
                <a:cs typeface="Times New Roman"/>
                <a:sym typeface="Times New Roman"/>
              </a:rPr>
              <a:t>Самоприказ</a:t>
            </a:r>
            <a:r>
              <a:rPr sz="3300" i="1">
                <a:uFill>
                  <a:solidFill/>
                </a:uFill>
                <a:latin typeface="Times New Roman"/>
                <a:ea typeface="Times New Roman"/>
                <a:cs typeface="Times New Roman"/>
                <a:sym typeface="Times New Roman"/>
              </a:rPr>
              <a:t> </a:t>
            </a:r>
            <a:r>
              <a:rPr sz="3300">
                <a:uFill>
                  <a:solidFill/>
                </a:uFill>
                <a:latin typeface="Times New Roman"/>
                <a:ea typeface="Times New Roman"/>
                <a:cs typeface="Times New Roman"/>
                <a:sym typeface="Times New Roman"/>
              </a:rPr>
              <a:t>— это короткое, отрывистое распоряжение, сделанное самому себе. Применяйте самоприказ, когда убеждены в том, что надо вести себя определенным образом, но испытываете трудности с выполнением.</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300">
                <a:uFill>
                  <a:solidFill/>
                </a:uFill>
                <a:latin typeface="Times New Roman"/>
                <a:ea typeface="Times New Roman"/>
                <a:cs typeface="Times New Roman"/>
                <a:sym typeface="Times New Roman"/>
              </a:rPr>
              <a:t>«Разговаривать спокойно!», «Молчать, молчать!», «Не поддаваться на провокацию!» — это помогает сдерживать эмоции, вести себя достойно, соблюдать требования этики и правила работы с клиентами.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300">
                <a:uFill>
                  <a:solidFill/>
                </a:uFill>
                <a:latin typeface="Times New Roman"/>
                <a:ea typeface="Times New Roman"/>
                <a:cs typeface="Times New Roman"/>
                <a:sym typeface="Times New Roman"/>
              </a:rPr>
              <a:t>Сформулируйте самоприказ.</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300">
                <a:uFill>
                  <a:solidFill/>
                </a:uFill>
                <a:latin typeface="Times New Roman"/>
                <a:ea typeface="Times New Roman"/>
                <a:cs typeface="Times New Roman"/>
                <a:sym typeface="Times New Roman"/>
              </a:rPr>
              <a:t>Мысленно повторите его несколько раз. Если это возможно, повторите его вслух.</a:t>
            </a:r>
          </a:p>
        </p:txBody>
      </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52" name="Shape 152"/>
          <p:cNvSpPr>
            <a:spLocks noGrp="1"/>
          </p:cNvSpPr>
          <p:nvPr>
            <p:ph type="title"/>
          </p:nvPr>
        </p:nvSpPr>
        <p:spPr>
          <a:xfrm>
            <a:off x="1270000" y="531817"/>
            <a:ext cx="11172836" cy="8689966"/>
          </a:xfrm>
          <a:prstGeom prst="rect">
            <a:avLst/>
          </a:prstGeom>
        </p:spPr>
        <p:txBody>
          <a:bodyPr>
            <a:normAutofit/>
          </a:bodyPr>
          <a:lstStyle/>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b="1" i="1">
                <a:uFill>
                  <a:solidFill/>
                </a:uFill>
                <a:latin typeface="Times New Roman"/>
                <a:ea typeface="Times New Roman"/>
                <a:cs typeface="Times New Roman"/>
                <a:sym typeface="Times New Roman"/>
              </a:rPr>
              <a:t>Способ 8. Самопрограммирование</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endParaRPr sz="2910">
              <a:uFill>
                <a:solidFill/>
              </a:uFill>
              <a:latin typeface="Times New Roman"/>
              <a:ea typeface="Times New Roman"/>
              <a:cs typeface="Times New Roman"/>
              <a:sym typeface="Times New Roman"/>
            </a:endParaRP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Во многих ситуациях целесообразно «оглянуться назад», вспомнить о своих успехах в аналогичных обстоятельствах. Прошлые успехи говорят человеку о его возможностях, о скрытых резервах в духовной, интеллектуальной, волевой сферах и вселяют уверенность в своих силах.</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endParaRPr sz="2910">
              <a:uFill>
                <a:solidFill/>
              </a:uFill>
              <a:latin typeface="Times New Roman"/>
              <a:ea typeface="Times New Roman"/>
              <a:cs typeface="Times New Roman"/>
              <a:sym typeface="Times New Roman"/>
            </a:endParaRP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 Вспомните ситуацию, когда вы справились с аналогичными трудностями.</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 Сформулируйте текст программы, для усиления эффекта можно использовать слова «именно сегодня»: </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«Именно сегодня у меня все получится»;</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«Именно сегодня я буду самой спокойной и выдержанной»;</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«Именно сегодня я буду находчивой и уверенной»;</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«Мне доставляет удовольствие вести разговор спокойным и уверенным голосом, показывать образец выдержки и самообладания».</a:t>
            </a:r>
          </a:p>
          <a:p>
            <a:pPr lvl="0" algn="l" defTabSz="443484">
              <a:spcBef>
                <a:spcPts val="400"/>
              </a:spcBef>
              <a:tabLst>
                <a:tab pos="431800" algn="l"/>
                <a:tab pos="863600" algn="l"/>
                <a:tab pos="1308100" algn="l"/>
                <a:tab pos="1739900" algn="l"/>
                <a:tab pos="2171700" algn="l"/>
                <a:tab pos="2616200" algn="l"/>
                <a:tab pos="3048000" algn="l"/>
                <a:tab pos="3479800" algn="l"/>
                <a:tab pos="3924300" algn="l"/>
                <a:tab pos="4356100" algn="l"/>
                <a:tab pos="4787900" algn="l"/>
                <a:tab pos="5232400" algn="l"/>
                <a:tab pos="5613400" algn="l"/>
              </a:tabLst>
              <a:defRPr sz="1800"/>
            </a:pPr>
            <a:r>
              <a:rPr sz="2910">
                <a:uFill>
                  <a:solidFill/>
                </a:uFill>
                <a:latin typeface="Times New Roman"/>
                <a:ea typeface="Times New Roman"/>
                <a:cs typeface="Times New Roman"/>
                <a:sym typeface="Times New Roman"/>
              </a:rPr>
              <a:t>— Мысленно повторите его несколько раз.</a:t>
            </a:r>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54" name="Shape 154"/>
          <p:cNvSpPr>
            <a:spLocks noGrp="1"/>
          </p:cNvSpPr>
          <p:nvPr>
            <p:ph type="title"/>
          </p:nvPr>
        </p:nvSpPr>
        <p:spPr>
          <a:xfrm>
            <a:off x="1270000" y="622285"/>
            <a:ext cx="11228266" cy="8331787"/>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b="1" i="1">
                <a:uFill>
                  <a:solidFill/>
                </a:uFill>
                <a:latin typeface="Times New Roman"/>
                <a:ea typeface="Times New Roman"/>
                <a:cs typeface="Times New Roman"/>
                <a:sym typeface="Times New Roman"/>
              </a:rPr>
              <a:t>Способ 9. Самоодобрение (самопоощрение)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1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a:uFill>
                  <a:solidFill/>
                </a:uFill>
                <a:latin typeface="Times New Roman"/>
                <a:ea typeface="Times New Roman"/>
                <a:cs typeface="Times New Roman"/>
                <a:sym typeface="Times New Roman"/>
              </a:rPr>
              <a:t>Люди часто не получают положительной оценки своего поведения со стороны. Особенно в ситуациях повышенных нервно-психических нагрузок — это одна из причин увеличения нервозности, раздражения. Поэтому важно поощрять себя самому.</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a:uFill>
                  <a:solidFill/>
                </a:uFill>
                <a:latin typeface="Times New Roman"/>
                <a:ea typeface="Times New Roman"/>
                <a:cs typeface="Times New Roman"/>
                <a:sym typeface="Times New Roman"/>
              </a:rPr>
              <a:t>— В случае даже незначительных успехов целесообразно хвалить себя, мысленно говоря: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a:uFill>
                  <a:solidFill/>
                </a:uFill>
                <a:latin typeface="Times New Roman"/>
                <a:ea typeface="Times New Roman"/>
                <a:cs typeface="Times New Roman"/>
                <a:sym typeface="Times New Roman"/>
              </a:rPr>
              <a:t>«Молодец! Умница! «Здорово получилось!»</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a:uFill>
                  <a:solidFill/>
                </a:uFill>
                <a:latin typeface="Times New Roman"/>
                <a:ea typeface="Times New Roman"/>
                <a:cs typeface="Times New Roman"/>
                <a:sym typeface="Times New Roman"/>
              </a:rPr>
              <a:t>— Находите возможность хвалить себя в течение рабочего дня не менее 3–5 раз.</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1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b="1" i="1">
                <a:uFill>
                  <a:solidFill/>
                </a:uFill>
                <a:latin typeface="Times New Roman"/>
                <a:ea typeface="Times New Roman"/>
                <a:cs typeface="Times New Roman"/>
                <a:sym typeface="Times New Roman"/>
              </a:rPr>
              <a:t>Свой способ.</a:t>
            </a:r>
            <a:endParaRPr sz="3100">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38" name="Shape 38"/>
          <p:cNvSpPr>
            <a:spLocks noGrp="1"/>
          </p:cNvSpPr>
          <p:nvPr>
            <p:ph type="title"/>
          </p:nvPr>
        </p:nvSpPr>
        <p:spPr>
          <a:xfrm>
            <a:off x="463550" y="434511"/>
            <a:ext cx="11271250" cy="9010254"/>
          </a:xfrm>
          <a:prstGeom prst="rect">
            <a:avLst/>
          </a:prstGeom>
        </p:spPr>
        <p:txBody>
          <a:bodyPr/>
          <a:lstStyle/>
          <a:p>
            <a:pPr lvl="0"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1886" dirty="0">
              <a:uFill>
                <a:solidFill/>
              </a:uFill>
              <a:latin typeface="Times New Roman"/>
              <a:ea typeface="Times New Roman"/>
              <a:cs typeface="Times New Roman"/>
              <a:sym typeface="Times New Roman"/>
            </a:endParaRPr>
          </a:p>
          <a:p>
            <a:pPr lvl="0" algn="ctr"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r>
              <a:rPr sz="3450" dirty="0">
                <a:solidFill>
                  <a:srgbClr val="FF0000"/>
                </a:solidFill>
                <a:uFill>
                  <a:solidFill/>
                </a:uFill>
                <a:latin typeface="Times New Roman"/>
                <a:ea typeface="Times New Roman"/>
                <a:cs typeface="Times New Roman"/>
                <a:sym typeface="Times New Roman"/>
              </a:rPr>
              <a:t>ПЕРВАЯ СТАДИЯ:</a:t>
            </a: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3450" dirty="0">
              <a:uFill>
                <a:solidFill/>
              </a:uFill>
              <a:latin typeface="Times New Roman"/>
              <a:ea typeface="Times New Roman"/>
              <a:cs typeface="Times New Roman"/>
              <a:sym typeface="Times New Roman"/>
            </a:endParaRP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начинается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приглушением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эмоций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сглаживанием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остроты</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чувств</a:t>
            </a:r>
            <a:r>
              <a:rPr sz="3450" dirty="0">
                <a:uFill>
                  <a:solidFill/>
                </a:uFill>
                <a:latin typeface="Times New Roman"/>
                <a:ea typeface="Times New Roman"/>
                <a:cs typeface="Times New Roman"/>
                <a:sym typeface="Times New Roman"/>
              </a:rPr>
              <a:t> и </a:t>
            </a:r>
            <a:r>
              <a:rPr sz="3450" dirty="0" err="1">
                <a:uFill>
                  <a:solidFill/>
                </a:uFill>
                <a:latin typeface="Times New Roman"/>
                <a:ea typeface="Times New Roman"/>
                <a:cs typeface="Times New Roman"/>
                <a:sym typeface="Times New Roman"/>
              </a:rPr>
              <a:t>свежести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переживаний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специалист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неожиданно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замечает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вроде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бы</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все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пока</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нормально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скучно</a:t>
            </a:r>
            <a:r>
              <a:rPr sz="3450" dirty="0">
                <a:uFill>
                  <a:solidFill/>
                </a:uFill>
                <a:latin typeface="Times New Roman"/>
                <a:ea typeface="Times New Roman"/>
                <a:cs typeface="Times New Roman"/>
                <a:sym typeface="Times New Roman"/>
              </a:rPr>
              <a:t> и </a:t>
            </a:r>
            <a:r>
              <a:rPr sz="3450" dirty="0" err="1">
                <a:uFill>
                  <a:solidFill/>
                </a:uFill>
                <a:latin typeface="Times New Roman"/>
                <a:ea typeface="Times New Roman"/>
                <a:cs typeface="Times New Roman"/>
                <a:sym typeface="Times New Roman"/>
              </a:rPr>
              <a:t>пусто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на</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душе</a:t>
            </a:r>
            <a:r>
              <a:rPr sz="3450" dirty="0">
                <a:uFill>
                  <a:solidFill/>
                </a:uFill>
                <a:latin typeface="Times New Roman"/>
                <a:ea typeface="Times New Roman"/>
                <a:cs typeface="Times New Roman"/>
                <a:sym typeface="Times New Roman"/>
              </a:rPr>
              <a:t>;</a:t>
            </a: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3450" dirty="0">
              <a:uFill>
                <a:solidFill/>
              </a:uFill>
              <a:latin typeface="Times New Roman"/>
              <a:ea typeface="Times New Roman"/>
              <a:cs typeface="Times New Roman"/>
              <a:sym typeface="Times New Roman"/>
            </a:endParaRP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исчезают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положительные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эмоции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появляется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некоторая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отстраненность</a:t>
            </a:r>
            <a:r>
              <a:rPr sz="3450" dirty="0">
                <a:uFill>
                  <a:solidFill/>
                </a:uFill>
                <a:latin typeface="Times New Roman"/>
                <a:ea typeface="Times New Roman"/>
                <a:cs typeface="Times New Roman"/>
                <a:sym typeface="Times New Roman"/>
              </a:rPr>
              <a:t> в </a:t>
            </a:r>
            <a:r>
              <a:rPr sz="3450" dirty="0" err="1">
                <a:uFill>
                  <a:solidFill/>
                </a:uFill>
                <a:latin typeface="Times New Roman"/>
                <a:ea typeface="Times New Roman"/>
                <a:cs typeface="Times New Roman"/>
                <a:sym typeface="Times New Roman"/>
              </a:rPr>
              <a:t>отношениях</a:t>
            </a:r>
            <a:r>
              <a:rPr sz="3450" dirty="0">
                <a:uFill>
                  <a:solidFill/>
                </a:uFill>
                <a:latin typeface="Times New Roman"/>
                <a:ea typeface="Times New Roman"/>
                <a:cs typeface="Times New Roman"/>
                <a:sym typeface="Times New Roman"/>
              </a:rPr>
              <a:t> с </a:t>
            </a:r>
            <a:r>
              <a:rPr sz="3450" dirty="0" err="1">
                <a:uFill>
                  <a:solidFill/>
                </a:uFill>
                <a:latin typeface="Times New Roman"/>
                <a:ea typeface="Times New Roman"/>
                <a:cs typeface="Times New Roman"/>
                <a:sym typeface="Times New Roman"/>
              </a:rPr>
              <a:t>членами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семьи</a:t>
            </a:r>
            <a:r>
              <a:rPr sz="3450" dirty="0">
                <a:uFill>
                  <a:solidFill/>
                </a:uFill>
                <a:latin typeface="Times New Roman"/>
                <a:ea typeface="Times New Roman"/>
                <a:cs typeface="Times New Roman"/>
                <a:sym typeface="Times New Roman"/>
              </a:rPr>
              <a:t>;</a:t>
            </a: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3450" dirty="0">
              <a:uFill>
                <a:solidFill/>
              </a:uFill>
              <a:latin typeface="Times New Roman"/>
              <a:ea typeface="Times New Roman"/>
              <a:cs typeface="Times New Roman"/>
              <a:sym typeface="Times New Roman"/>
            </a:endParaRP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возникает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состояние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тревожности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неудовлетворенности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возвращаясь</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домой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все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чаще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хочется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сказать</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лезьте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ко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мне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оставьте</a:t>
            </a:r>
            <a:r>
              <a:rPr sz="3450" dirty="0">
                <a:uFill>
                  <a:solidFill/>
                </a:uFill>
                <a:latin typeface="Times New Roman"/>
                <a:ea typeface="Times New Roman"/>
                <a:cs typeface="Times New Roman"/>
                <a:sym typeface="Times New Roman"/>
              </a:rPr>
              <a:t> в </a:t>
            </a:r>
            <a:r>
              <a:rPr sz="3450" dirty="0" err="1">
                <a:uFill>
                  <a:solidFill/>
                </a:uFill>
                <a:latin typeface="Times New Roman"/>
                <a:ea typeface="Times New Roman"/>
                <a:cs typeface="Times New Roman"/>
                <a:sym typeface="Times New Roman"/>
              </a:rPr>
              <a:t>покое</a:t>
            </a:r>
            <a:r>
              <a:rPr sz="3450" dirty="0">
                <a:uFill>
                  <a:solidFill/>
                </a:uFill>
                <a:latin typeface="Times New Roman"/>
                <a:ea typeface="Times New Roman"/>
                <a:cs typeface="Times New Roman"/>
                <a:sym typeface="Times New Roman"/>
              </a:rPr>
              <a:t>!»</a:t>
            </a: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1886" dirty="0">
              <a:uFill>
                <a:solidFill/>
              </a:uFill>
              <a:latin typeface="Times New Roman"/>
              <a:ea typeface="Times New Roman"/>
              <a:cs typeface="Times New Roman"/>
              <a:sym typeface="Times New Roman"/>
            </a:endParaRP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1886" dirty="0">
              <a:uFill>
                <a:solidFill/>
              </a:uFill>
              <a:latin typeface="Times New Roman"/>
              <a:ea typeface="Times New Roman"/>
              <a:cs typeface="Times New Roman"/>
              <a:sym typeface="Times New Roman"/>
            </a:endParaRP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1886" dirty="0">
              <a:uFill>
                <a:solidFill/>
              </a:uFill>
              <a:latin typeface="Times New Roman"/>
              <a:ea typeface="Times New Roman"/>
              <a:cs typeface="Times New Roman"/>
              <a:sym typeface="Times New Roman"/>
            </a:endParaRPr>
          </a:p>
          <a:p>
            <a:pPr lvl="0" algn="l" defTabSz="420623">
              <a:spcBef>
                <a:spcPts val="400"/>
              </a:spcBef>
              <a:tabLst>
                <a:tab pos="406400" algn="l"/>
                <a:tab pos="825500" algn="l"/>
                <a:tab pos="1231900" algn="l"/>
                <a:tab pos="1651000" algn="l"/>
                <a:tab pos="2057400" algn="l"/>
                <a:tab pos="2476500" algn="l"/>
                <a:tab pos="2882900" algn="l"/>
                <a:tab pos="3302000" algn="l"/>
                <a:tab pos="3721100" algn="l"/>
                <a:tab pos="4127500" algn="l"/>
                <a:tab pos="4546600" algn="l"/>
                <a:tab pos="4953000" algn="l"/>
                <a:tab pos="5334000" algn="l"/>
              </a:tabLst>
              <a:defRPr sz="1800"/>
            </a:pPr>
            <a:endParaRPr sz="1886" dirty="0">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56" name="Shape 156"/>
          <p:cNvSpPr>
            <a:spLocks noGrp="1"/>
          </p:cNvSpPr>
          <p:nvPr>
            <p:ph type="title"/>
          </p:nvPr>
        </p:nvSpPr>
        <p:spPr>
          <a:xfrm>
            <a:off x="1270000" y="329262"/>
            <a:ext cx="11125318" cy="8829299"/>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00" b="1">
                <a:uFill>
                  <a:solidFill/>
                </a:uFill>
                <a:latin typeface="Times New Roman"/>
                <a:ea typeface="Times New Roman"/>
                <a:cs typeface="Times New Roman"/>
                <a:sym typeface="Times New Roman"/>
              </a:rPr>
              <a:t>IV. Способы, связанные с использованием образов</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00">
                <a:uFill>
                  <a:solidFill/>
                </a:uFill>
                <a:latin typeface="Times New Roman"/>
                <a:ea typeface="Times New Roman"/>
                <a:cs typeface="Times New Roman"/>
                <a:sym typeface="Times New Roman"/>
              </a:rPr>
              <a:t>Использование образов связано с активным воздействием на центральную нервную систему чувств и представлений. Множество наших позитивных ощущений, наблюдений, впечатлений мы не запоминаем, но если пробудить воспоминания и образы, с ними связанные, то можно пережить их вновь и даже усилить. И если словом мы воздействуем в основном на сознание, то образы, воображение открывают нам доступ к мощным подсознательным резервам психики.</a:t>
            </a:r>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58" name="Shape 158"/>
          <p:cNvSpPr>
            <a:spLocks noGrp="1"/>
          </p:cNvSpPr>
          <p:nvPr>
            <p:ph type="title"/>
          </p:nvPr>
        </p:nvSpPr>
        <p:spPr>
          <a:xfrm>
            <a:off x="868679" y="1173236"/>
            <a:ext cx="11002531" cy="7925044"/>
          </a:xfrm>
          <a:prstGeom prst="rect">
            <a:avLst/>
          </a:prstGeom>
        </p:spPr>
        <p:txBody>
          <a:bodyPr>
            <a:noAutofit/>
          </a:bodyPr>
          <a:lstStyle/>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b="1" i="1" dirty="0" err="1">
                <a:uFill>
                  <a:solidFill/>
                </a:uFill>
                <a:latin typeface="Times New Roman"/>
                <a:ea typeface="Times New Roman"/>
                <a:cs typeface="Times New Roman"/>
                <a:sym typeface="Times New Roman"/>
              </a:rPr>
              <a:t>Способ</a:t>
            </a:r>
            <a:r>
              <a:rPr sz="2800" b="1" i="1" dirty="0">
                <a:uFill>
                  <a:solidFill/>
                </a:uFill>
                <a:latin typeface="Times New Roman"/>
                <a:ea typeface="Times New Roman"/>
                <a:cs typeface="Times New Roman"/>
                <a:sym typeface="Times New Roman"/>
              </a:rPr>
              <a:t> 10</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endParaRPr sz="2800" dirty="0">
              <a:uFill>
                <a:solidFill/>
              </a:uFill>
              <a:latin typeface="Times New Roman"/>
              <a:ea typeface="Times New Roman"/>
              <a:cs typeface="Times New Roman"/>
              <a:sym typeface="Times New Roman"/>
            </a:endParaRP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err="1">
                <a:uFill>
                  <a:solidFill/>
                </a:uFill>
                <a:latin typeface="Times New Roman"/>
                <a:ea typeface="Times New Roman"/>
                <a:cs typeface="Times New Roman"/>
                <a:sym typeface="Times New Roman"/>
              </a:rPr>
              <a:t>Чтобы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использовать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образы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для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саморегуляции</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Специально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запоминайте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ситуации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события</a:t>
            </a:r>
            <a:r>
              <a:rPr sz="2800" dirty="0">
                <a:uFill>
                  <a:solidFill/>
                </a:uFill>
                <a:latin typeface="Times New Roman"/>
                <a:ea typeface="Times New Roman"/>
                <a:cs typeface="Times New Roman"/>
                <a:sym typeface="Times New Roman"/>
              </a:rPr>
              <a:t>, в </a:t>
            </a:r>
            <a:r>
              <a:rPr sz="2800" dirty="0" err="1">
                <a:uFill>
                  <a:solidFill/>
                </a:uFill>
                <a:latin typeface="Times New Roman"/>
                <a:ea typeface="Times New Roman"/>
                <a:cs typeface="Times New Roman"/>
                <a:sym typeface="Times New Roman"/>
              </a:rPr>
              <a:t>которых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чувствовали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себя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комфортно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расслабленно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спокойно</a:t>
            </a:r>
            <a:r>
              <a:rPr sz="2800" dirty="0">
                <a:uFill>
                  <a:solidFill/>
                </a:uFill>
                <a:latin typeface="Times New Roman"/>
                <a:ea typeface="Times New Roman"/>
                <a:cs typeface="Times New Roman"/>
                <a:sym typeface="Times New Roman"/>
              </a:rPr>
              <a:t>, — </a:t>
            </a:r>
            <a:r>
              <a:rPr sz="2800" dirty="0" err="1">
                <a:uFill>
                  <a:solidFill/>
                </a:uFill>
                <a:latin typeface="Times New Roman"/>
                <a:ea typeface="Times New Roman"/>
                <a:cs typeface="Times New Roman"/>
                <a:sym typeface="Times New Roman"/>
              </a:rPr>
              <a:t>это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ваши</a:t>
            </a:r>
            <a:r>
              <a:rPr sz="2800" dirty="0">
                <a:uFill>
                  <a:solidFill/>
                </a:uFill>
                <a:latin typeface="Times New Roman"/>
                <a:ea typeface="Times New Roman"/>
                <a:cs typeface="Times New Roman"/>
                <a:sym typeface="Times New Roman"/>
              </a:rPr>
              <a:t> </a:t>
            </a:r>
            <a:r>
              <a:rPr sz="2800" b="1" dirty="0" err="1">
                <a:uFill>
                  <a:solidFill/>
                </a:uFill>
                <a:latin typeface="Times New Roman"/>
                <a:ea typeface="Times New Roman"/>
                <a:cs typeface="Times New Roman"/>
                <a:sym typeface="Times New Roman"/>
              </a:rPr>
              <a:t>ресурсные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ситуации</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Делайте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это</a:t>
            </a:r>
            <a:r>
              <a:rPr sz="2800" dirty="0">
                <a:uFill>
                  <a:solidFill/>
                </a:uFill>
                <a:latin typeface="Times New Roman"/>
                <a:ea typeface="Times New Roman"/>
                <a:cs typeface="Times New Roman"/>
                <a:sym typeface="Times New Roman"/>
              </a:rPr>
              <a:t> в </a:t>
            </a:r>
            <a:r>
              <a:rPr sz="2800" dirty="0" err="1">
                <a:uFill>
                  <a:solidFill/>
                </a:uFill>
                <a:latin typeface="Times New Roman"/>
                <a:ea typeface="Times New Roman"/>
                <a:cs typeface="Times New Roman"/>
                <a:sym typeface="Times New Roman"/>
              </a:rPr>
              <a:t>трех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основных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модальностях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присущих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человеку</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endParaRPr sz="2800" dirty="0">
              <a:uFill>
                <a:solidFill/>
              </a:uFill>
              <a:latin typeface="Times New Roman"/>
              <a:ea typeface="Times New Roman"/>
              <a:cs typeface="Times New Roman"/>
              <a:sym typeface="Times New Roman"/>
            </a:endParaRP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err="1">
                <a:uFill>
                  <a:solidFill/>
                </a:uFill>
                <a:latin typeface="Times New Roman"/>
                <a:ea typeface="Times New Roman"/>
                <a:cs typeface="Times New Roman"/>
                <a:sym typeface="Times New Roman"/>
              </a:rPr>
              <a:t>Для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этого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запоминайте</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1) </a:t>
            </a:r>
            <a:r>
              <a:rPr sz="2800" dirty="0" err="1">
                <a:solidFill>
                  <a:srgbClr val="FF0000"/>
                </a:solidFill>
                <a:uFill>
                  <a:solidFill/>
                </a:uFill>
                <a:latin typeface="Times New Roman"/>
                <a:ea typeface="Times New Roman"/>
                <a:cs typeface="Times New Roman"/>
                <a:sym typeface="Times New Roman"/>
              </a:rPr>
              <a:t>зрительные</a:t>
            </a:r>
            <a:r>
              <a:rPr sz="2800" dirty="0">
                <a:solidFill>
                  <a:srgbClr val="FF0000"/>
                </a:solidFill>
                <a:uFill>
                  <a:solidFill/>
                </a:uFill>
                <a:latin typeface="Times New Roman"/>
                <a:ea typeface="Times New Roman"/>
                <a:cs typeface="Times New Roman"/>
                <a:sym typeface="Times New Roman"/>
              </a:rPr>
              <a:t> </a:t>
            </a:r>
            <a:r>
              <a:rPr sz="2800" dirty="0" err="1">
                <a:solidFill>
                  <a:srgbClr val="FF0000"/>
                </a:solidFill>
                <a:uFill>
                  <a:solidFill/>
                </a:uFill>
                <a:latin typeface="Times New Roman"/>
                <a:ea typeface="Times New Roman"/>
                <a:cs typeface="Times New Roman"/>
                <a:sym typeface="Times New Roman"/>
              </a:rPr>
              <a:t>образы</a:t>
            </a:r>
            <a:r>
              <a:rPr sz="2800" dirty="0">
                <a:solidFill>
                  <a:srgbClr val="FF0000"/>
                </a:solidFill>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события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что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видите</a:t>
            </a:r>
            <a:r>
              <a:rPr sz="2800" dirty="0">
                <a:uFill>
                  <a:solidFill/>
                </a:uFill>
                <a:latin typeface="Times New Roman"/>
                <a:ea typeface="Times New Roman"/>
                <a:cs typeface="Times New Roman"/>
                <a:sym typeface="Times New Roman"/>
              </a:rPr>
              <a:t> — </a:t>
            </a:r>
            <a:r>
              <a:rPr sz="2800" dirty="0" err="1">
                <a:uFill>
                  <a:solidFill/>
                </a:uFill>
                <a:latin typeface="Times New Roman"/>
                <a:ea typeface="Times New Roman"/>
                <a:cs typeface="Times New Roman"/>
                <a:sym typeface="Times New Roman"/>
              </a:rPr>
              <a:t>облака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цветы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лес</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2) </a:t>
            </a:r>
            <a:r>
              <a:rPr sz="2800" dirty="0" err="1">
                <a:solidFill>
                  <a:srgbClr val="0070C0"/>
                </a:solidFill>
                <a:uFill>
                  <a:solidFill/>
                </a:uFill>
                <a:latin typeface="Times New Roman"/>
                <a:ea typeface="Times New Roman"/>
                <a:cs typeface="Times New Roman"/>
                <a:sym typeface="Times New Roman"/>
              </a:rPr>
              <a:t>слуховые</a:t>
            </a:r>
            <a:r>
              <a:rPr sz="2800" dirty="0">
                <a:solidFill>
                  <a:srgbClr val="0070C0"/>
                </a:solidFill>
                <a:uFill>
                  <a:solidFill/>
                </a:uFill>
                <a:latin typeface="Times New Roman"/>
                <a:ea typeface="Times New Roman"/>
                <a:cs typeface="Times New Roman"/>
                <a:sym typeface="Times New Roman"/>
              </a:rPr>
              <a:t> </a:t>
            </a:r>
            <a:r>
              <a:rPr sz="2800" dirty="0" err="1">
                <a:solidFill>
                  <a:srgbClr val="0070C0"/>
                </a:solidFill>
                <a:uFill>
                  <a:solidFill/>
                </a:uFill>
                <a:latin typeface="Times New Roman"/>
                <a:ea typeface="Times New Roman"/>
                <a:cs typeface="Times New Roman"/>
                <a:sym typeface="Times New Roman"/>
              </a:rPr>
              <a:t>образы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какие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звуки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слышите</a:t>
            </a:r>
            <a:r>
              <a:rPr sz="2800" dirty="0">
                <a:uFill>
                  <a:solidFill/>
                </a:uFill>
                <a:latin typeface="Times New Roman"/>
                <a:ea typeface="Times New Roman"/>
                <a:cs typeface="Times New Roman"/>
                <a:sym typeface="Times New Roman"/>
              </a:rPr>
              <a:t> — </a:t>
            </a:r>
            <a:r>
              <a:rPr sz="2800" dirty="0" err="1">
                <a:uFill>
                  <a:solidFill/>
                </a:uFill>
                <a:latin typeface="Times New Roman"/>
                <a:ea typeface="Times New Roman"/>
                <a:cs typeface="Times New Roman"/>
                <a:sym typeface="Times New Roman"/>
              </a:rPr>
              <a:t>пение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птиц</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журчание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ручья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шум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дождя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музыка</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3) </a:t>
            </a:r>
            <a:r>
              <a:rPr sz="2800" dirty="0" err="1">
                <a:solidFill>
                  <a:srgbClr val="7030A0"/>
                </a:solidFill>
                <a:uFill>
                  <a:solidFill/>
                </a:uFill>
                <a:latin typeface="Times New Roman"/>
                <a:ea typeface="Times New Roman"/>
                <a:cs typeface="Times New Roman"/>
                <a:sym typeface="Times New Roman"/>
              </a:rPr>
              <a:t>ощущения</a:t>
            </a:r>
            <a:r>
              <a:rPr sz="2800" dirty="0">
                <a:solidFill>
                  <a:srgbClr val="7030A0"/>
                </a:solidFill>
                <a:uFill>
                  <a:solidFill/>
                </a:uFill>
                <a:latin typeface="Times New Roman"/>
                <a:ea typeface="Times New Roman"/>
                <a:cs typeface="Times New Roman"/>
                <a:sym typeface="Times New Roman"/>
              </a:rPr>
              <a:t> в </a:t>
            </a:r>
            <a:r>
              <a:rPr sz="2800" dirty="0" err="1">
                <a:solidFill>
                  <a:srgbClr val="7030A0"/>
                </a:solidFill>
                <a:uFill>
                  <a:solidFill/>
                </a:uFill>
                <a:latin typeface="Times New Roman"/>
                <a:ea typeface="Times New Roman"/>
                <a:cs typeface="Times New Roman"/>
                <a:sym typeface="Times New Roman"/>
              </a:rPr>
              <a:t>теле</a:t>
            </a:r>
            <a:r>
              <a:rPr sz="2800" dirty="0">
                <a:solidFill>
                  <a:srgbClr val="7030A0"/>
                </a:solidFill>
                <a:uFill>
                  <a:solidFill/>
                </a:uFill>
                <a:latin typeface="Times New Roman"/>
                <a:ea typeface="Times New Roman"/>
                <a:cs typeface="Times New Roman"/>
                <a:sym typeface="Times New Roman"/>
              </a:rPr>
              <a:t> </a:t>
            </a:r>
            <a:r>
              <a:rPr sz="2800" dirty="0">
                <a:uFill>
                  <a:solidFill/>
                </a:uFill>
                <a:latin typeface="Times New Roman"/>
                <a:ea typeface="Times New Roman"/>
                <a:cs typeface="Times New Roman"/>
                <a:sym typeface="Times New Roman"/>
              </a:rPr>
              <a:t>(</a:t>
            </a:r>
            <a:r>
              <a:rPr sz="2800" dirty="0" err="1">
                <a:uFill>
                  <a:solidFill/>
                </a:uFill>
                <a:latin typeface="Times New Roman"/>
                <a:ea typeface="Times New Roman"/>
                <a:cs typeface="Times New Roman"/>
                <a:sym typeface="Times New Roman"/>
              </a:rPr>
              <a:t>что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чувствуете</a:t>
            </a:r>
            <a:r>
              <a:rPr sz="2800" dirty="0">
                <a:uFill>
                  <a:solidFill/>
                </a:uFill>
                <a:latin typeface="Times New Roman"/>
                <a:ea typeface="Times New Roman"/>
                <a:cs typeface="Times New Roman"/>
                <a:sym typeface="Times New Roman"/>
              </a:rPr>
              <a:t> — </a:t>
            </a:r>
            <a:r>
              <a:rPr sz="2800" dirty="0" err="1">
                <a:uFill>
                  <a:solidFill/>
                </a:uFill>
                <a:latin typeface="Times New Roman"/>
                <a:ea typeface="Times New Roman"/>
                <a:cs typeface="Times New Roman"/>
                <a:sym typeface="Times New Roman"/>
              </a:rPr>
              <a:t>тепло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солнечных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лучей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на</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своем</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лице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брызги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воды</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запах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цветущих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яблонь</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вкус</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клубники</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endParaRPr sz="2800" dirty="0">
              <a:uFill>
                <a:solidFill/>
              </a:uFill>
              <a:latin typeface="Times New Roman"/>
              <a:ea typeface="Times New Roman"/>
              <a:cs typeface="Times New Roman"/>
              <a:sym typeface="Times New Roman"/>
            </a:endParaRPr>
          </a:p>
          <a:p>
            <a:pPr lvl="0" algn="ctr"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err="1">
                <a:solidFill>
                  <a:srgbClr val="FF0000"/>
                </a:solidFill>
                <a:uFill>
                  <a:solidFill/>
                </a:uFill>
                <a:latin typeface="Times New Roman"/>
                <a:ea typeface="Times New Roman"/>
                <a:cs typeface="Times New Roman"/>
                <a:sym typeface="Times New Roman"/>
              </a:rPr>
              <a:t>При</a:t>
            </a:r>
            <a:r>
              <a:rPr sz="2800" dirty="0">
                <a:solidFill>
                  <a:srgbClr val="FF0000"/>
                </a:solidFill>
                <a:uFill>
                  <a:solidFill/>
                </a:uFill>
                <a:latin typeface="Times New Roman"/>
                <a:ea typeface="Times New Roman"/>
                <a:cs typeface="Times New Roman"/>
                <a:sym typeface="Times New Roman"/>
              </a:rPr>
              <a:t> </a:t>
            </a:r>
            <a:r>
              <a:rPr sz="2800" dirty="0" err="1">
                <a:solidFill>
                  <a:srgbClr val="FF0000"/>
                </a:solidFill>
                <a:uFill>
                  <a:solidFill/>
                </a:uFill>
                <a:latin typeface="Times New Roman"/>
                <a:ea typeface="Times New Roman"/>
                <a:cs typeface="Times New Roman"/>
                <a:sym typeface="Times New Roman"/>
              </a:rPr>
              <a:t>ощущении</a:t>
            </a:r>
            <a:r>
              <a:rPr sz="2800" dirty="0">
                <a:solidFill>
                  <a:srgbClr val="FF0000"/>
                </a:solidFill>
                <a:uFill>
                  <a:solidFill/>
                </a:uFill>
                <a:latin typeface="Times New Roman"/>
                <a:ea typeface="Times New Roman"/>
                <a:cs typeface="Times New Roman"/>
                <a:sym typeface="Times New Roman"/>
              </a:rPr>
              <a:t> </a:t>
            </a:r>
            <a:r>
              <a:rPr sz="2800" dirty="0" err="1">
                <a:solidFill>
                  <a:srgbClr val="FF0000"/>
                </a:solidFill>
                <a:uFill>
                  <a:solidFill/>
                </a:uFill>
                <a:latin typeface="Times New Roman"/>
                <a:ea typeface="Times New Roman"/>
                <a:cs typeface="Times New Roman"/>
                <a:sym typeface="Times New Roman"/>
              </a:rPr>
              <a:t>напряженности</a:t>
            </a:r>
            <a:r>
              <a:rPr sz="2800" dirty="0">
                <a:solidFill>
                  <a:srgbClr val="FF0000"/>
                </a:solidFill>
                <a:uFill>
                  <a:solidFill/>
                </a:uFill>
                <a:latin typeface="Times New Roman"/>
                <a:ea typeface="Times New Roman"/>
                <a:cs typeface="Times New Roman"/>
                <a:sym typeface="Times New Roman"/>
              </a:rPr>
              <a:t>, </a:t>
            </a:r>
            <a:r>
              <a:rPr sz="2800" dirty="0" err="1">
                <a:solidFill>
                  <a:srgbClr val="FF0000"/>
                </a:solidFill>
                <a:uFill>
                  <a:solidFill/>
                </a:uFill>
                <a:latin typeface="Times New Roman"/>
                <a:ea typeface="Times New Roman"/>
                <a:cs typeface="Times New Roman"/>
                <a:sym typeface="Times New Roman"/>
              </a:rPr>
              <a:t>усталости</a:t>
            </a:r>
            <a:r>
              <a:rPr sz="2800" dirty="0">
                <a:solidFill>
                  <a:srgbClr val="FF0000"/>
                </a:solidFill>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1) </a:t>
            </a:r>
            <a:r>
              <a:rPr sz="2800" dirty="0" err="1">
                <a:uFill>
                  <a:solidFill/>
                </a:uFill>
                <a:latin typeface="Times New Roman"/>
                <a:ea typeface="Times New Roman"/>
                <a:cs typeface="Times New Roman"/>
                <a:sym typeface="Times New Roman"/>
              </a:rPr>
              <a:t>сядьте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удобно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по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возможности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закрыв</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глаза</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2) </a:t>
            </a:r>
            <a:r>
              <a:rPr sz="2800" dirty="0" err="1">
                <a:uFill>
                  <a:solidFill/>
                </a:uFill>
                <a:latin typeface="Times New Roman"/>
                <a:ea typeface="Times New Roman"/>
                <a:cs typeface="Times New Roman"/>
                <a:sym typeface="Times New Roman"/>
              </a:rPr>
              <a:t>дышите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медленно</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глубоко</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3) </a:t>
            </a:r>
            <a:r>
              <a:rPr sz="2800" dirty="0" err="1">
                <a:uFill>
                  <a:solidFill/>
                </a:uFill>
                <a:latin typeface="Times New Roman"/>
                <a:ea typeface="Times New Roman"/>
                <a:cs typeface="Times New Roman"/>
                <a:sym typeface="Times New Roman"/>
              </a:rPr>
              <a:t>вспомните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одну</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из</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ваших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ресурсных</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ситуаций</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4) </a:t>
            </a:r>
            <a:r>
              <a:rPr sz="2800" dirty="0" err="1">
                <a:uFill>
                  <a:solidFill/>
                </a:uFill>
                <a:latin typeface="Times New Roman"/>
                <a:ea typeface="Times New Roman"/>
                <a:cs typeface="Times New Roman"/>
                <a:sym typeface="Times New Roman"/>
              </a:rPr>
              <a:t>проживите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ее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заново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вспоминая</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все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сопровождавшие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ее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зрительные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слуховые</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телесные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ощущения</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5) </a:t>
            </a:r>
            <a:r>
              <a:rPr sz="2800" dirty="0" err="1">
                <a:uFill>
                  <a:solidFill/>
                </a:uFill>
                <a:latin typeface="Times New Roman"/>
                <a:ea typeface="Times New Roman"/>
                <a:cs typeface="Times New Roman"/>
                <a:sym typeface="Times New Roman"/>
              </a:rPr>
              <a:t>побудьте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внутри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этой</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ситуации</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несколько</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минут</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sz="2800" dirty="0">
                <a:uFill>
                  <a:solidFill/>
                </a:uFill>
                <a:latin typeface="Times New Roman"/>
                <a:ea typeface="Times New Roman"/>
                <a:cs typeface="Times New Roman"/>
                <a:sym typeface="Times New Roman"/>
              </a:rPr>
              <a:t>6) </a:t>
            </a:r>
            <a:r>
              <a:rPr sz="2800" dirty="0" err="1">
                <a:uFill>
                  <a:solidFill/>
                </a:uFill>
                <a:latin typeface="Times New Roman"/>
                <a:ea typeface="Times New Roman"/>
                <a:cs typeface="Times New Roman"/>
                <a:sym typeface="Times New Roman"/>
              </a:rPr>
              <a:t>откройте</a:t>
            </a:r>
            <a:r>
              <a:rPr sz="2800" dirty="0">
                <a:uFill>
                  <a:solidFill/>
                </a:uFill>
                <a:latin typeface="Times New Roman"/>
                <a:ea typeface="Times New Roman"/>
                <a:cs typeface="Times New Roman"/>
                <a:sym typeface="Times New Roman"/>
              </a:rPr>
              <a:t> </a:t>
            </a:r>
            <a:r>
              <a:rPr sz="2800" dirty="0" err="1">
                <a:uFill>
                  <a:solidFill/>
                </a:uFill>
                <a:latin typeface="Times New Roman"/>
                <a:ea typeface="Times New Roman"/>
                <a:cs typeface="Times New Roman"/>
                <a:sym typeface="Times New Roman"/>
              </a:rPr>
              <a:t>глаза</a:t>
            </a:r>
            <a:r>
              <a:rPr sz="2800" dirty="0">
                <a:uFill>
                  <a:solidFill/>
                </a:uFill>
                <a:latin typeface="Times New Roman"/>
                <a:ea typeface="Times New Roman"/>
                <a:cs typeface="Times New Roman"/>
                <a:sym typeface="Times New Roman"/>
              </a:rPr>
              <a:t> и </a:t>
            </a:r>
            <a:r>
              <a:rPr sz="2800" dirty="0" err="1">
                <a:uFill>
                  <a:solidFill/>
                </a:uFill>
                <a:latin typeface="Times New Roman"/>
                <a:ea typeface="Times New Roman"/>
                <a:cs typeface="Times New Roman"/>
                <a:sym typeface="Times New Roman"/>
              </a:rPr>
              <a:t>вернитесь</a:t>
            </a:r>
            <a:r>
              <a:rPr sz="2800" dirty="0">
                <a:uFill>
                  <a:solidFill/>
                </a:uFill>
                <a:latin typeface="Times New Roman"/>
                <a:ea typeface="Times New Roman"/>
                <a:cs typeface="Times New Roman"/>
                <a:sym typeface="Times New Roman"/>
              </a:rPr>
              <a:t> к </a:t>
            </a:r>
            <a:r>
              <a:rPr sz="2800" dirty="0" err="1">
                <a:uFill>
                  <a:solidFill/>
                </a:uFill>
                <a:latin typeface="Times New Roman"/>
                <a:ea typeface="Times New Roman"/>
                <a:cs typeface="Times New Roman"/>
                <a:sym typeface="Times New Roman"/>
              </a:rPr>
              <a:t>работе</a:t>
            </a:r>
            <a:r>
              <a:rPr sz="2800" dirty="0">
                <a:uFill>
                  <a:solidFill/>
                </a:uFill>
                <a:latin typeface="Times New Roman"/>
                <a:ea typeface="Times New Roman"/>
                <a:cs typeface="Times New Roman"/>
                <a:sym typeface="Times New Roman"/>
              </a:rPr>
              <a:t>.</a:t>
            </a: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endParaRPr sz="2800" dirty="0">
              <a:uFill>
                <a:solidFill/>
              </a:uFill>
              <a:latin typeface="Times New Roman"/>
              <a:ea typeface="Times New Roman"/>
              <a:cs typeface="Times New Roman"/>
              <a:sym typeface="Times New Roman"/>
            </a:endParaRPr>
          </a:p>
          <a:p>
            <a:pPr lvl="0" algn="l" defTabSz="301752">
              <a:spcBef>
                <a:spcPts val="300"/>
              </a:spcBef>
              <a:tabLst>
                <a:tab pos="292100" algn="l"/>
                <a:tab pos="584200" algn="l"/>
                <a:tab pos="889000" algn="l"/>
                <a:tab pos="1181100" algn="l"/>
                <a:tab pos="1473200" algn="l"/>
                <a:tab pos="1778000" algn="l"/>
                <a:tab pos="2070100" algn="l"/>
                <a:tab pos="2362200" algn="l"/>
                <a:tab pos="2667000" algn="l"/>
                <a:tab pos="2959100" algn="l"/>
                <a:tab pos="3263900" algn="l"/>
                <a:tab pos="3556000" algn="l"/>
                <a:tab pos="3822700" algn="l"/>
              </a:tabLst>
              <a:defRPr sz="1800"/>
            </a:pPr>
            <a:r>
              <a:rPr lang="ru-RU" sz="2800" b="1" i="1" dirty="0" smtClean="0">
                <a:uFill>
                  <a:solidFill/>
                </a:uFill>
                <a:latin typeface="Times New Roman"/>
                <a:ea typeface="Times New Roman"/>
                <a:cs typeface="Times New Roman"/>
                <a:sym typeface="Times New Roman"/>
              </a:rPr>
              <a:t> </a:t>
            </a:r>
            <a:endParaRPr sz="2800" dirty="0">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60" name="Shape 160"/>
          <p:cNvSpPr>
            <a:spLocks noGrp="1"/>
          </p:cNvSpPr>
          <p:nvPr>
            <p:ph type="title"/>
          </p:nvPr>
        </p:nvSpPr>
        <p:spPr>
          <a:xfrm>
            <a:off x="1270000" y="1366238"/>
            <a:ext cx="10464800" cy="7021124"/>
          </a:xfrm>
          <a:prstGeom prst="rect">
            <a:avLst/>
          </a:prstGeom>
        </p:spPr>
        <p:txBody>
          <a:bodyPr/>
          <a:lstStyle>
            <a:lvl1pPr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7000" b="1">
                <a:uFill>
                  <a:solidFill/>
                </a:uFill>
                <a:latin typeface="Times New Roman"/>
                <a:ea typeface="Times New Roman"/>
                <a:cs typeface="Times New Roman"/>
                <a:sym typeface="Times New Roman"/>
              </a:defRPr>
            </a:lvl1pPr>
          </a:lstStyle>
          <a:p>
            <a:pPr lvl="0">
              <a:defRPr sz="1800" b="0">
                <a:uFillTx/>
              </a:defRPr>
            </a:pPr>
            <a:r>
              <a:rPr sz="7000" b="1">
                <a:uFill>
                  <a:solidFill/>
                </a:uFill>
              </a:rPr>
              <a:t>КОНКРЕТНЫЕ ПРИЕМЫ САМОПОДДЕРЖКИ</a:t>
            </a:r>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62" name="Shape 162"/>
          <p:cNvSpPr>
            <a:spLocks noGrp="1"/>
          </p:cNvSpPr>
          <p:nvPr>
            <p:ph type="title"/>
          </p:nvPr>
        </p:nvSpPr>
        <p:spPr>
          <a:xfrm>
            <a:off x="828971" y="1522505"/>
            <a:ext cx="11629451" cy="6394649"/>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800">
                <a:uFill>
                  <a:solidFill/>
                </a:uFill>
                <a:latin typeface="Times New Roman"/>
                <a:ea typeface="Times New Roman"/>
                <a:cs typeface="Times New Roman"/>
                <a:sym typeface="Times New Roman"/>
              </a:rPr>
              <a:t>1. </a:t>
            </a:r>
            <a:r>
              <a:rPr sz="4800" b="1" i="1">
                <a:uFill>
                  <a:solidFill/>
                </a:uFill>
                <a:latin typeface="Times New Roman"/>
                <a:ea typeface="Times New Roman"/>
                <a:cs typeface="Times New Roman"/>
                <a:sym typeface="Times New Roman"/>
              </a:rPr>
              <a:t>Прием</a:t>
            </a:r>
            <a:r>
              <a:rPr sz="4800" b="1">
                <a:uFill>
                  <a:solidFill/>
                </a:uFill>
                <a:latin typeface="Times New Roman"/>
                <a:ea typeface="Times New Roman"/>
                <a:cs typeface="Times New Roman"/>
                <a:sym typeface="Times New Roman"/>
              </a:rPr>
              <a:t> </a:t>
            </a:r>
            <a:r>
              <a:rPr sz="4800" b="1" i="1">
                <a:uFill>
                  <a:solidFill/>
                </a:uFill>
                <a:latin typeface="Times New Roman"/>
                <a:ea typeface="Times New Roman"/>
                <a:cs typeface="Times New Roman"/>
                <a:sym typeface="Times New Roman"/>
              </a:rPr>
              <a:t>«Вечерний пересмотр событий»</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4800" b="1" i="1">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4800">
                <a:uFill>
                  <a:solidFill/>
                </a:uFill>
                <a:latin typeface="Times New Roman"/>
                <a:ea typeface="Times New Roman"/>
                <a:cs typeface="Times New Roman"/>
                <a:sym typeface="Times New Roman"/>
              </a:rPr>
              <a:t>(для тех, кто работает с людьми, самый губительный принцип — «Я подумаю об этом завтра»).</a:t>
            </a:r>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64" name="Shape 164"/>
          <p:cNvSpPr>
            <a:spLocks noGrp="1"/>
          </p:cNvSpPr>
          <p:nvPr>
            <p:ph type="title"/>
          </p:nvPr>
        </p:nvSpPr>
        <p:spPr>
          <a:xfrm>
            <a:off x="274320" y="267388"/>
            <a:ext cx="12527280" cy="9219512"/>
          </a:xfrm>
          <a:prstGeom prst="rect">
            <a:avLst/>
          </a:prstGeom>
        </p:spPr>
        <p:txBody>
          <a:bodyPr>
            <a:normAutofit/>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2. </a:t>
            </a:r>
            <a:r>
              <a:rPr sz="2400" b="1" i="1" dirty="0" err="1">
                <a:uFill>
                  <a:solidFill/>
                </a:uFill>
                <a:latin typeface="Times New Roman"/>
                <a:ea typeface="Times New Roman"/>
                <a:cs typeface="Times New Roman"/>
                <a:sym typeface="Times New Roman"/>
              </a:rPr>
              <a:t>Визуализация</a:t>
            </a:r>
            <a:r>
              <a:rPr sz="2400" b="1" i="1" dirty="0">
                <a:uFill>
                  <a:solidFill/>
                </a:uFill>
                <a:latin typeface="Times New Roman"/>
                <a:ea typeface="Times New Roman"/>
                <a:cs typeface="Times New Roman"/>
                <a:sym typeface="Times New Roman"/>
              </a:rPr>
              <a:t>:</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мысленное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представление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проигрывание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видение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себя</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ситуации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которая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еще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произошла</a:t>
            </a:r>
            <a:r>
              <a:rPr sz="2400" dirty="0">
                <a:uFill>
                  <a:solidFill/>
                </a:uFill>
                <a:latin typeface="Times New Roman"/>
                <a:ea typeface="Times New Roman"/>
                <a:cs typeface="Times New Roman"/>
                <a:sym typeface="Times New Roman"/>
              </a:rPr>
              <a:t>, — </a:t>
            </a:r>
            <a:r>
              <a:rPr sz="2400" dirty="0" err="1">
                <a:uFill>
                  <a:solidFill/>
                </a:uFill>
                <a:latin typeface="Times New Roman"/>
                <a:ea typeface="Times New Roman"/>
                <a:cs typeface="Times New Roman"/>
                <a:sym typeface="Times New Roman"/>
              </a:rPr>
              <a:t>это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прием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помогающий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строить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реальность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Человек</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воображает</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себя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делающим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имеющим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то</a:t>
            </a:r>
            <a:r>
              <a:rPr sz="2400" dirty="0">
                <a:uFill>
                  <a:solidFill/>
                </a:uFill>
                <a:latin typeface="Times New Roman"/>
                <a:ea typeface="Times New Roman"/>
                <a:cs typeface="Times New Roman"/>
                <a:sym typeface="Times New Roman"/>
              </a:rPr>
              <a:t>, к </a:t>
            </a:r>
            <a:r>
              <a:rPr sz="2400" dirty="0" err="1">
                <a:uFill>
                  <a:solidFill/>
                </a:uFill>
                <a:latin typeface="Times New Roman"/>
                <a:ea typeface="Times New Roman"/>
                <a:cs typeface="Times New Roman"/>
                <a:sym typeface="Times New Roman"/>
              </a:rPr>
              <a:t>чему</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он</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стремится</a:t>
            </a:r>
            <a:r>
              <a:rPr sz="2400" dirty="0">
                <a:uFill>
                  <a:solidFill/>
                </a:uFill>
                <a:latin typeface="Times New Roman"/>
                <a:ea typeface="Times New Roman"/>
                <a:cs typeface="Times New Roman"/>
                <a:sym typeface="Times New Roman"/>
              </a:rPr>
              <a:t>, и — </a:t>
            </a:r>
            <a:r>
              <a:rPr sz="2400" dirty="0" err="1">
                <a:uFill>
                  <a:solidFill/>
                </a:uFill>
                <a:latin typeface="Times New Roman"/>
                <a:ea typeface="Times New Roman"/>
                <a:cs typeface="Times New Roman"/>
                <a:sym typeface="Times New Roman"/>
              </a:rPr>
              <a:t>получает</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желаемое</a:t>
            </a:r>
            <a:r>
              <a:rPr sz="2400" dirty="0">
                <a:uFill>
                  <a:solidFill/>
                </a:uFill>
                <a:latin typeface="Times New Roman"/>
                <a:ea typeface="Times New Roman"/>
                <a:cs typeface="Times New Roman"/>
                <a:sym typeface="Times New Roman"/>
              </a:rPr>
              <a:t>. (10 </a:t>
            </a:r>
            <a:r>
              <a:rPr sz="2400" dirty="0" err="1">
                <a:uFill>
                  <a:solidFill/>
                </a:uFill>
                <a:latin typeface="Times New Roman"/>
                <a:ea typeface="Times New Roman"/>
                <a:cs typeface="Times New Roman"/>
                <a:sym typeface="Times New Roman"/>
              </a:rPr>
              <a:t>минут</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перед</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отходом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ко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сну</a:t>
            </a:r>
            <a:r>
              <a:rPr sz="2400" dirty="0">
                <a:uFill>
                  <a:solidFill/>
                </a:uFill>
                <a:latin typeface="Times New Roman"/>
                <a:ea typeface="Times New Roman"/>
                <a:cs typeface="Times New Roman"/>
                <a:sym typeface="Times New Roman"/>
              </a:rPr>
              <a:t> и 10 </a:t>
            </a:r>
            <a:r>
              <a:rPr sz="2400" dirty="0" err="1">
                <a:uFill>
                  <a:solidFill/>
                </a:uFill>
                <a:latin typeface="Times New Roman"/>
                <a:ea typeface="Times New Roman"/>
                <a:cs typeface="Times New Roman"/>
                <a:sym typeface="Times New Roman"/>
              </a:rPr>
              <a:t>минут</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утром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Всего</a:t>
            </a:r>
            <a:r>
              <a:rPr sz="2400" dirty="0">
                <a:uFill>
                  <a:solidFill/>
                </a:uFill>
                <a:latin typeface="Times New Roman"/>
                <a:ea typeface="Times New Roman"/>
                <a:cs typeface="Times New Roman"/>
                <a:sym typeface="Times New Roman"/>
              </a:rPr>
              <a:t> 20 </a:t>
            </a:r>
            <a:r>
              <a:rPr sz="2400" dirty="0" err="1">
                <a:uFill>
                  <a:solidFill/>
                </a:uFill>
                <a:latin typeface="Times New Roman"/>
                <a:ea typeface="Times New Roman"/>
                <a:cs typeface="Times New Roman"/>
                <a:sym typeface="Times New Roman"/>
              </a:rPr>
              <a:t>минут</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i="1" dirty="0" err="1">
                <a:uFill>
                  <a:solidFill/>
                </a:uFill>
                <a:latin typeface="Times New Roman"/>
                <a:ea typeface="Times New Roman"/>
                <a:cs typeface="Times New Roman"/>
                <a:sym typeface="Times New Roman"/>
              </a:rPr>
              <a:t>Этапы</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визуализации</a:t>
            </a:r>
            <a:r>
              <a:rPr sz="2400" i="1" dirty="0">
                <a:uFill>
                  <a:solidFill/>
                </a:uFill>
                <a:latin typeface="Times New Roman"/>
                <a:ea typeface="Times New Roman"/>
                <a:cs typeface="Times New Roman"/>
                <a:sym typeface="Times New Roman"/>
              </a:rPr>
              <a:t>:</a:t>
            </a: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решите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чего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вы</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хотите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добиться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буквально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четко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зримо</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цветах</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красках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мысленно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создайте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точные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картины</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сцены</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того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чего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вы</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хотите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добиться</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расслабьтесь</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течение</a:t>
            </a:r>
            <a:r>
              <a:rPr sz="2400" dirty="0">
                <a:uFill>
                  <a:solidFill/>
                </a:uFill>
                <a:latin typeface="Times New Roman"/>
                <a:ea typeface="Times New Roman"/>
                <a:cs typeface="Times New Roman"/>
                <a:sym typeface="Times New Roman"/>
              </a:rPr>
              <a:t> 5–10 </a:t>
            </a:r>
            <a:r>
              <a:rPr sz="2400" dirty="0" err="1">
                <a:uFill>
                  <a:solidFill/>
                </a:uFill>
                <a:latin typeface="Times New Roman"/>
                <a:ea typeface="Times New Roman"/>
                <a:cs typeface="Times New Roman"/>
                <a:sym typeface="Times New Roman"/>
              </a:rPr>
              <a:t>минут</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мысленно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представляйте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желаемую</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реальность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как</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будто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создавая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видеофильм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успешных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действий</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dirty="0" err="1">
                <a:uFill>
                  <a:solidFill/>
                </a:uFill>
                <a:latin typeface="Times New Roman"/>
                <a:ea typeface="Times New Roman"/>
                <a:cs typeface="Times New Roman"/>
                <a:sym typeface="Times New Roman"/>
              </a:rPr>
              <a:t>Важно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помнить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визуализации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нужна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систематичность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Здесь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главное</a:t>
            </a:r>
            <a:r>
              <a:rPr sz="2400" dirty="0">
                <a:uFill>
                  <a:solidFill/>
                </a:uFill>
                <a:latin typeface="Times New Roman"/>
                <a:ea typeface="Times New Roman"/>
                <a:cs typeface="Times New Roman"/>
                <a:sym typeface="Times New Roman"/>
              </a:rPr>
              <a:t> — </a:t>
            </a:r>
            <a:r>
              <a:rPr sz="2400" dirty="0" err="1">
                <a:uFill>
                  <a:solidFill/>
                </a:uFill>
                <a:latin typeface="Times New Roman"/>
                <a:ea typeface="Times New Roman"/>
                <a:cs typeface="Times New Roman"/>
                <a:sym typeface="Times New Roman"/>
              </a:rPr>
              <a:t>практика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надо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ждать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быстрых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результатов</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Недостаточно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представить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себе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что-нибудь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один</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два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раза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Результат</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появится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если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образ</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отпечатывается</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сознании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вновь</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вновь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протяжении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недель</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даже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месяцев</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Так</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что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продолжайте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упражняться</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визуализации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пока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ваша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цель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осуществится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пытайтесь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оценить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результаты</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после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одной-двух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попыток</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визуализации</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i="1" dirty="0" err="1">
                <a:uFill>
                  <a:solidFill/>
                </a:uFill>
                <a:latin typeface="Times New Roman"/>
                <a:ea typeface="Times New Roman"/>
                <a:cs typeface="Times New Roman"/>
                <a:sym typeface="Times New Roman"/>
              </a:rPr>
              <a:t>Если</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возникнут</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сомнения</a:t>
            </a:r>
            <a:r>
              <a:rPr sz="2400" i="1" dirty="0">
                <a:uFill>
                  <a:solidFill/>
                </a:uFill>
                <a:latin typeface="Times New Roman"/>
                <a:ea typeface="Times New Roman"/>
                <a:cs typeface="Times New Roman"/>
                <a:sym typeface="Times New Roman"/>
              </a:rPr>
              <a:t>,</a:t>
            </a:r>
            <a:r>
              <a:rPr sz="2400" dirty="0">
                <a:uFill>
                  <a:solidFill/>
                </a:uFill>
                <a:latin typeface="Times New Roman"/>
                <a:ea typeface="Times New Roman"/>
                <a:cs typeface="Times New Roman"/>
                <a:sym typeface="Times New Roman"/>
              </a:rPr>
              <a:t> — </a:t>
            </a:r>
            <a:r>
              <a:rPr sz="2400" dirty="0" err="1">
                <a:uFill>
                  <a:solidFill/>
                </a:uFill>
                <a:latin typeface="Times New Roman"/>
                <a:ea typeface="Times New Roman"/>
                <a:cs typeface="Times New Roman"/>
                <a:sym typeface="Times New Roman"/>
              </a:rPr>
              <a:t>избегайте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бороться</a:t>
            </a:r>
            <a:r>
              <a:rPr sz="2400" dirty="0">
                <a:uFill>
                  <a:solidFill/>
                </a:uFill>
                <a:latin typeface="Times New Roman"/>
                <a:ea typeface="Times New Roman"/>
                <a:cs typeface="Times New Roman"/>
                <a:sym typeface="Times New Roman"/>
              </a:rPr>
              <a:t> с </a:t>
            </a:r>
            <a:r>
              <a:rPr sz="2400" dirty="0" err="1">
                <a:uFill>
                  <a:solidFill/>
                </a:uFill>
                <a:latin typeface="Times New Roman"/>
                <a:ea typeface="Times New Roman"/>
                <a:cs typeface="Times New Roman"/>
                <a:sym typeface="Times New Roman"/>
              </a:rPr>
              <a:t>ними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против</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чего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борешься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только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сильнее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укрепляется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Надо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просто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проигнорировать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свои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сомнения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Отрезать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их</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отбросить</a:t>
            </a:r>
            <a:r>
              <a:rPr sz="24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4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400" i="1" dirty="0">
                <a:uFill>
                  <a:solidFill/>
                </a:uFill>
                <a:latin typeface="Times New Roman"/>
                <a:ea typeface="Times New Roman"/>
                <a:cs typeface="Times New Roman"/>
                <a:sym typeface="Times New Roman"/>
              </a:rPr>
              <a:t>И </a:t>
            </a:r>
            <a:r>
              <a:rPr sz="2400" i="1" dirty="0" err="1">
                <a:uFill>
                  <a:solidFill/>
                </a:uFill>
                <a:latin typeface="Times New Roman"/>
                <a:ea typeface="Times New Roman"/>
                <a:cs typeface="Times New Roman"/>
                <a:sym typeface="Times New Roman"/>
              </a:rPr>
              <a:t>еще</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несколько</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техник</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самопомощи</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которые</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могут</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помочь</a:t>
            </a:r>
            <a:r>
              <a:rPr sz="2400" i="1" dirty="0">
                <a:uFill>
                  <a:solidFill/>
                </a:uFill>
                <a:latin typeface="Times New Roman"/>
                <a:ea typeface="Times New Roman"/>
                <a:cs typeface="Times New Roman"/>
                <a:sym typeface="Times New Roman"/>
              </a:rPr>
              <a:t> в </a:t>
            </a:r>
            <a:r>
              <a:rPr sz="2400" i="1" dirty="0" err="1">
                <a:uFill>
                  <a:solidFill/>
                </a:uFill>
                <a:latin typeface="Times New Roman"/>
                <a:ea typeface="Times New Roman"/>
                <a:cs typeface="Times New Roman"/>
                <a:sym typeface="Times New Roman"/>
              </a:rPr>
              <a:t>профилактике</a:t>
            </a:r>
            <a:r>
              <a:rPr sz="2400" i="1" dirty="0">
                <a:uFill>
                  <a:solidFill/>
                </a:uFill>
                <a:latin typeface="Times New Roman"/>
                <a:ea typeface="Times New Roman"/>
                <a:cs typeface="Times New Roman"/>
                <a:sym typeface="Times New Roman"/>
              </a:rPr>
              <a:t> </a:t>
            </a:r>
            <a:r>
              <a:rPr sz="2400" i="1" dirty="0" err="1">
                <a:uFill>
                  <a:solidFill/>
                </a:uFill>
                <a:latin typeface="Times New Roman"/>
                <a:ea typeface="Times New Roman"/>
                <a:cs typeface="Times New Roman"/>
                <a:sym typeface="Times New Roman"/>
              </a:rPr>
              <a:t>выгорания</a:t>
            </a:r>
            <a:endParaRPr sz="2400" dirty="0">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66" name="Shape 166"/>
          <p:cNvSpPr>
            <a:spLocks noGrp="1"/>
          </p:cNvSpPr>
          <p:nvPr>
            <p:ph type="title"/>
          </p:nvPr>
        </p:nvSpPr>
        <p:spPr>
          <a:xfrm>
            <a:off x="1270000" y="271314"/>
            <a:ext cx="10464800" cy="8889180"/>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b="1">
                <a:uFill>
                  <a:solidFill/>
                </a:uFill>
                <a:latin typeface="Times New Roman"/>
                <a:ea typeface="Times New Roman"/>
                <a:cs typeface="Times New Roman"/>
                <a:sym typeface="Times New Roman"/>
              </a:rPr>
              <a:t>Техника 1. «Отрезать, отбросить»</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Она пригодна для работы с любыми негативными мыслями («у меня опять ничего не выйдет...», «все это без толку» и пр.). Как только почувствуете, что в душу закралась подобная мысль, — немедленно «отрежьте ее и отбросьте», сделав для этого резкий, «отрезающий» жест левой рукой и зрительно представив, как вы отрезаете и отбрасываете эту мысль.</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После этого отбрасывающего жеста продолжайте дальше заниматься визуализацией: поместите на место удаленной негативной мысли другую (конечно же, позитивную). Все встанет на свои места.</a:t>
            </a:r>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68" name="Shape 168"/>
          <p:cNvSpPr>
            <a:spLocks noGrp="1"/>
          </p:cNvSpPr>
          <p:nvPr>
            <p:ph type="title"/>
          </p:nvPr>
        </p:nvSpPr>
        <p:spPr>
          <a:xfrm>
            <a:off x="1270000" y="428225"/>
            <a:ext cx="10464800" cy="8495847"/>
          </a:xfrm>
          <a:prstGeom prst="rect">
            <a:avLst/>
          </a:prstGeom>
        </p:spPr>
        <p:txBody>
          <a:bodyPr>
            <a:normAutofit/>
          </a:bodyPr>
          <a:lstStyle/>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790" b="1">
                <a:uFill>
                  <a:solidFill/>
                </a:uFill>
                <a:latin typeface="Times New Roman"/>
                <a:ea typeface="Times New Roman"/>
                <a:cs typeface="Times New Roman"/>
                <a:sym typeface="Times New Roman"/>
              </a:rPr>
              <a:t>Техника 2.</a:t>
            </a:r>
            <a:r>
              <a:rPr sz="2790" b="1" i="1">
                <a:uFill>
                  <a:solidFill/>
                </a:uFill>
                <a:latin typeface="Times New Roman"/>
                <a:ea typeface="Times New Roman"/>
                <a:cs typeface="Times New Roman"/>
                <a:sym typeface="Times New Roman"/>
              </a:rPr>
              <a:t> </a:t>
            </a:r>
            <a:r>
              <a:rPr sz="2790" b="1">
                <a:uFill>
                  <a:solidFill/>
                </a:uFill>
                <a:latin typeface="Times New Roman"/>
                <a:ea typeface="Times New Roman"/>
                <a:cs typeface="Times New Roman"/>
                <a:sym typeface="Times New Roman"/>
              </a:rPr>
              <a:t>«Лейбл, или Ярлык» </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endParaRPr sz="2790">
              <a:uFill>
                <a:solidFill/>
              </a:uFill>
              <a:latin typeface="Times New Roman"/>
              <a:ea typeface="Times New Roman"/>
              <a:cs typeface="Times New Roman"/>
              <a:sym typeface="Times New Roman"/>
            </a:endParaRP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790">
                <a:uFill>
                  <a:solidFill/>
                </a:uFill>
                <a:latin typeface="Times New Roman"/>
                <a:ea typeface="Times New Roman"/>
                <a:cs typeface="Times New Roman"/>
                <a:sym typeface="Times New Roman"/>
              </a:rPr>
              <a:t>Если в голову пришла негативная мысль, надо мысленно отстраниться от нее и наблюдать за ней со стороны, но не позволять этой мысли завладеть собой. Некоторые считают, что действие этой техники усиливается, когда вы представите, что не просто «вытащили» негативную мысль вовне, но произвели в воображении некоторые действия над ней. К примеру, представили, как будто брызнули на нее краской из баллончика, пометили ее (ядовито-зеленая, канареечно-желтая...) и уже теперь наблюдаете со стороны.</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endParaRPr sz="2790">
              <a:uFill>
                <a:solidFill/>
              </a:uFill>
              <a:latin typeface="Times New Roman"/>
              <a:ea typeface="Times New Roman"/>
              <a:cs typeface="Times New Roman"/>
              <a:sym typeface="Times New Roman"/>
            </a:endParaRP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790">
                <a:uFill>
                  <a:solidFill/>
                </a:uFill>
                <a:latin typeface="Times New Roman"/>
                <a:ea typeface="Times New Roman"/>
                <a:cs typeface="Times New Roman"/>
                <a:sym typeface="Times New Roman"/>
              </a:rPr>
              <a:t>Негативные мысли имеют силу только над вами и только в том случае, если вы реагируете на них страхом, тревогой. Они получают эту силу от вас. Как только вы перестаете на них реагировать, они теряют власть. Скажите: «Это всего лишь негативная мысль!»</a:t>
            </a: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endParaRPr sz="2790">
              <a:uFill>
                <a:solidFill/>
              </a:uFill>
              <a:latin typeface="Times New Roman"/>
              <a:ea typeface="Times New Roman"/>
              <a:cs typeface="Times New Roman"/>
              <a:sym typeface="Times New Roman"/>
            </a:endParaRPr>
          </a:p>
          <a:p>
            <a:pPr lvl="0" algn="l" defTabSz="425195">
              <a:spcBef>
                <a:spcPts val="400"/>
              </a:spcBef>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384800" algn="l"/>
              </a:tabLst>
              <a:defRPr sz="1800"/>
            </a:pPr>
            <a:r>
              <a:rPr sz="2790">
                <a:uFill>
                  <a:solidFill/>
                </a:uFill>
                <a:latin typeface="Times New Roman"/>
                <a:ea typeface="Times New Roman"/>
                <a:cs typeface="Times New Roman"/>
                <a:sym typeface="Times New Roman"/>
              </a:rPr>
              <a:t>По данным специалистов (Д. Кехо и др.) эта техника помогает на 75% (а это вовсе не мало!).</a:t>
            </a:r>
          </a:p>
        </p:txBody>
      </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70" name="Shape 170"/>
          <p:cNvSpPr>
            <a:spLocks noGrp="1"/>
          </p:cNvSpPr>
          <p:nvPr>
            <p:ph type="title"/>
          </p:nvPr>
        </p:nvSpPr>
        <p:spPr>
          <a:xfrm>
            <a:off x="1270000" y="798884"/>
            <a:ext cx="10464800" cy="7734374"/>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900" b="1">
                <a:uFill>
                  <a:solidFill/>
                </a:uFill>
                <a:latin typeface="Times New Roman"/>
                <a:ea typeface="Times New Roman"/>
                <a:cs typeface="Times New Roman"/>
                <a:sym typeface="Times New Roman"/>
              </a:rPr>
              <a:t>Техника 3. Преувеличение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9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900">
                <a:uFill>
                  <a:solidFill/>
                </a:uFill>
                <a:latin typeface="Times New Roman"/>
                <a:ea typeface="Times New Roman"/>
                <a:cs typeface="Times New Roman"/>
                <a:sym typeface="Times New Roman"/>
              </a:rPr>
              <a:t>Как только обнаружится негативная мысль, преувеличьте ее до абсурда, сделайте ее смешной.</a:t>
            </a:r>
          </a:p>
        </p:txBody>
      </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72" name="Shape 172"/>
          <p:cNvSpPr>
            <a:spLocks noGrp="1"/>
          </p:cNvSpPr>
          <p:nvPr>
            <p:ph type="title"/>
          </p:nvPr>
        </p:nvSpPr>
        <p:spPr>
          <a:xfrm>
            <a:off x="1270000" y="481017"/>
            <a:ext cx="10464800" cy="8542722"/>
          </a:xfrm>
          <a:prstGeom prst="rect">
            <a:avLst/>
          </a:prstGeom>
        </p:spPr>
        <p:txBody>
          <a:bodyPr>
            <a:normAutofit/>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b="1">
                <a:uFill>
                  <a:solidFill/>
                </a:uFill>
                <a:latin typeface="Times New Roman"/>
                <a:ea typeface="Times New Roman"/>
                <a:cs typeface="Times New Roman"/>
                <a:sym typeface="Times New Roman"/>
              </a:rPr>
              <a:t>Техника 4. «Признание своих достоинств»</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1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a:uFill>
                  <a:solidFill/>
                </a:uFill>
                <a:latin typeface="Times New Roman"/>
                <a:ea typeface="Times New Roman"/>
                <a:cs typeface="Times New Roman"/>
                <a:sym typeface="Times New Roman"/>
              </a:rPr>
              <a:t>Помогает </a:t>
            </a:r>
            <a:r>
              <a:rPr sz="3100" i="1">
                <a:uFill>
                  <a:solidFill/>
                </a:uFill>
                <a:latin typeface="Times New Roman"/>
                <a:ea typeface="Times New Roman"/>
                <a:cs typeface="Times New Roman"/>
                <a:sym typeface="Times New Roman"/>
              </a:rPr>
              <a:t>при излишней самокритичности</a:t>
            </a:r>
            <a:r>
              <a:rPr sz="3100">
                <a:uFill>
                  <a:solidFill/>
                </a:uFill>
                <a:latin typeface="Times New Roman"/>
                <a:ea typeface="Times New Roman"/>
                <a:cs typeface="Times New Roman"/>
                <a:sym typeface="Times New Roman"/>
              </a:rPr>
              <a:t>. Одно из противоядий — осознать, что вы, так же как и другие люди, не можете и не должны быть совершенством. Но вы достаточно хороши для того, чтобы жить, радоваться и, конечно, быть успешным.</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1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i="1">
                <a:uFill>
                  <a:solidFill/>
                </a:uFill>
                <a:latin typeface="Times New Roman"/>
                <a:ea typeface="Times New Roman"/>
                <a:cs typeface="Times New Roman"/>
                <a:sym typeface="Times New Roman"/>
              </a:rPr>
              <a:t>А теперь — самоподдерживающий прием</a:t>
            </a:r>
            <a:r>
              <a:rPr sz="3100">
                <a:uFill>
                  <a:solidFill/>
                </a:uFill>
                <a:latin typeface="Times New Roman"/>
                <a:ea typeface="Times New Roman"/>
                <a:cs typeface="Times New Roman"/>
                <a:sym typeface="Times New Roman"/>
              </a:rPr>
              <a:t> (женщины примут его скорее, чем мужчины!). </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1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100">
                <a:uFill>
                  <a:solidFill/>
                </a:uFill>
                <a:latin typeface="Times New Roman"/>
                <a:ea typeface="Times New Roman"/>
                <a:cs typeface="Times New Roman"/>
                <a:sym typeface="Times New Roman"/>
              </a:rPr>
              <a:t>Каждый день, когда вы стоите перед зеркалом и собираетесь на работу, уверенно смотрите в зеркало, прямо в глаза самому себе и говорите не менее трех раз: «Я, конечно, не совершенство, но достаточно хорош (хороша)!». При этом неплохо, если вы улыбнетесь себе!</a:t>
            </a:r>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80" name="Shape 180"/>
          <p:cNvSpPr>
            <a:spLocks noGrp="1"/>
          </p:cNvSpPr>
          <p:nvPr>
            <p:ph type="title"/>
          </p:nvPr>
        </p:nvSpPr>
        <p:spPr>
          <a:xfrm>
            <a:off x="1270000" y="912905"/>
            <a:ext cx="10464800" cy="6078658"/>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b="1">
                <a:uFill>
                  <a:solidFill/>
                </a:uFill>
                <a:latin typeface="Times New Roman"/>
                <a:ea typeface="Times New Roman"/>
                <a:cs typeface="Times New Roman"/>
                <a:sym typeface="Times New Roman"/>
              </a:rPr>
              <a:t>ЗАПОМНИТЕ!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 Никогда не бойтесь попросить о помощи.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 Не волнуйтесь по поводу «глупых» вопросов.</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600">
                <a:uFill>
                  <a:solidFill/>
                </a:uFill>
                <a:latin typeface="Times New Roman"/>
                <a:ea typeface="Times New Roman"/>
                <a:cs typeface="Times New Roman"/>
                <a:sym typeface="Times New Roman"/>
              </a:rPr>
              <a:t>• Никто из специалистов не должен быть в изоляции.</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40" name="Shape 40"/>
          <p:cNvSpPr>
            <a:spLocks noGrp="1"/>
          </p:cNvSpPr>
          <p:nvPr>
            <p:ph type="title"/>
          </p:nvPr>
        </p:nvSpPr>
        <p:spPr>
          <a:xfrm>
            <a:off x="1270000" y="595684"/>
            <a:ext cx="10464800" cy="8306299"/>
          </a:xfrm>
          <a:prstGeom prst="rect">
            <a:avLst/>
          </a:prstGeom>
        </p:spPr>
        <p:txBody>
          <a:bodyPr/>
          <a:lstStyle/>
          <a:p>
            <a:pPr lvl="0" algn="ctr"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50" dirty="0">
                <a:solidFill>
                  <a:srgbClr val="FF0000"/>
                </a:solidFill>
                <a:uFill>
                  <a:solidFill/>
                </a:uFill>
                <a:latin typeface="Times New Roman"/>
                <a:ea typeface="Times New Roman"/>
                <a:cs typeface="Times New Roman"/>
                <a:sym typeface="Times New Roman"/>
              </a:rPr>
              <a:t>ВТОРАЯ СТАДИЯ:</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50" dirty="0">
              <a:uFill>
                <a:solidFill/>
              </a:uFill>
              <a:latin typeface="Times New Roman"/>
              <a:ea typeface="Times New Roman"/>
              <a:cs typeface="Times New Roman"/>
              <a:sym typeface="Times New Roman"/>
            </a:endParaRP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возникают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недоразумения</a:t>
            </a:r>
            <a:r>
              <a:rPr sz="3450" dirty="0">
                <a:uFill>
                  <a:solidFill/>
                </a:uFill>
                <a:latin typeface="Times New Roman"/>
                <a:ea typeface="Times New Roman"/>
                <a:cs typeface="Times New Roman"/>
                <a:sym typeface="Times New Roman"/>
              </a:rPr>
              <a:t> с </a:t>
            </a:r>
            <a:r>
              <a:rPr lang="ru-RU" sz="3450" dirty="0" smtClean="0">
                <a:uFill>
                  <a:solidFill/>
                </a:uFill>
                <a:latin typeface="Times New Roman"/>
                <a:ea typeface="Times New Roman"/>
                <a:cs typeface="Times New Roman"/>
                <a:sym typeface="Times New Roman"/>
              </a:rPr>
              <a:t>коллегами и обучающимися</a:t>
            </a:r>
            <a:r>
              <a:rPr sz="3450" dirty="0" smtClean="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профессионал</a:t>
            </a:r>
            <a:r>
              <a:rPr sz="3450" dirty="0">
                <a:uFill>
                  <a:solidFill/>
                </a:uFill>
                <a:latin typeface="Times New Roman"/>
                <a:ea typeface="Times New Roman"/>
                <a:cs typeface="Times New Roman"/>
                <a:sym typeface="Times New Roman"/>
              </a:rPr>
              <a:t> в </a:t>
            </a:r>
            <a:r>
              <a:rPr sz="3450" dirty="0" err="1">
                <a:uFill>
                  <a:solidFill/>
                </a:uFill>
                <a:latin typeface="Times New Roman"/>
                <a:ea typeface="Times New Roman"/>
                <a:cs typeface="Times New Roman"/>
                <a:sym typeface="Times New Roman"/>
              </a:rPr>
              <a:t>кругу</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своих</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коллег</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начинает</a:t>
            </a:r>
            <a:r>
              <a:rPr sz="3450" dirty="0">
                <a:uFill>
                  <a:solidFill/>
                </a:uFill>
                <a:latin typeface="Times New Roman"/>
                <a:ea typeface="Times New Roman"/>
                <a:cs typeface="Times New Roman"/>
                <a:sym typeface="Times New Roman"/>
              </a:rPr>
              <a:t> с </a:t>
            </a:r>
            <a:r>
              <a:rPr sz="3450" dirty="0" err="1">
                <a:uFill>
                  <a:solidFill/>
                </a:uFill>
                <a:latin typeface="Times New Roman"/>
                <a:ea typeface="Times New Roman"/>
                <a:cs typeface="Times New Roman"/>
                <a:sym typeface="Times New Roman"/>
              </a:rPr>
              <a:t>пренебрежением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говорить</a:t>
            </a:r>
            <a:r>
              <a:rPr sz="3450" dirty="0">
                <a:uFill>
                  <a:solidFill/>
                </a:uFill>
                <a:latin typeface="Times New Roman"/>
                <a:ea typeface="Times New Roman"/>
                <a:cs typeface="Times New Roman"/>
                <a:sym typeface="Times New Roman"/>
              </a:rPr>
              <a:t> о </a:t>
            </a:r>
            <a:r>
              <a:rPr sz="3450" dirty="0" err="1">
                <a:uFill>
                  <a:solidFill/>
                </a:uFill>
                <a:latin typeface="Times New Roman"/>
                <a:ea typeface="Times New Roman"/>
                <a:cs typeface="Times New Roman"/>
                <a:sym typeface="Times New Roman"/>
              </a:rPr>
              <a:t>некоторых</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из</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них</a:t>
            </a:r>
            <a:r>
              <a:rPr sz="3450" dirty="0">
                <a:uFill>
                  <a:solidFill/>
                </a:uFill>
                <a:latin typeface="Times New Roman"/>
                <a:ea typeface="Times New Roman"/>
                <a:cs typeface="Times New Roman"/>
                <a:sym typeface="Times New Roman"/>
              </a:rPr>
              <a:t>;</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50" dirty="0">
              <a:uFill>
                <a:solidFill/>
              </a:uFill>
              <a:latin typeface="Times New Roman"/>
              <a:ea typeface="Times New Roman"/>
              <a:cs typeface="Times New Roman"/>
              <a:sym typeface="Times New Roman"/>
            </a:endParaRP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неприязнь</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начинает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постепенно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проявляться</a:t>
            </a:r>
            <a:r>
              <a:rPr sz="3450" dirty="0">
                <a:uFill>
                  <a:solidFill/>
                </a:uFill>
                <a:latin typeface="Times New Roman"/>
                <a:ea typeface="Times New Roman"/>
                <a:cs typeface="Times New Roman"/>
                <a:sym typeface="Times New Roman"/>
              </a:rPr>
              <a:t> в </a:t>
            </a:r>
            <a:r>
              <a:rPr sz="3450" dirty="0" err="1">
                <a:uFill>
                  <a:solidFill/>
                </a:uFill>
                <a:latin typeface="Times New Roman"/>
                <a:ea typeface="Times New Roman"/>
                <a:cs typeface="Times New Roman"/>
                <a:sym typeface="Times New Roman"/>
              </a:rPr>
              <a:t>присутствии</a:t>
            </a:r>
            <a:r>
              <a:rPr sz="3450" dirty="0">
                <a:uFill>
                  <a:solidFill/>
                </a:uFill>
                <a:latin typeface="Times New Roman"/>
                <a:ea typeface="Times New Roman"/>
                <a:cs typeface="Times New Roman"/>
                <a:sym typeface="Times New Roman"/>
              </a:rPr>
              <a:t> </a:t>
            </a:r>
            <a:r>
              <a:rPr lang="ru-RU" sz="3450" dirty="0" smtClean="0">
                <a:uFill>
                  <a:solidFill/>
                </a:uFill>
                <a:latin typeface="Times New Roman"/>
                <a:ea typeface="Times New Roman"/>
                <a:cs typeface="Times New Roman"/>
                <a:sym typeface="Times New Roman"/>
              </a:rPr>
              <a:t>субъектов</a:t>
            </a:r>
            <a:r>
              <a:rPr sz="3450" dirty="0" smtClean="0">
                <a:uFill>
                  <a:solidFill/>
                </a:uFill>
                <a:latin typeface="Times New Roman"/>
                <a:ea typeface="Times New Roman"/>
                <a:cs typeface="Times New Roman"/>
                <a:sym typeface="Times New Roman"/>
              </a:rPr>
              <a:t> </a:t>
            </a:r>
            <a:r>
              <a:rPr sz="3450" dirty="0">
                <a:uFill>
                  <a:solidFill/>
                </a:uFill>
                <a:latin typeface="Times New Roman"/>
                <a:ea typeface="Times New Roman"/>
                <a:cs typeface="Times New Roman"/>
                <a:sym typeface="Times New Roman"/>
              </a:rPr>
              <a:t>— </a:t>
            </a:r>
            <a:r>
              <a:rPr sz="3450" dirty="0" err="1" smtClean="0">
                <a:uFill>
                  <a:solidFill/>
                </a:uFill>
                <a:latin typeface="Times New Roman"/>
                <a:ea typeface="Times New Roman"/>
                <a:cs typeface="Times New Roman"/>
                <a:sym typeface="Times New Roman"/>
              </a:rPr>
              <a:t>вначале</a:t>
            </a:r>
            <a:r>
              <a:rPr lang="ru-RU" sz="3450" dirty="0" smtClean="0">
                <a:uFill>
                  <a:solidFill/>
                </a:uFill>
                <a:latin typeface="Times New Roman"/>
                <a:ea typeface="Times New Roman"/>
                <a:cs typeface="Times New Roman"/>
                <a:sym typeface="Times New Roman"/>
              </a:rPr>
              <a:t> -</a:t>
            </a:r>
            <a:r>
              <a:rPr sz="3450" dirty="0" smtClean="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это</a:t>
            </a:r>
            <a:r>
              <a:rPr sz="3450" dirty="0">
                <a:uFill>
                  <a:solidFill/>
                </a:uFill>
                <a:latin typeface="Times New Roman"/>
                <a:ea typeface="Times New Roman"/>
                <a:cs typeface="Times New Roman"/>
                <a:sym typeface="Times New Roman"/>
              </a:rPr>
              <a:t> с </a:t>
            </a:r>
            <a:r>
              <a:rPr sz="3450" dirty="0" err="1">
                <a:uFill>
                  <a:solidFill/>
                </a:uFill>
                <a:latin typeface="Times New Roman"/>
                <a:ea typeface="Times New Roman"/>
                <a:cs typeface="Times New Roman"/>
                <a:sym typeface="Times New Roman"/>
              </a:rPr>
              <a:t>трудом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сдерживаемая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антипатия</a:t>
            </a:r>
            <a:r>
              <a:rPr sz="3450" dirty="0">
                <a:uFill>
                  <a:solidFill/>
                </a:uFill>
                <a:latin typeface="Times New Roman"/>
                <a:ea typeface="Times New Roman"/>
                <a:cs typeface="Times New Roman"/>
                <a:sym typeface="Times New Roman"/>
              </a:rPr>
              <a:t>, а </a:t>
            </a:r>
            <a:r>
              <a:rPr sz="3450" dirty="0" err="1">
                <a:uFill>
                  <a:solidFill/>
                </a:uFill>
                <a:latin typeface="Times New Roman"/>
                <a:ea typeface="Times New Roman"/>
                <a:cs typeface="Times New Roman"/>
                <a:sym typeface="Times New Roman"/>
              </a:rPr>
              <a:t>затем</a:t>
            </a:r>
            <a:r>
              <a:rPr sz="3450" dirty="0">
                <a:uFill>
                  <a:solidFill/>
                </a:uFill>
                <a:latin typeface="Times New Roman"/>
                <a:ea typeface="Times New Roman"/>
                <a:cs typeface="Times New Roman"/>
                <a:sym typeface="Times New Roman"/>
              </a:rPr>
              <a:t> и </a:t>
            </a:r>
            <a:r>
              <a:rPr sz="3450" dirty="0" err="1">
                <a:uFill>
                  <a:solidFill/>
                </a:uFill>
                <a:latin typeface="Times New Roman"/>
                <a:ea typeface="Times New Roman"/>
                <a:cs typeface="Times New Roman"/>
                <a:sym typeface="Times New Roman"/>
              </a:rPr>
              <a:t>вспышки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раздражения</a:t>
            </a:r>
            <a:r>
              <a:rPr sz="3450" dirty="0">
                <a:uFill>
                  <a:solidFill/>
                </a:uFill>
                <a:latin typeface="Times New Roman"/>
                <a:ea typeface="Times New Roman"/>
                <a:cs typeface="Times New Roman"/>
                <a:sym typeface="Times New Roman"/>
              </a:rPr>
              <a:t>. </a:t>
            </a:r>
            <a:r>
              <a:rPr lang="ru-RU" sz="3450" dirty="0" smtClean="0">
                <a:uFill>
                  <a:solidFill/>
                </a:uFill>
                <a:latin typeface="Times New Roman"/>
                <a:ea typeface="Times New Roman"/>
                <a:cs typeface="Times New Roman"/>
                <a:sym typeface="Times New Roman"/>
              </a:rPr>
              <a:t/>
            </a:r>
            <a:br>
              <a:rPr lang="ru-RU" sz="3450" dirty="0" smtClean="0">
                <a:uFill>
                  <a:solidFill/>
                </a:uFill>
                <a:latin typeface="Times New Roman"/>
                <a:ea typeface="Times New Roman"/>
                <a:cs typeface="Times New Roman"/>
                <a:sym typeface="Times New Roman"/>
              </a:rPr>
            </a:br>
            <a:r>
              <a:rPr sz="3450" dirty="0" err="1" smtClean="0">
                <a:uFill>
                  <a:solidFill/>
                </a:uFill>
                <a:latin typeface="Times New Roman"/>
                <a:ea typeface="Times New Roman"/>
                <a:cs typeface="Times New Roman"/>
                <a:sym typeface="Times New Roman"/>
              </a:rPr>
              <a:t>Подобное</a:t>
            </a:r>
            <a:r>
              <a:rPr sz="3450" dirty="0" smtClean="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поведение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профессионала</a:t>
            </a:r>
            <a:r>
              <a:rPr sz="3450" dirty="0">
                <a:uFill>
                  <a:solidFill/>
                </a:uFill>
                <a:latin typeface="Times New Roman"/>
                <a:ea typeface="Times New Roman"/>
                <a:cs typeface="Times New Roman"/>
                <a:sym typeface="Times New Roman"/>
              </a:rPr>
              <a:t> — </a:t>
            </a:r>
            <a:r>
              <a:rPr sz="3450" dirty="0" err="1">
                <a:uFill>
                  <a:solidFill/>
                </a:uFill>
                <a:latin typeface="Times New Roman"/>
                <a:ea typeface="Times New Roman"/>
                <a:cs typeface="Times New Roman"/>
                <a:sym typeface="Times New Roman"/>
              </a:rPr>
              <a:t>это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неосознаваемое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им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самим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проявление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чувства</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самосохранения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общении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превышающем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безопасный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для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организма</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уровень</a:t>
            </a:r>
            <a:r>
              <a:rPr sz="3450" dirty="0">
                <a:uFill>
                  <a:solidFill/>
                </a:uFill>
                <a:latin typeface="Times New Roman"/>
                <a:ea typeface="Times New Roman"/>
                <a:cs typeface="Times New Roman"/>
                <a:sym typeface="Times New Roman"/>
              </a:rPr>
              <a:t>.</a:t>
            </a:r>
          </a:p>
        </p:txBody>
      </p:sp>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82" name="Shape 182"/>
          <p:cNvSpPr>
            <a:spLocks noGrp="1"/>
          </p:cNvSpPr>
          <p:nvPr>
            <p:ph type="title"/>
          </p:nvPr>
        </p:nvSpPr>
        <p:spPr>
          <a:xfrm>
            <a:off x="940005" y="262993"/>
            <a:ext cx="11464629" cy="8902833"/>
          </a:xfrm>
          <a:prstGeom prst="rect">
            <a:avLst/>
          </a:prstGeom>
        </p:spPr>
        <p:txBody>
          <a:bodyPr>
            <a:normAutofit/>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b="1" dirty="0">
                <a:uFill>
                  <a:solidFill/>
                </a:uFill>
                <a:latin typeface="Times New Roman"/>
                <a:ea typeface="Times New Roman"/>
                <a:cs typeface="Times New Roman"/>
                <a:sym typeface="Times New Roman"/>
              </a:rPr>
              <a:t>ПАМЯТКА</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b="1" dirty="0">
                <a:uFill>
                  <a:solidFill/>
                </a:uFill>
                <a:latin typeface="Times New Roman"/>
                <a:ea typeface="Times New Roman"/>
                <a:cs typeface="Times New Roman"/>
                <a:sym typeface="Times New Roman"/>
              </a:rPr>
              <a:t>ЧТО ДЕЛАТЬ, ЕСЛИ ВЫ ЗАМЕТИЛИ ПЕРВЫЕ ПРИЗНАКИ ВЫГОРАНИЯ?</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0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b="1" dirty="0" err="1">
                <a:uFill>
                  <a:solidFill/>
                </a:uFill>
                <a:latin typeface="Times New Roman"/>
                <a:ea typeface="Times New Roman"/>
                <a:cs typeface="Times New Roman"/>
                <a:sym typeface="Times New Roman"/>
              </a:rPr>
              <a:t>Прежде</a:t>
            </a:r>
            <a:r>
              <a:rPr sz="2000" b="1" dirty="0">
                <a:uFill>
                  <a:solidFill/>
                </a:uFill>
                <a:latin typeface="Times New Roman"/>
                <a:ea typeface="Times New Roman"/>
                <a:cs typeface="Times New Roman"/>
                <a:sym typeface="Times New Roman"/>
              </a:rPr>
              <a:t> </a:t>
            </a:r>
            <a:r>
              <a:rPr sz="2000" b="1" dirty="0" err="1">
                <a:uFill>
                  <a:solidFill/>
                </a:uFill>
                <a:latin typeface="Times New Roman"/>
                <a:ea typeface="Times New Roman"/>
                <a:cs typeface="Times New Roman"/>
                <a:sym typeface="Times New Roman"/>
              </a:rPr>
              <a:t>всего</a:t>
            </a:r>
            <a:r>
              <a:rPr sz="2000" b="1" dirty="0">
                <a:uFill>
                  <a:solidFill/>
                </a:uFill>
                <a:latin typeface="Times New Roman"/>
                <a:ea typeface="Times New Roman"/>
                <a:cs typeface="Times New Roman"/>
                <a:sym typeface="Times New Roman"/>
              </a:rPr>
              <a:t>, </a:t>
            </a:r>
            <a:r>
              <a:rPr sz="2000" b="1" dirty="0" err="1">
                <a:uFill>
                  <a:solidFill/>
                </a:uFill>
                <a:latin typeface="Times New Roman"/>
                <a:ea typeface="Times New Roman"/>
                <a:cs typeface="Times New Roman"/>
                <a:sym typeface="Times New Roman"/>
              </a:rPr>
              <a:t>признать</a:t>
            </a:r>
            <a:r>
              <a:rPr sz="2000" b="1" dirty="0">
                <a:uFill>
                  <a:solidFill/>
                </a:uFill>
                <a:latin typeface="Times New Roman"/>
                <a:ea typeface="Times New Roman"/>
                <a:cs typeface="Times New Roman"/>
                <a:sym typeface="Times New Roman"/>
              </a:rPr>
              <a:t>, </a:t>
            </a:r>
            <a:r>
              <a:rPr sz="2000" b="1" dirty="0" err="1">
                <a:uFill>
                  <a:solidFill/>
                </a:uFill>
                <a:latin typeface="Times New Roman"/>
                <a:ea typeface="Times New Roman"/>
                <a:cs typeface="Times New Roman"/>
                <a:sym typeface="Times New Roman"/>
              </a:rPr>
              <a:t>что</a:t>
            </a:r>
            <a:r>
              <a:rPr sz="2000" b="1" dirty="0">
                <a:uFill>
                  <a:solidFill/>
                </a:uFill>
                <a:latin typeface="Times New Roman"/>
                <a:ea typeface="Times New Roman"/>
                <a:cs typeface="Times New Roman"/>
                <a:sym typeface="Times New Roman"/>
              </a:rPr>
              <a:t> </a:t>
            </a:r>
            <a:r>
              <a:rPr sz="2000" b="1" dirty="0" err="1">
                <a:uFill>
                  <a:solidFill/>
                </a:uFill>
                <a:latin typeface="Times New Roman"/>
                <a:ea typeface="Times New Roman"/>
                <a:cs typeface="Times New Roman"/>
                <a:sym typeface="Times New Roman"/>
              </a:rPr>
              <a:t>они</a:t>
            </a:r>
            <a:r>
              <a:rPr sz="2000" b="1" dirty="0">
                <a:uFill>
                  <a:solidFill/>
                </a:uFill>
                <a:latin typeface="Times New Roman"/>
                <a:ea typeface="Times New Roman"/>
                <a:cs typeface="Times New Roman"/>
                <a:sym typeface="Times New Roman"/>
              </a:rPr>
              <a:t> </a:t>
            </a:r>
            <a:r>
              <a:rPr sz="2000" b="1" dirty="0" err="1">
                <a:uFill>
                  <a:solidFill/>
                </a:uFill>
                <a:latin typeface="Times New Roman"/>
                <a:ea typeface="Times New Roman"/>
                <a:cs typeface="Times New Roman"/>
                <a:sym typeface="Times New Roman"/>
              </a:rPr>
              <a:t>есть</a:t>
            </a:r>
            <a:r>
              <a:rPr sz="2000" b="1" dirty="0">
                <a:uFill>
                  <a:solidFill/>
                </a:uFill>
                <a:latin typeface="Times New Roman"/>
                <a:ea typeface="Times New Roman"/>
                <a:cs typeface="Times New Roman"/>
                <a:sym typeface="Times New Roman"/>
              </a:rPr>
              <a:t>.</a:t>
            </a:r>
            <a:endParaRPr sz="20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dirty="0" err="1">
                <a:uFill>
                  <a:solidFill/>
                </a:uFill>
                <a:latin typeface="Times New Roman"/>
                <a:ea typeface="Times New Roman"/>
                <a:cs typeface="Times New Roman"/>
                <a:sym typeface="Times New Roman"/>
              </a:rPr>
              <a:t>Те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кто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помогает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другим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людям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как</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правило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стремятся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отрицать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собственные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психологические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затруднения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Трудно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признаться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самому</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себе</a:t>
            </a:r>
            <a:r>
              <a:rPr sz="2000" dirty="0">
                <a:uFill>
                  <a:solidFill/>
                </a:uFill>
                <a:latin typeface="Times New Roman"/>
                <a:ea typeface="Times New Roman"/>
                <a:cs typeface="Times New Roman"/>
                <a:sym typeface="Times New Roman"/>
              </a:rPr>
              <a:t>: «я </a:t>
            </a:r>
            <a:r>
              <a:rPr sz="2000" dirty="0" err="1">
                <a:uFill>
                  <a:solidFill/>
                </a:uFill>
                <a:latin typeface="Times New Roman"/>
                <a:ea typeface="Times New Roman"/>
                <a:cs typeface="Times New Roman"/>
                <a:sym typeface="Times New Roman"/>
              </a:rPr>
              <a:t>страдаю</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профессиональным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выгоранием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Тем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более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что</a:t>
            </a:r>
            <a:r>
              <a:rPr sz="2000" dirty="0">
                <a:uFill>
                  <a:solidFill/>
                </a:uFill>
                <a:latin typeface="Times New Roman"/>
                <a:ea typeface="Times New Roman"/>
                <a:cs typeface="Times New Roman"/>
                <a:sym typeface="Times New Roman"/>
              </a:rPr>
              <a:t> в </a:t>
            </a:r>
            <a:r>
              <a:rPr sz="2000" dirty="0" err="1">
                <a:uFill>
                  <a:solidFill/>
                </a:uFill>
                <a:latin typeface="Times New Roman"/>
                <a:ea typeface="Times New Roman"/>
                <a:cs typeface="Times New Roman"/>
                <a:sym typeface="Times New Roman"/>
              </a:rPr>
              <a:t>трудных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жизненных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ситуациях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включаются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внутренние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неосознаваемые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механизмы</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защиты</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Среди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них</a:t>
            </a:r>
            <a:r>
              <a:rPr sz="2000" dirty="0">
                <a:uFill>
                  <a:solidFill/>
                </a:uFill>
                <a:latin typeface="Times New Roman"/>
                <a:ea typeface="Times New Roman"/>
                <a:cs typeface="Times New Roman"/>
                <a:sym typeface="Times New Roman"/>
              </a:rPr>
              <a:t> — </a:t>
            </a:r>
            <a:r>
              <a:rPr sz="2000" dirty="0" err="1">
                <a:uFill>
                  <a:solidFill/>
                </a:uFill>
                <a:latin typeface="Times New Roman"/>
                <a:ea typeface="Times New Roman"/>
                <a:cs typeface="Times New Roman"/>
                <a:sym typeface="Times New Roman"/>
              </a:rPr>
              <a:t>рационализация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вытеснение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травматических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событий</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окаменение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чувств</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тела</a:t>
            </a:r>
            <a:r>
              <a:rPr sz="20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dirty="0" err="1">
                <a:uFill>
                  <a:solidFill/>
                </a:uFill>
                <a:latin typeface="Times New Roman"/>
                <a:ea typeface="Times New Roman"/>
                <a:cs typeface="Times New Roman"/>
                <a:sym typeface="Times New Roman"/>
              </a:rPr>
              <a:t>Люди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часто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оценивают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эти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проявления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неверно</a:t>
            </a:r>
            <a:r>
              <a:rPr sz="2000" dirty="0">
                <a:uFill>
                  <a:solidFill/>
                </a:uFill>
                <a:latin typeface="Times New Roman"/>
                <a:ea typeface="Times New Roman"/>
                <a:cs typeface="Times New Roman"/>
                <a:sym typeface="Times New Roman"/>
              </a:rPr>
              <a:t> — </a:t>
            </a:r>
            <a:r>
              <a:rPr sz="2000" dirty="0" err="1">
                <a:uFill>
                  <a:solidFill/>
                </a:uFill>
                <a:latin typeface="Times New Roman"/>
                <a:ea typeface="Times New Roman"/>
                <a:cs typeface="Times New Roman"/>
                <a:sym typeface="Times New Roman"/>
              </a:rPr>
              <a:t>как</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признак</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собственной</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силы</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Некоторые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защищаются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своих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собственных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трудных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состояний</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проблем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помощи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ухода</a:t>
            </a:r>
            <a:r>
              <a:rPr sz="2000" dirty="0">
                <a:uFill>
                  <a:solidFill/>
                </a:uFill>
                <a:latin typeface="Times New Roman"/>
                <a:ea typeface="Times New Roman"/>
                <a:cs typeface="Times New Roman"/>
                <a:sym typeface="Times New Roman"/>
              </a:rPr>
              <a:t> в </a:t>
            </a:r>
            <a:r>
              <a:rPr sz="2000" dirty="0" err="1">
                <a:uFill>
                  <a:solidFill/>
                </a:uFill>
                <a:latin typeface="Times New Roman"/>
                <a:ea typeface="Times New Roman"/>
                <a:cs typeface="Times New Roman"/>
                <a:sym typeface="Times New Roman"/>
              </a:rPr>
              <a:t>активность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они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стараются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думать</a:t>
            </a:r>
            <a:r>
              <a:rPr sz="2000" dirty="0">
                <a:uFill>
                  <a:solidFill/>
                </a:uFill>
                <a:latin typeface="Times New Roman"/>
                <a:ea typeface="Times New Roman"/>
                <a:cs typeface="Times New Roman"/>
                <a:sym typeface="Times New Roman"/>
              </a:rPr>
              <a:t> о </a:t>
            </a:r>
            <a:r>
              <a:rPr sz="2000" dirty="0" err="1">
                <a:uFill>
                  <a:solidFill/>
                </a:uFill>
                <a:latin typeface="Times New Roman"/>
                <a:ea typeface="Times New Roman"/>
                <a:cs typeface="Times New Roman"/>
                <a:sym typeface="Times New Roman"/>
              </a:rPr>
              <a:t>них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помните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Скарлет</a:t>
            </a:r>
            <a:r>
              <a:rPr sz="2000" dirty="0">
                <a:uFill>
                  <a:solidFill/>
                </a:uFill>
                <a:latin typeface="Times New Roman"/>
                <a:ea typeface="Times New Roman"/>
                <a:cs typeface="Times New Roman"/>
                <a:sym typeface="Times New Roman"/>
              </a:rPr>
              <a:t> с </a:t>
            </a:r>
            <a:r>
              <a:rPr sz="2000" dirty="0" err="1">
                <a:uFill>
                  <a:solidFill/>
                </a:uFill>
                <a:latin typeface="Times New Roman"/>
                <a:ea typeface="Times New Roman"/>
                <a:cs typeface="Times New Roman"/>
                <a:sym typeface="Times New Roman"/>
              </a:rPr>
              <a:t>ее</a:t>
            </a:r>
            <a:r>
              <a:rPr sz="2000" dirty="0">
                <a:uFill>
                  <a:solidFill/>
                </a:uFill>
                <a:latin typeface="Times New Roman"/>
                <a:ea typeface="Times New Roman"/>
                <a:cs typeface="Times New Roman"/>
                <a:sym typeface="Times New Roman"/>
              </a:rPr>
              <a:t> «Я </a:t>
            </a:r>
            <a:r>
              <a:rPr sz="2000" dirty="0" err="1">
                <a:uFill>
                  <a:solidFill/>
                </a:uFill>
                <a:latin typeface="Times New Roman"/>
                <a:ea typeface="Times New Roman"/>
                <a:cs typeface="Times New Roman"/>
                <a:sym typeface="Times New Roman"/>
              </a:rPr>
              <a:t>подумаю</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об</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этом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завтра</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полностью</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отдают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себя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работе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помощи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другим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людям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Помощь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другим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действительно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на</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некоторое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время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может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принести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облегчение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Однако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только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на</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некоторое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время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Ведь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сверхактивность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вредна</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если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она</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отвлекает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внимание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помощи</a:t>
            </a:r>
            <a:r>
              <a:rPr sz="2000" dirty="0">
                <a:uFill>
                  <a:solidFill/>
                </a:uFill>
                <a:latin typeface="Times New Roman"/>
                <a:ea typeface="Times New Roman"/>
                <a:cs typeface="Times New Roman"/>
                <a:sym typeface="Times New Roman"/>
              </a:rPr>
              <a:t>, в </a:t>
            </a:r>
            <a:r>
              <a:rPr sz="2000" dirty="0" err="1">
                <a:uFill>
                  <a:solidFill/>
                </a:uFill>
                <a:latin typeface="Times New Roman"/>
                <a:ea typeface="Times New Roman"/>
                <a:cs typeface="Times New Roman"/>
                <a:sym typeface="Times New Roman"/>
              </a:rPr>
              <a:t>которой</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нуждаетесь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вы</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сами</a:t>
            </a:r>
            <a:r>
              <a:rPr sz="20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00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b="1" dirty="0" err="1">
                <a:uFill>
                  <a:solidFill/>
                </a:uFill>
                <a:latin typeface="Times New Roman"/>
                <a:ea typeface="Times New Roman"/>
                <a:cs typeface="Times New Roman"/>
                <a:sym typeface="Times New Roman"/>
              </a:rPr>
              <a:t>Помните</a:t>
            </a:r>
            <a:r>
              <a:rPr sz="2000" b="1"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блокирование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своих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чувств</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активность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выраженная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сверх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меры</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могут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замедлить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процесс</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вашего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восстановления</a:t>
            </a:r>
            <a:r>
              <a:rPr sz="20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dirty="0" err="1">
                <a:uFill>
                  <a:solidFill/>
                </a:uFill>
                <a:latin typeface="Times New Roman"/>
                <a:ea typeface="Times New Roman"/>
                <a:cs typeface="Times New Roman"/>
                <a:sym typeface="Times New Roman"/>
              </a:rPr>
              <a:t>Во-первых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ваше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состояние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может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облегчить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физическая</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эмоциональная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поддержка</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других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людей</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отказывайтесь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Обсудите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свою</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ситуацию</a:t>
            </a:r>
            <a:r>
              <a:rPr sz="2000" dirty="0">
                <a:uFill>
                  <a:solidFill/>
                </a:uFill>
                <a:latin typeface="Times New Roman"/>
                <a:ea typeface="Times New Roman"/>
                <a:cs typeface="Times New Roman"/>
                <a:sym typeface="Times New Roman"/>
              </a:rPr>
              <a:t> с </a:t>
            </a:r>
            <a:r>
              <a:rPr sz="2000" dirty="0" err="1">
                <a:uFill>
                  <a:solidFill/>
                </a:uFill>
                <a:latin typeface="Times New Roman"/>
                <a:ea typeface="Times New Roman"/>
                <a:cs typeface="Times New Roman"/>
                <a:sym typeface="Times New Roman"/>
              </a:rPr>
              <a:t>теми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кто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имея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подобный</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опыт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чувствует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себя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хорошо</a:t>
            </a:r>
            <a:r>
              <a:rPr sz="20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dirty="0" err="1">
                <a:uFill>
                  <a:solidFill/>
                </a:uFill>
                <a:latin typeface="Times New Roman"/>
                <a:ea typeface="Times New Roman"/>
                <a:cs typeface="Times New Roman"/>
                <a:sym typeface="Times New Roman"/>
              </a:rPr>
              <a:t>Для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профессионала</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этом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уместна</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полезна</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работа</a:t>
            </a:r>
            <a:r>
              <a:rPr sz="2000" dirty="0">
                <a:uFill>
                  <a:solidFill/>
                </a:uFill>
                <a:latin typeface="Times New Roman"/>
                <a:ea typeface="Times New Roman"/>
                <a:cs typeface="Times New Roman"/>
                <a:sym typeface="Times New Roman"/>
              </a:rPr>
              <a:t> с </a:t>
            </a:r>
            <a:r>
              <a:rPr sz="2000" dirty="0" err="1">
                <a:uFill>
                  <a:solidFill/>
                </a:uFill>
                <a:latin typeface="Times New Roman"/>
                <a:ea typeface="Times New Roman"/>
                <a:cs typeface="Times New Roman"/>
                <a:sym typeface="Times New Roman"/>
              </a:rPr>
              <a:t>супервизором</a:t>
            </a:r>
            <a:r>
              <a:rPr sz="2000" dirty="0">
                <a:uFill>
                  <a:solidFill/>
                </a:uFill>
                <a:latin typeface="Times New Roman"/>
                <a:ea typeface="Times New Roman"/>
                <a:cs typeface="Times New Roman"/>
                <a:sym typeface="Times New Roman"/>
              </a:rPr>
              <a:t> — </a:t>
            </a:r>
            <a:r>
              <a:rPr sz="2000" dirty="0" err="1">
                <a:uFill>
                  <a:solidFill/>
                </a:uFill>
                <a:latin typeface="Times New Roman"/>
                <a:ea typeface="Times New Roman"/>
                <a:cs typeface="Times New Roman"/>
                <a:sym typeface="Times New Roman"/>
              </a:rPr>
              <a:t>профессионально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более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опытным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человеком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который</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необходимости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помогает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менее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опытному</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коллеге</a:t>
            </a:r>
            <a:r>
              <a:rPr sz="2000" dirty="0">
                <a:uFill>
                  <a:solidFill/>
                </a:uFill>
                <a:latin typeface="Times New Roman"/>
                <a:ea typeface="Times New Roman"/>
                <a:cs typeface="Times New Roman"/>
                <a:sym typeface="Times New Roman"/>
              </a:rPr>
              <a:t> в </a:t>
            </a:r>
            <a:r>
              <a:rPr sz="2000" dirty="0" err="1">
                <a:uFill>
                  <a:solidFill/>
                </a:uFill>
                <a:latin typeface="Times New Roman"/>
                <a:ea typeface="Times New Roman"/>
                <a:cs typeface="Times New Roman"/>
                <a:sym typeface="Times New Roman"/>
              </a:rPr>
              <a:t>профессионально-личностном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совершенствовании</a:t>
            </a:r>
            <a:r>
              <a:rPr sz="2000" dirty="0">
                <a:uFill>
                  <a:solidFill/>
                </a:uFill>
                <a:latin typeface="Times New Roman"/>
                <a:ea typeface="Times New Roman"/>
                <a:cs typeface="Times New Roman"/>
                <a:sym typeface="Times New Roman"/>
              </a:rPr>
              <a:t>. В </a:t>
            </a:r>
            <a:r>
              <a:rPr sz="2000" dirty="0" err="1">
                <a:uFill>
                  <a:solidFill/>
                </a:uFill>
                <a:latin typeface="Times New Roman"/>
                <a:ea typeface="Times New Roman"/>
                <a:cs typeface="Times New Roman"/>
                <a:sym typeface="Times New Roman"/>
              </a:rPr>
              <a:t>запланированный</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период</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времени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профессионал</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супервизор</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регулярно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совместно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обсуждают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проделанную</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работу</a:t>
            </a:r>
            <a:r>
              <a:rPr sz="2000" dirty="0">
                <a:uFill>
                  <a:solidFill/>
                </a:uFill>
                <a:latin typeface="Times New Roman"/>
                <a:ea typeface="Times New Roman"/>
                <a:cs typeface="Times New Roman"/>
                <a:sym typeface="Times New Roman"/>
              </a:rPr>
              <a:t>. В </a:t>
            </a:r>
            <a:r>
              <a:rPr sz="2000" dirty="0" err="1">
                <a:uFill>
                  <a:solidFill/>
                </a:uFill>
                <a:latin typeface="Times New Roman"/>
                <a:ea typeface="Times New Roman"/>
                <a:cs typeface="Times New Roman"/>
                <a:sym typeface="Times New Roman"/>
              </a:rPr>
              <a:t>ходе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такого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обсуждения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совершается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обучение</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развитие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которые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помогают</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выйти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из</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выгорания</a:t>
            </a:r>
            <a:r>
              <a:rPr sz="200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000" dirty="0" err="1">
                <a:uFill>
                  <a:solidFill/>
                </a:uFill>
                <a:latin typeface="Times New Roman"/>
                <a:ea typeface="Times New Roman"/>
                <a:cs typeface="Times New Roman"/>
                <a:sym typeface="Times New Roman"/>
              </a:rPr>
              <a:t>Во-вторых</a:t>
            </a:r>
            <a:r>
              <a:rPr sz="2000" dirty="0">
                <a:uFill>
                  <a:solidFill/>
                </a:uFill>
                <a:latin typeface="Times New Roman"/>
                <a:ea typeface="Times New Roman"/>
                <a:cs typeface="Times New Roman"/>
                <a:sym typeface="Times New Roman"/>
              </a:rPr>
              <a:t>, в </a:t>
            </a:r>
            <a:r>
              <a:rPr sz="2000" dirty="0" err="1">
                <a:uFill>
                  <a:solidFill/>
                </a:uFill>
                <a:latin typeface="Times New Roman"/>
                <a:ea typeface="Times New Roman"/>
                <a:cs typeface="Times New Roman"/>
                <a:sym typeface="Times New Roman"/>
              </a:rPr>
              <a:t>нерабочее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время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вам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нужно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уединение</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Для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того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чтобы</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справиться</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своими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чувствами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вам</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необходимо</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найти</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возможность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побыть</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одному</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без</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семьи</a:t>
            </a:r>
            <a:r>
              <a:rPr sz="2000" dirty="0">
                <a:uFill>
                  <a:solidFill/>
                </a:uFill>
                <a:latin typeface="Times New Roman"/>
                <a:ea typeface="Times New Roman"/>
                <a:cs typeface="Times New Roman"/>
                <a:sym typeface="Times New Roman"/>
              </a:rPr>
              <a:t> и </a:t>
            </a:r>
            <a:r>
              <a:rPr sz="2000" dirty="0" err="1">
                <a:uFill>
                  <a:solidFill/>
                </a:uFill>
                <a:latin typeface="Times New Roman"/>
                <a:ea typeface="Times New Roman"/>
                <a:cs typeface="Times New Roman"/>
                <a:sym typeface="Times New Roman"/>
              </a:rPr>
              <a:t>близких</a:t>
            </a:r>
            <a:r>
              <a:rPr sz="2000" dirty="0">
                <a:uFill>
                  <a:solidFill/>
                </a:uFill>
                <a:latin typeface="Times New Roman"/>
                <a:ea typeface="Times New Roman"/>
                <a:cs typeface="Times New Roman"/>
                <a:sym typeface="Times New Roman"/>
              </a:rPr>
              <a:t> </a:t>
            </a:r>
            <a:r>
              <a:rPr sz="2000" dirty="0" err="1">
                <a:uFill>
                  <a:solidFill/>
                </a:uFill>
                <a:latin typeface="Times New Roman"/>
                <a:ea typeface="Times New Roman"/>
                <a:cs typeface="Times New Roman"/>
                <a:sym typeface="Times New Roman"/>
              </a:rPr>
              <a:t>друзей</a:t>
            </a:r>
            <a:r>
              <a:rPr sz="2000" dirty="0">
                <a:uFill>
                  <a:solidFill/>
                </a:uFill>
                <a:latin typeface="Times New Roman"/>
                <a:ea typeface="Times New Roman"/>
                <a:cs typeface="Times New Roman"/>
                <a:sym typeface="Times New Roman"/>
              </a:rPr>
              <a:t>.</a:t>
            </a:r>
          </a:p>
        </p:txBody>
      </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184" name="Shape 184"/>
          <p:cNvSpPr>
            <a:spLocks noGrp="1"/>
          </p:cNvSpPr>
          <p:nvPr>
            <p:ph type="title"/>
          </p:nvPr>
        </p:nvSpPr>
        <p:spPr>
          <a:xfrm>
            <a:off x="791237" y="200885"/>
            <a:ext cx="11978607" cy="8904942"/>
          </a:xfrm>
          <a:prstGeom prst="rect">
            <a:avLst/>
          </a:prstGeom>
        </p:spPr>
        <p:txBody>
          <a:bodyPr/>
          <a:lstStyle/>
          <a:p>
            <a:pPr lvl="0"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b="1">
                <a:uFill>
                  <a:solidFill/>
                </a:uFill>
                <a:latin typeface="Times New Roman"/>
                <a:ea typeface="Times New Roman"/>
                <a:cs typeface="Times New Roman"/>
                <a:sym typeface="Times New Roman"/>
              </a:rPr>
              <a:t>ЧТО НУЖНО И ЧЕГО НЕ НУЖНО ДЕЛАТЬ ПРИ ВЫГОРАНИИ</a:t>
            </a:r>
          </a:p>
          <a:p>
            <a:pPr lvl="0"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endParaRPr sz="2475">
              <a:uFill>
                <a:solidFill/>
              </a:uFill>
              <a:latin typeface="Times New Roman"/>
              <a:ea typeface="Times New Roman"/>
              <a:cs typeface="Times New Roman"/>
              <a:sym typeface="Times New Roman"/>
            </a:endParaRP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 НЕ скрывайте свои чувства. Проявляйте ваши эмоции и давайте вашим друзьям обсуждать их вместе с вами.</a:t>
            </a: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endParaRPr sz="2475">
              <a:uFill>
                <a:solidFill/>
              </a:uFill>
              <a:latin typeface="Times New Roman"/>
              <a:ea typeface="Times New Roman"/>
              <a:cs typeface="Times New Roman"/>
              <a:sym typeface="Times New Roman"/>
            </a:endParaRP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 НЕ избегайте говорить о том, что случилось. Используйте каждую возможность пересмотреть свой опыт наедине с собой или вместе с другими.</a:t>
            </a: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endParaRPr sz="2475">
              <a:uFill>
                <a:solidFill/>
              </a:uFill>
              <a:latin typeface="Times New Roman"/>
              <a:ea typeface="Times New Roman"/>
              <a:cs typeface="Times New Roman"/>
              <a:sym typeface="Times New Roman"/>
            </a:endParaRP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 НЕ позволяйте вашему чувству стеснения останавливать вас, когда другие предоставляют вам шанс говорить или предлагают помощь.</a:t>
            </a: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endParaRPr sz="2475">
              <a:uFill>
                <a:solidFill/>
              </a:uFill>
              <a:latin typeface="Times New Roman"/>
              <a:ea typeface="Times New Roman"/>
              <a:cs typeface="Times New Roman"/>
              <a:sym typeface="Times New Roman"/>
            </a:endParaRP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 НЕ ожидайте, что тяжелые состояния, характерные для выгорания, уйдут сами по себе.</a:t>
            </a: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endParaRPr sz="2475">
              <a:uFill>
                <a:solidFill/>
              </a:uFill>
              <a:latin typeface="Times New Roman"/>
              <a:ea typeface="Times New Roman"/>
              <a:cs typeface="Times New Roman"/>
              <a:sym typeface="Times New Roman"/>
            </a:endParaRP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Если не предпринимать мер, они будут посещать вас в течение длительного времени.</a:t>
            </a: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 Выделяйте достаточное время для сна, отдыха, размышлений.</a:t>
            </a: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endParaRPr sz="2475">
              <a:uFill>
                <a:solidFill/>
              </a:uFill>
              <a:latin typeface="Times New Roman"/>
              <a:ea typeface="Times New Roman"/>
              <a:cs typeface="Times New Roman"/>
              <a:sym typeface="Times New Roman"/>
            </a:endParaRP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 Проявляйте ваши желания прямо, ясно и честно, говорите о них семье, друзьям и на работе.</a:t>
            </a: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endParaRPr sz="2475">
              <a:uFill>
                <a:solidFill/>
              </a:uFill>
              <a:latin typeface="Times New Roman"/>
              <a:ea typeface="Times New Roman"/>
              <a:cs typeface="Times New Roman"/>
              <a:sym typeface="Times New Roman"/>
            </a:endParaRPr>
          </a:p>
          <a:p>
            <a:pPr lvl="0" algn="l" defTabSz="452627">
              <a:spcBef>
                <a:spcPts val="400"/>
              </a:spcBef>
              <a:tabLst>
                <a:tab pos="444500" algn="l"/>
                <a:tab pos="889000" algn="l"/>
                <a:tab pos="1333500" algn="l"/>
                <a:tab pos="1778000" algn="l"/>
                <a:tab pos="2222500" algn="l"/>
                <a:tab pos="2667000" algn="l"/>
                <a:tab pos="3111500" algn="l"/>
                <a:tab pos="3556000" algn="l"/>
                <a:tab pos="4000500" algn="l"/>
                <a:tab pos="4445000" algn="l"/>
                <a:tab pos="4889500" algn="l"/>
                <a:tab pos="5334000" algn="l"/>
                <a:tab pos="5740400" algn="l"/>
              </a:tabLst>
              <a:defRPr sz="1800"/>
            </a:pPr>
            <a:r>
              <a:rPr sz="2475">
                <a:uFill>
                  <a:solidFill/>
                </a:uFill>
                <a:latin typeface="Times New Roman"/>
                <a:ea typeface="Times New Roman"/>
                <a:cs typeface="Times New Roman"/>
                <a:sym typeface="Times New Roman"/>
              </a:rPr>
              <a:t>• Постарайтесь сохранять нормальный распорядок вашей жизни, насколько это возможно.</a:t>
            </a:r>
          </a:p>
        </p:txBody>
      </p:sp>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800100" y="1562946"/>
            <a:ext cx="11521440" cy="8190654"/>
          </a:xfrm>
        </p:spPr>
        <p:txBody>
          <a:bodyPr>
            <a:normAutofit/>
          </a:bodyPr>
          <a:lstStyle/>
          <a:p>
            <a:pPr>
              <a:lnSpc>
                <a:spcPct val="83000"/>
              </a:lnSpc>
            </a:pPr>
            <a:r>
              <a:rPr lang="ru-RU" altLang="ru-RU" sz="3600" dirty="0" smtClean="0">
                <a:latin typeface="Times New Roman" panose="02020603050405020304" pitchFamily="18" charset="0"/>
                <a:cs typeface="Times New Roman" panose="02020603050405020304" pitchFamily="18" charset="0"/>
              </a:rPr>
              <a:t>Определите краткосрочные </a:t>
            </a:r>
            <a:r>
              <a:rPr lang="ru-RU" altLang="ru-RU" sz="3600" dirty="0">
                <a:latin typeface="Times New Roman" panose="02020603050405020304" pitchFamily="18" charset="0"/>
                <a:cs typeface="Times New Roman" panose="02020603050405020304" pitchFamily="18" charset="0"/>
              </a:rPr>
              <a:t>и </a:t>
            </a:r>
            <a:r>
              <a:rPr lang="ru-RU" altLang="ru-RU" sz="3600" dirty="0" smtClean="0">
                <a:latin typeface="Times New Roman" panose="02020603050405020304" pitchFamily="18" charset="0"/>
                <a:cs typeface="Times New Roman" panose="02020603050405020304" pitchFamily="18" charset="0"/>
              </a:rPr>
              <a:t>долгосрочные цели (Обеспечивает </a:t>
            </a:r>
            <a:r>
              <a:rPr lang="ru-RU" altLang="ru-RU" sz="3600" dirty="0">
                <a:latin typeface="Times New Roman" panose="02020603050405020304" pitchFamily="18" charset="0"/>
                <a:cs typeface="Times New Roman" panose="02020603050405020304" pitchFamily="18" charset="0"/>
              </a:rPr>
              <a:t>обратную связь, повышает долгосрочную мотивацию, ориентацию на успех);</a:t>
            </a:r>
          </a:p>
          <a:p>
            <a:pPr>
              <a:lnSpc>
                <a:spcPct val="83000"/>
              </a:lnSpc>
            </a:pPr>
            <a:r>
              <a:rPr lang="ru-RU" altLang="ru-RU" sz="3600" dirty="0" smtClean="0">
                <a:latin typeface="Times New Roman" panose="02020603050405020304" pitchFamily="18" charset="0"/>
                <a:cs typeface="Times New Roman" panose="02020603050405020304" pitchFamily="18" charset="0"/>
              </a:rPr>
              <a:t>Используйте </a:t>
            </a:r>
            <a:r>
              <a:rPr lang="ru-RU" altLang="ru-RU" sz="3600" dirty="0">
                <a:latin typeface="Times New Roman" panose="02020603050405020304" pitchFamily="18" charset="0"/>
                <a:cs typeface="Times New Roman" panose="02020603050405020304" pitchFamily="18" charset="0"/>
              </a:rPr>
              <a:t>«</a:t>
            </a:r>
            <a:r>
              <a:rPr lang="ru-RU" altLang="ru-RU" sz="3600" dirty="0" smtClean="0">
                <a:latin typeface="Times New Roman" panose="02020603050405020304" pitchFamily="18" charset="0"/>
                <a:cs typeface="Times New Roman" panose="02020603050405020304" pitchFamily="18" charset="0"/>
              </a:rPr>
              <a:t>тайм-ауты» </a:t>
            </a:r>
            <a:r>
              <a:rPr lang="ru-RU" altLang="ru-RU" sz="3600" dirty="0">
                <a:latin typeface="Times New Roman" panose="02020603050405020304" pitchFamily="18" charset="0"/>
                <a:cs typeface="Times New Roman" panose="02020603050405020304" pitchFamily="18" charset="0"/>
              </a:rPr>
              <a:t>- иногда необходимо «убежать» от жизненных проблем и развлечься;</a:t>
            </a:r>
          </a:p>
          <a:p>
            <a:pPr>
              <a:lnSpc>
                <a:spcPct val="83000"/>
              </a:lnSpc>
            </a:pPr>
            <a:r>
              <a:rPr lang="ru-RU" altLang="ru-RU" sz="3600" dirty="0" smtClean="0">
                <a:latin typeface="Times New Roman" panose="02020603050405020304" pitchFamily="18" charset="0"/>
                <a:cs typeface="Times New Roman" panose="02020603050405020304" pitchFamily="18" charset="0"/>
              </a:rPr>
              <a:t>Овладейте </a:t>
            </a:r>
            <a:r>
              <a:rPr lang="ru-RU" altLang="ru-RU" sz="3600" dirty="0">
                <a:latin typeface="Times New Roman" panose="02020603050405020304" pitchFamily="18" charset="0"/>
                <a:cs typeface="Times New Roman" panose="02020603050405020304" pitchFamily="18" charset="0"/>
              </a:rPr>
              <a:t>навыками </a:t>
            </a:r>
            <a:r>
              <a:rPr lang="ru-RU" altLang="ru-RU" sz="3600" dirty="0" err="1">
                <a:latin typeface="Times New Roman" panose="02020603050405020304" pitchFamily="18" charset="0"/>
                <a:cs typeface="Times New Roman" panose="02020603050405020304" pitchFamily="18" charset="0"/>
              </a:rPr>
              <a:t>саморегуляции</a:t>
            </a:r>
            <a:r>
              <a:rPr lang="ru-RU" altLang="ru-RU" sz="3600" dirty="0">
                <a:latin typeface="Times New Roman" panose="02020603050405020304" pitchFamily="18" charset="0"/>
                <a:cs typeface="Times New Roman" panose="02020603050405020304" pitchFamily="18" charset="0"/>
              </a:rPr>
              <a:t>;</a:t>
            </a:r>
          </a:p>
          <a:p>
            <a:pPr>
              <a:lnSpc>
                <a:spcPct val="83000"/>
              </a:lnSpc>
            </a:pPr>
            <a:r>
              <a:rPr lang="ru-RU" altLang="ru-RU" sz="3600" dirty="0">
                <a:latin typeface="Times New Roman" panose="02020603050405020304" pitchFamily="18" charset="0"/>
                <a:cs typeface="Times New Roman" panose="02020603050405020304" pitchFamily="18" charset="0"/>
              </a:rPr>
              <a:t>Профессиональное развитие, самосовершенствование; </a:t>
            </a:r>
          </a:p>
          <a:p>
            <a:pPr>
              <a:lnSpc>
                <a:spcPct val="83000"/>
              </a:lnSpc>
            </a:pPr>
            <a:r>
              <a:rPr lang="ru-RU" altLang="ru-RU" sz="3600" dirty="0" smtClean="0">
                <a:latin typeface="Times New Roman" panose="02020603050405020304" pitchFamily="18" charset="0"/>
                <a:cs typeface="Times New Roman" panose="02020603050405020304" pitchFamily="18" charset="0"/>
              </a:rPr>
              <a:t>Избегайте </a:t>
            </a:r>
            <a:r>
              <a:rPr lang="ru-RU" altLang="ru-RU" sz="3600" dirty="0">
                <a:latin typeface="Times New Roman" panose="02020603050405020304" pitchFamily="18" charset="0"/>
                <a:cs typeface="Times New Roman" panose="02020603050405020304" pitchFamily="18" charset="0"/>
              </a:rPr>
              <a:t>ненужной конкуренции; </a:t>
            </a:r>
          </a:p>
          <a:p>
            <a:pPr>
              <a:lnSpc>
                <a:spcPct val="83000"/>
              </a:lnSpc>
            </a:pPr>
            <a:r>
              <a:rPr lang="ru-RU" altLang="ru-RU" sz="3600" dirty="0">
                <a:latin typeface="Times New Roman" panose="02020603050405020304" pitchFamily="18" charset="0"/>
                <a:cs typeface="Times New Roman" panose="02020603050405020304" pitchFamily="18" charset="0"/>
              </a:rPr>
              <a:t>Эмоциональное общение;</a:t>
            </a:r>
          </a:p>
          <a:p>
            <a:pPr>
              <a:lnSpc>
                <a:spcPct val="83000"/>
              </a:lnSpc>
            </a:pPr>
            <a:r>
              <a:rPr lang="ru-RU" altLang="ru-RU" sz="3600" dirty="0">
                <a:latin typeface="Times New Roman" panose="02020603050405020304" pitchFamily="18" charset="0"/>
                <a:cs typeface="Times New Roman" panose="02020603050405020304" pitchFamily="18" charset="0"/>
              </a:rPr>
              <a:t>Поддержание хорошей физической </a:t>
            </a:r>
            <a:r>
              <a:rPr lang="ru-RU" altLang="ru-RU" sz="3600" dirty="0" smtClean="0">
                <a:latin typeface="Times New Roman" panose="02020603050405020304" pitchFamily="18" charset="0"/>
                <a:cs typeface="Times New Roman" panose="02020603050405020304" pitchFamily="18" charset="0"/>
              </a:rPr>
              <a:t>формы.</a:t>
            </a:r>
            <a:endParaRPr lang="en-US" altLang="ru-RU" sz="3600" dirty="0">
              <a:latin typeface="Times New Roman" panose="02020603050405020304" pitchFamily="18" charset="0"/>
              <a:cs typeface="Times New Roman" panose="02020603050405020304" pitchFamily="18" charset="0"/>
            </a:endParaRP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9540" y="6820535"/>
            <a:ext cx="762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0103" y="7887335"/>
            <a:ext cx="762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9666" y="8086301"/>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3102" y="7933901"/>
            <a:ext cx="762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1602257" flipH="1" flipV="1">
            <a:off x="1365774" y="7713356"/>
            <a:ext cx="946206" cy="1146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2841344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ru-RU" altLang="ru-RU" sz="4000" dirty="0" smtClean="0"/>
              <a:t> </a:t>
            </a:r>
            <a:r>
              <a:rPr lang="ru-RU" altLang="ru-RU" sz="6600" dirty="0" smtClean="0">
                <a:solidFill>
                  <a:srgbClr val="FF0000"/>
                </a:solidFill>
              </a:rPr>
              <a:t>Радость- это, вероятно, лучшее средство преодолеть трудности.</a:t>
            </a:r>
            <a:br>
              <a:rPr lang="ru-RU" altLang="ru-RU" sz="6600" dirty="0" smtClean="0">
                <a:solidFill>
                  <a:srgbClr val="FF0000"/>
                </a:solidFill>
              </a:rPr>
            </a:br>
            <a:r>
              <a:rPr lang="ru-RU" altLang="ru-RU" sz="6000" dirty="0" smtClean="0"/>
              <a:t>                       Альфред  АДЛЕР</a:t>
            </a:r>
            <a:endParaRPr lang="ru-RU" dirty="0"/>
          </a:p>
        </p:txBody>
      </p:sp>
      <p:sp>
        <p:nvSpPr>
          <p:cNvPr id="3" name="Текст 2"/>
          <p:cNvSpPr>
            <a:spLocks noGrp="1"/>
          </p:cNvSpPr>
          <p:nvPr>
            <p:ph type="body" idx="1"/>
          </p:nvPr>
        </p:nvSpPr>
        <p:spPr/>
        <p:txBody>
          <a:bodyPr/>
          <a:lstStyle/>
          <a:p>
            <a:endParaRPr lang="ru-RU" dirty="0"/>
          </a:p>
        </p:txBody>
      </p:sp>
      <p:pic>
        <p:nvPicPr>
          <p:cNvPr id="5" name="Picture 9" descr="erg11bqeejpsaj46jmk0tqo8upn9552u_5"/>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415925"/>
            <a:ext cx="3916363" cy="2016125"/>
          </a:xfrm>
          <a:noFill/>
        </p:spPr>
      </p:pic>
      <p:pic>
        <p:nvPicPr>
          <p:cNvPr id="4" name="Picture 5" descr="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0" y="6527237"/>
            <a:ext cx="3887788"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693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42" name="Shape 42"/>
          <p:cNvSpPr>
            <a:spLocks noGrp="1"/>
          </p:cNvSpPr>
          <p:nvPr>
            <p:ph type="title"/>
          </p:nvPr>
        </p:nvSpPr>
        <p:spPr>
          <a:xfrm>
            <a:off x="541163" y="664003"/>
            <a:ext cx="11922474" cy="8682172"/>
          </a:xfrm>
          <a:prstGeom prst="rect">
            <a:avLst/>
          </a:prstGeom>
        </p:spPr>
        <p:txBody>
          <a:bodyPr/>
          <a:lstStyle/>
          <a:p>
            <a:pPr lvl="0" algn="ctr"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50" dirty="0">
                <a:solidFill>
                  <a:srgbClr val="FF0000"/>
                </a:solidFill>
                <a:uFill>
                  <a:solidFill/>
                </a:uFill>
                <a:latin typeface="Times New Roman"/>
                <a:ea typeface="Times New Roman"/>
                <a:cs typeface="Times New Roman"/>
                <a:sym typeface="Times New Roman"/>
              </a:rPr>
              <a:t>ТРЕТЬЯ СТАДИЯ: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5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притупляются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представления</a:t>
            </a:r>
            <a:r>
              <a:rPr sz="3450" dirty="0">
                <a:uFill>
                  <a:solidFill/>
                </a:uFill>
                <a:latin typeface="Times New Roman"/>
                <a:ea typeface="Times New Roman"/>
                <a:cs typeface="Times New Roman"/>
                <a:sym typeface="Times New Roman"/>
              </a:rPr>
              <a:t> о </a:t>
            </a:r>
            <a:r>
              <a:rPr sz="3450" dirty="0" err="1">
                <a:uFill>
                  <a:solidFill/>
                </a:uFill>
                <a:latin typeface="Times New Roman"/>
                <a:ea typeface="Times New Roman"/>
                <a:cs typeface="Times New Roman"/>
                <a:sym typeface="Times New Roman"/>
              </a:rPr>
              <a:t>ценностях</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жизни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эмоциональное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отношение</a:t>
            </a:r>
            <a:r>
              <a:rPr sz="3450" dirty="0">
                <a:uFill>
                  <a:solidFill/>
                </a:uFill>
                <a:latin typeface="Times New Roman"/>
                <a:ea typeface="Times New Roman"/>
                <a:cs typeface="Times New Roman"/>
                <a:sym typeface="Times New Roman"/>
              </a:rPr>
              <a:t> к </a:t>
            </a:r>
            <a:r>
              <a:rPr sz="3450" dirty="0" err="1">
                <a:uFill>
                  <a:solidFill/>
                </a:uFill>
                <a:latin typeface="Times New Roman"/>
                <a:ea typeface="Times New Roman"/>
                <a:cs typeface="Times New Roman"/>
                <a:sym typeface="Times New Roman"/>
              </a:rPr>
              <a:t>миру</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уплощается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человек</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становится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опасно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равнодушным</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ко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всему</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даже</a:t>
            </a:r>
            <a:r>
              <a:rPr sz="3450" dirty="0">
                <a:uFill>
                  <a:solidFill/>
                </a:uFill>
                <a:latin typeface="Times New Roman"/>
                <a:ea typeface="Times New Roman"/>
                <a:cs typeface="Times New Roman"/>
                <a:sym typeface="Times New Roman"/>
              </a:rPr>
              <a:t> к </a:t>
            </a:r>
            <a:r>
              <a:rPr sz="3450" dirty="0" err="1">
                <a:uFill>
                  <a:solidFill/>
                </a:uFill>
                <a:latin typeface="Times New Roman"/>
                <a:ea typeface="Times New Roman"/>
                <a:cs typeface="Times New Roman"/>
                <a:sym typeface="Times New Roman"/>
              </a:rPr>
              <a:t>собственной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жизни</a:t>
            </a:r>
            <a:r>
              <a:rPr sz="3450" dirty="0">
                <a:uFill>
                  <a:solidFill/>
                </a:uFill>
                <a:latin typeface="Times New Roman"/>
                <a:ea typeface="Times New Roman"/>
                <a:cs typeface="Times New Roman"/>
                <a:sym typeface="Times New Roman"/>
              </a:rPr>
              <a:t>;</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450" dirty="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такой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человек</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привычке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может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еще</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сохранять</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внешнюю</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респектабельность</a:t>
            </a:r>
            <a:r>
              <a:rPr sz="3450" dirty="0">
                <a:uFill>
                  <a:solidFill/>
                </a:uFill>
                <a:latin typeface="Times New Roman"/>
                <a:ea typeface="Times New Roman"/>
                <a:cs typeface="Times New Roman"/>
                <a:sym typeface="Times New Roman"/>
              </a:rPr>
              <a:t> и </a:t>
            </a:r>
            <a:r>
              <a:rPr sz="3450" dirty="0" err="1">
                <a:uFill>
                  <a:solidFill/>
                </a:uFill>
                <a:latin typeface="Times New Roman"/>
                <a:ea typeface="Times New Roman"/>
                <a:cs typeface="Times New Roman"/>
                <a:sym typeface="Times New Roman"/>
              </a:rPr>
              <a:t>некоторый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апломб</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его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глаза</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теряют</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блеск</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интереса</a:t>
            </a:r>
            <a:r>
              <a:rPr sz="3450" dirty="0">
                <a:uFill>
                  <a:solidFill/>
                </a:uFill>
                <a:latin typeface="Times New Roman"/>
                <a:ea typeface="Times New Roman"/>
                <a:cs typeface="Times New Roman"/>
                <a:sym typeface="Times New Roman"/>
              </a:rPr>
              <a:t> к </a:t>
            </a:r>
            <a:r>
              <a:rPr sz="3450" dirty="0" err="1">
                <a:uFill>
                  <a:solidFill/>
                </a:uFill>
                <a:latin typeface="Times New Roman"/>
                <a:ea typeface="Times New Roman"/>
                <a:cs typeface="Times New Roman"/>
                <a:sym typeface="Times New Roman"/>
              </a:rPr>
              <a:t>чему</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бы</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то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ни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было</a:t>
            </a:r>
            <a:r>
              <a:rPr sz="3450" dirty="0">
                <a:uFill>
                  <a:solidFill/>
                </a:uFill>
                <a:latin typeface="Times New Roman"/>
                <a:ea typeface="Times New Roman"/>
                <a:cs typeface="Times New Roman"/>
                <a:sym typeface="Times New Roman"/>
              </a:rPr>
              <a:t>, и </a:t>
            </a:r>
            <a:r>
              <a:rPr sz="3450" dirty="0" err="1">
                <a:uFill>
                  <a:solidFill/>
                </a:uFill>
                <a:latin typeface="Times New Roman"/>
                <a:ea typeface="Times New Roman"/>
                <a:cs typeface="Times New Roman"/>
                <a:sym typeface="Times New Roman"/>
              </a:rPr>
              <a:t>почти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физически</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ощутимый</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холод</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безразличия</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поселяется</a:t>
            </a:r>
            <a:r>
              <a:rPr sz="3450" dirty="0">
                <a:uFill>
                  <a:solidFill/>
                </a:uFill>
                <a:latin typeface="Times New Roman"/>
                <a:ea typeface="Times New Roman"/>
                <a:cs typeface="Times New Roman"/>
                <a:sym typeface="Times New Roman"/>
              </a:rPr>
              <a:t> в </a:t>
            </a:r>
            <a:r>
              <a:rPr sz="3450" dirty="0" err="1">
                <a:uFill>
                  <a:solidFill/>
                </a:uFill>
                <a:latin typeface="Times New Roman"/>
                <a:ea typeface="Times New Roman"/>
                <a:cs typeface="Times New Roman"/>
                <a:sym typeface="Times New Roman"/>
              </a:rPr>
              <a:t>его</a:t>
            </a:r>
            <a:r>
              <a:rPr sz="3450" dirty="0">
                <a:uFill>
                  <a:solidFill/>
                </a:uFill>
                <a:latin typeface="Times New Roman"/>
                <a:ea typeface="Times New Roman"/>
                <a:cs typeface="Times New Roman"/>
                <a:sym typeface="Times New Roman"/>
              </a:rPr>
              <a:t> </a:t>
            </a:r>
            <a:r>
              <a:rPr sz="3450" dirty="0" err="1">
                <a:uFill>
                  <a:solidFill/>
                </a:uFill>
                <a:latin typeface="Times New Roman"/>
                <a:ea typeface="Times New Roman"/>
                <a:cs typeface="Times New Roman"/>
                <a:sym typeface="Times New Roman"/>
              </a:rPr>
              <a:t>душе</a:t>
            </a:r>
            <a:r>
              <a:rPr sz="3450" dirty="0">
                <a:uFill>
                  <a:solidFill/>
                </a:uFill>
                <a:latin typeface="Times New Roman"/>
                <a:ea typeface="Times New Roman"/>
                <a:cs typeface="Times New Roman"/>
                <a:sym typeface="Times New Roman"/>
              </a:rPr>
              <a:t>.</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44" name="Shape 44"/>
          <p:cNvSpPr>
            <a:spLocks noGrp="1"/>
          </p:cNvSpPr>
          <p:nvPr>
            <p:ph type="title"/>
          </p:nvPr>
        </p:nvSpPr>
        <p:spPr>
          <a:xfrm>
            <a:off x="532010" y="130869"/>
            <a:ext cx="11202790" cy="9340851"/>
          </a:xfrm>
          <a:prstGeom prst="rect">
            <a:avLst/>
          </a:prstGeom>
        </p:spPr>
        <p:txBody>
          <a:bodyPr/>
          <a:lstStyle/>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50" b="1">
                <a:uFill>
                  <a:solidFill/>
                </a:uFill>
                <a:latin typeface="Times New Roman"/>
                <a:ea typeface="Times New Roman"/>
                <a:cs typeface="Times New Roman"/>
                <a:sym typeface="Times New Roman"/>
              </a:rPr>
              <a:t>Три аспекта профессионального выгорания</a:t>
            </a:r>
          </a:p>
          <a:p>
            <a:pPr lvl="0"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050" b="1">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50" b="1">
                <a:uFill>
                  <a:solidFill/>
                </a:uFill>
                <a:latin typeface="Times New Roman"/>
                <a:ea typeface="Times New Roman"/>
                <a:cs typeface="Times New Roman"/>
                <a:sym typeface="Times New Roman"/>
              </a:rPr>
              <a:t>Первый </a:t>
            </a:r>
            <a:r>
              <a:rPr sz="3050">
                <a:uFill>
                  <a:solidFill/>
                </a:uFill>
                <a:latin typeface="Times New Roman"/>
                <a:ea typeface="Times New Roman"/>
                <a:cs typeface="Times New Roman"/>
                <a:sym typeface="Times New Roman"/>
              </a:rPr>
              <a:t>— </a:t>
            </a:r>
            <a:r>
              <a:rPr sz="3050" i="1">
                <a:uFill>
                  <a:solidFill/>
                </a:uFill>
                <a:latin typeface="Times New Roman"/>
                <a:ea typeface="Times New Roman"/>
                <a:cs typeface="Times New Roman"/>
                <a:sym typeface="Times New Roman"/>
              </a:rPr>
              <a:t>снижение самооценки.</a:t>
            </a:r>
            <a:endParaRPr sz="30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50">
                <a:uFill>
                  <a:solidFill/>
                </a:uFill>
                <a:latin typeface="Times New Roman"/>
                <a:ea typeface="Times New Roman"/>
                <a:cs typeface="Times New Roman"/>
                <a:sym typeface="Times New Roman"/>
              </a:rPr>
              <a:t>Как следствие, такие «сгоревшие» работники чувствуют беспомощность и апатию. Со временем это может перейти в агрессию и отчаяние.</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0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50" b="1">
                <a:uFill>
                  <a:solidFill/>
                </a:uFill>
                <a:latin typeface="Times New Roman"/>
                <a:ea typeface="Times New Roman"/>
                <a:cs typeface="Times New Roman"/>
                <a:sym typeface="Times New Roman"/>
              </a:rPr>
              <a:t>Второй</a:t>
            </a:r>
            <a:r>
              <a:rPr sz="3050">
                <a:uFill>
                  <a:solidFill/>
                </a:uFill>
                <a:latin typeface="Times New Roman"/>
                <a:ea typeface="Times New Roman"/>
                <a:cs typeface="Times New Roman"/>
                <a:sym typeface="Times New Roman"/>
              </a:rPr>
              <a:t> — </a:t>
            </a:r>
            <a:r>
              <a:rPr sz="3050" i="1">
                <a:uFill>
                  <a:solidFill/>
                </a:uFill>
                <a:latin typeface="Times New Roman"/>
                <a:ea typeface="Times New Roman"/>
                <a:cs typeface="Times New Roman"/>
                <a:sym typeface="Times New Roman"/>
              </a:rPr>
              <a:t>одиночество.</a:t>
            </a:r>
            <a:endParaRPr sz="30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50">
                <a:uFill>
                  <a:solidFill/>
                </a:uFill>
                <a:latin typeface="Times New Roman"/>
                <a:ea typeface="Times New Roman"/>
                <a:cs typeface="Times New Roman"/>
                <a:sym typeface="Times New Roman"/>
              </a:rPr>
              <a:t>Люди, страдающие от эмоционального сгорания, не в состоянии установить нормальный контакт с клиентами. Преобладают объект-объектные отношения.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30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50" b="1">
                <a:uFill>
                  <a:solidFill/>
                </a:uFill>
                <a:latin typeface="Times New Roman"/>
                <a:ea typeface="Times New Roman"/>
                <a:cs typeface="Times New Roman"/>
                <a:sym typeface="Times New Roman"/>
              </a:rPr>
              <a:t>Третий</a:t>
            </a:r>
            <a:r>
              <a:rPr sz="3050">
                <a:uFill>
                  <a:solidFill/>
                </a:uFill>
                <a:latin typeface="Times New Roman"/>
                <a:ea typeface="Times New Roman"/>
                <a:cs typeface="Times New Roman"/>
                <a:sym typeface="Times New Roman"/>
              </a:rPr>
              <a:t> — </a:t>
            </a:r>
            <a:r>
              <a:rPr sz="3050" i="1">
                <a:uFill>
                  <a:solidFill/>
                </a:uFill>
                <a:latin typeface="Times New Roman"/>
                <a:ea typeface="Times New Roman"/>
                <a:cs typeface="Times New Roman"/>
                <a:sym typeface="Times New Roman"/>
              </a:rPr>
              <a:t>эмоциональное истощение, соматизация.</a:t>
            </a:r>
            <a:endParaRPr sz="305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3050">
                <a:uFill>
                  <a:solidFill/>
                </a:uFill>
                <a:latin typeface="Times New Roman"/>
                <a:ea typeface="Times New Roman"/>
                <a:cs typeface="Times New Roman"/>
                <a:sym typeface="Times New Roman"/>
              </a:rPr>
              <a:t>Усталость, апатия и депрессия, сопровождающие эмоциональное сгорание, приводят к серьезным физическим недомоганиям — гастриту, мигрени, повышенному артериальному давлению, синдрому хронической усталости и т.д.</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46" name="Shape 46"/>
          <p:cNvSpPr>
            <a:spLocks noGrp="1"/>
          </p:cNvSpPr>
          <p:nvPr>
            <p:ph type="title"/>
          </p:nvPr>
        </p:nvSpPr>
        <p:spPr>
          <a:xfrm>
            <a:off x="482600" y="332778"/>
            <a:ext cx="12113260" cy="9199841"/>
          </a:xfrm>
          <a:prstGeom prst="rect">
            <a:avLst/>
          </a:prstGeom>
        </p:spPr>
        <p:txBody>
          <a:bodyPr/>
          <a:lstStyle/>
          <a:p>
            <a:pPr lvl="0"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b="1" dirty="0" err="1">
                <a:uFill>
                  <a:solidFill/>
                </a:uFill>
                <a:latin typeface="Times New Roman"/>
                <a:ea typeface="Times New Roman"/>
                <a:cs typeface="Times New Roman"/>
                <a:sym typeface="Times New Roman"/>
              </a:rPr>
              <a:t>Симптомы</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профессионального</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выгорания</a:t>
            </a:r>
            <a:endParaRPr sz="2400" b="1" dirty="0">
              <a:uFill>
                <a:solidFill/>
              </a:uFill>
              <a:latin typeface="Times New Roman"/>
              <a:ea typeface="Times New Roman"/>
              <a:cs typeface="Times New Roman"/>
              <a:sym typeface="Times New Roman"/>
            </a:endParaRPr>
          </a:p>
          <a:p>
            <a:pPr lvl="0"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endParaRPr sz="2400" b="1" dirty="0">
              <a:uFill>
                <a:solidFill/>
              </a:uFill>
              <a:latin typeface="Times New Roman"/>
              <a:ea typeface="Times New Roman"/>
              <a:cs typeface="Times New Roman"/>
              <a:sym typeface="Times New Roman"/>
            </a:endParaRP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ПЕРВАЯ ГРУППА:</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b="1" dirty="0" err="1">
                <a:uFill>
                  <a:solidFill/>
                </a:uFill>
                <a:latin typeface="Times New Roman"/>
                <a:ea typeface="Times New Roman"/>
                <a:cs typeface="Times New Roman"/>
                <a:sym typeface="Times New Roman"/>
              </a:rPr>
              <a:t>психофизические</a:t>
            </a:r>
            <a:r>
              <a:rPr sz="2400" b="1" dirty="0">
                <a:uFill>
                  <a:solidFill/>
                </a:uFill>
                <a:latin typeface="Times New Roman"/>
                <a:ea typeface="Times New Roman"/>
                <a:cs typeface="Times New Roman"/>
                <a:sym typeface="Times New Roman"/>
              </a:rPr>
              <a:t> </a:t>
            </a:r>
            <a:r>
              <a:rPr sz="2400" b="1" dirty="0" err="1">
                <a:uFill>
                  <a:solidFill/>
                </a:uFill>
                <a:latin typeface="Times New Roman"/>
                <a:ea typeface="Times New Roman"/>
                <a:cs typeface="Times New Roman"/>
                <a:sym typeface="Times New Roman"/>
              </a:rPr>
              <a:t>симптомы</a:t>
            </a:r>
            <a:endParaRPr sz="2400" dirty="0">
              <a:uFill>
                <a:solidFill/>
              </a:uFill>
              <a:latin typeface="Times New Roman"/>
              <a:ea typeface="Times New Roman"/>
              <a:cs typeface="Times New Roman"/>
              <a:sym typeface="Times New Roman"/>
            </a:endParaRP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Чувство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постоянной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усталости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только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вечерам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но</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по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утрам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сразу</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после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сна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симптом</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хронической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усталости</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ощущение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эмоционального</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физического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истощения</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снижение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восприимчивости</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реактивности</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связи</a:t>
            </a:r>
            <a:r>
              <a:rPr sz="2400" dirty="0">
                <a:uFill>
                  <a:solidFill/>
                </a:uFill>
                <a:latin typeface="Times New Roman"/>
                <a:ea typeface="Times New Roman"/>
                <a:cs typeface="Times New Roman"/>
                <a:sym typeface="Times New Roman"/>
              </a:rPr>
              <a:t> с </a:t>
            </a:r>
            <a:r>
              <a:rPr sz="2400" dirty="0" err="1">
                <a:uFill>
                  <a:solidFill/>
                </a:uFill>
                <a:latin typeface="Times New Roman"/>
                <a:ea typeface="Times New Roman"/>
                <a:cs typeface="Times New Roman"/>
                <a:sym typeface="Times New Roman"/>
              </a:rPr>
              <a:t>изменениями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внешней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среды</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отсутствие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реакции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любопытства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фактор</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новизны</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реакции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страха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опасную</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ситуацию</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общая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астенизация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слабость</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снижение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активности</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энергии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ухудшение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биохимии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крови</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гормональных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показателей</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частые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беспричинные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головные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боли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постоянные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расстройства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желудочно-кишечного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тракта</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резкая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потеря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резкое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увеличение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веса</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полная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частичная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бессонница</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постоянное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заторможенное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сонливое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состояние</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желание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спать</a:t>
            </a:r>
            <a:r>
              <a:rPr sz="2400" dirty="0">
                <a:uFill>
                  <a:solidFill/>
                </a:uFill>
                <a:latin typeface="Times New Roman"/>
                <a:ea typeface="Times New Roman"/>
                <a:cs typeface="Times New Roman"/>
                <a:sym typeface="Times New Roman"/>
              </a:rPr>
              <a:t> в </a:t>
            </a:r>
            <a:r>
              <a:rPr sz="2400" dirty="0" err="1">
                <a:uFill>
                  <a:solidFill/>
                </a:uFill>
                <a:latin typeface="Times New Roman"/>
                <a:ea typeface="Times New Roman"/>
                <a:cs typeface="Times New Roman"/>
                <a:sym typeface="Times New Roman"/>
              </a:rPr>
              <a:t>течение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всего</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дня</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одышка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нарушения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дыхания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при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физической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или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эмоциональной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нагрузке</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заметное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снижение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внешней</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внутренней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сенсорной</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чувствительности</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ухудшение</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зрения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слуха</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обоняния</a:t>
            </a:r>
            <a:r>
              <a:rPr sz="2400" dirty="0">
                <a:uFill>
                  <a:solidFill/>
                </a:uFill>
                <a:latin typeface="Times New Roman"/>
                <a:ea typeface="Times New Roman"/>
                <a:cs typeface="Times New Roman"/>
                <a:sym typeface="Times New Roman"/>
              </a:rPr>
              <a:t> и </a:t>
            </a:r>
            <a:r>
              <a:rPr sz="2400" dirty="0" err="1">
                <a:uFill>
                  <a:solidFill/>
                </a:uFill>
                <a:latin typeface="Times New Roman"/>
                <a:ea typeface="Times New Roman"/>
                <a:cs typeface="Times New Roman"/>
                <a:sym typeface="Times New Roman"/>
              </a:rPr>
              <a:t>осязания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потеря</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внутренних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телесных</a:t>
            </a:r>
            <a:r>
              <a:rPr sz="2400" dirty="0">
                <a:uFill>
                  <a:solidFill/>
                </a:uFill>
                <a:latin typeface="Times New Roman"/>
                <a:ea typeface="Times New Roman"/>
                <a:cs typeface="Times New Roman"/>
                <a:sym typeface="Times New Roman"/>
              </a:rPr>
              <a:t> </a:t>
            </a:r>
            <a:r>
              <a:rPr sz="2400" dirty="0" err="1">
                <a:uFill>
                  <a:solidFill/>
                </a:uFill>
                <a:latin typeface="Times New Roman"/>
                <a:ea typeface="Times New Roman"/>
                <a:cs typeface="Times New Roman"/>
                <a:sym typeface="Times New Roman"/>
              </a:rPr>
              <a:t>ощущений</a:t>
            </a:r>
            <a:r>
              <a:rPr sz="2400" dirty="0">
                <a:uFill>
                  <a:solidFill/>
                </a:uFill>
                <a:latin typeface="Times New Roman"/>
                <a:ea typeface="Times New Roman"/>
                <a:cs typeface="Times New Roman"/>
                <a:sym typeface="Times New Roman"/>
              </a:rPr>
              <a:t>.</a:t>
            </a: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endParaRPr sz="1176" dirty="0">
              <a:uFill>
                <a:solidFill/>
              </a:uFill>
              <a:latin typeface="Times New Roman"/>
              <a:ea typeface="Times New Roman"/>
              <a:cs typeface="Times New Roman"/>
              <a:sym typeface="Times New Roman"/>
            </a:endParaRPr>
          </a:p>
          <a:p>
            <a:pPr lvl="0" algn="l" defTabSz="448055">
              <a:spcBef>
                <a:spcPts val="400"/>
              </a:spcBef>
              <a:tabLst>
                <a:tab pos="431800" algn="l"/>
                <a:tab pos="876300" algn="l"/>
                <a:tab pos="1320800" algn="l"/>
                <a:tab pos="1752600" algn="l"/>
                <a:tab pos="2197100" algn="l"/>
                <a:tab pos="2641600" algn="l"/>
                <a:tab pos="3073400" algn="l"/>
                <a:tab pos="3517900" algn="l"/>
                <a:tab pos="3962400" algn="l"/>
                <a:tab pos="4394200" algn="l"/>
                <a:tab pos="4838700" algn="l"/>
                <a:tab pos="5283200" algn="l"/>
                <a:tab pos="5676900" algn="l"/>
              </a:tabLst>
              <a:defRPr sz="1800"/>
            </a:pPr>
            <a:endParaRPr sz="1176" dirty="0">
              <a:uFill>
                <a:solidFill/>
              </a:u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DB7FF"/>
            </a:gs>
            <a:gs pos="20437">
              <a:srgbClr val="C1D1FF"/>
            </a:gs>
            <a:gs pos="100000">
              <a:srgbClr val="E5EBFF"/>
            </a:gs>
          </a:gsLst>
          <a:lin ang="16200000" scaled="0"/>
        </a:gradFill>
        <a:effectLst/>
      </p:bgPr>
    </p:bg>
    <p:spTree>
      <p:nvGrpSpPr>
        <p:cNvPr id="1" name=""/>
        <p:cNvGrpSpPr/>
        <p:nvPr/>
      </p:nvGrpSpPr>
      <p:grpSpPr>
        <a:xfrm>
          <a:off x="0" y="0"/>
          <a:ext cx="0" cy="0"/>
          <a:chOff x="0" y="0"/>
          <a:chExt cx="0" cy="0"/>
        </a:xfrm>
      </p:grpSpPr>
      <p:sp>
        <p:nvSpPr>
          <p:cNvPr id="48" name="Shape 48"/>
          <p:cNvSpPr>
            <a:spLocks noGrp="1"/>
          </p:cNvSpPr>
          <p:nvPr>
            <p:ph type="title"/>
          </p:nvPr>
        </p:nvSpPr>
        <p:spPr>
          <a:xfrm>
            <a:off x="330200" y="672306"/>
            <a:ext cx="11404600" cy="8295284"/>
          </a:xfrm>
          <a:prstGeom prst="rect">
            <a:avLst/>
          </a:prstGeom>
        </p:spPr>
        <p:txBody>
          <a:bodyPr/>
          <a:lstStyle/>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ВТОРАЯ ГРУППА:</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endParaRPr sz="2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b="1">
                <a:uFill>
                  <a:solidFill/>
                </a:uFill>
                <a:latin typeface="Times New Roman"/>
                <a:ea typeface="Times New Roman"/>
                <a:cs typeface="Times New Roman"/>
                <a:sym typeface="Times New Roman"/>
              </a:rPr>
              <a:t>социально-психологические симптомы</a:t>
            </a:r>
            <a:endParaRPr sz="2600">
              <a:uFill>
                <a:solidFill/>
              </a:uFill>
              <a:latin typeface="Times New Roman"/>
              <a:ea typeface="Times New Roman"/>
              <a:cs typeface="Times New Roman"/>
              <a:sym typeface="Times New Roman"/>
            </a:endParaRP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Безразличие, скука, пассивность и депрессия (пониженный эмоциональный тонус, чувство подавленности);</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повышенная раздражительность на незначительные, мелкие события;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частые нервные срывы (вспышки немотивированного гнева или отказы от общения, уход в себя);</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постоянное переживание негативных эмоций, для которых во внешней ситуации причин нет (чувство вины, обиды, стыда, подозрительность, скованность);</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чувство неосознанного беспокойства и повышенной тревожности (ощущение, что «что-то не так, как надо»);</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чувство гиперответственности и постоянное чувство страха, что «не получится» или «я не справлюсь»;</a:t>
            </a:r>
          </a:p>
          <a:p>
            <a:pPr lvl="0" algn="l" defTabSz="457200">
              <a:spcBef>
                <a:spcPts val="500"/>
              </a:spcBef>
              <a:tabLst>
                <a:tab pos="444500" algn="l"/>
                <a:tab pos="889000" algn="l"/>
                <a:tab pos="1346200" algn="l"/>
                <a:tab pos="1790700" algn="l"/>
                <a:tab pos="2247900" algn="l"/>
                <a:tab pos="2692400" algn="l"/>
                <a:tab pos="3136900" algn="l"/>
                <a:tab pos="3594100" algn="l"/>
                <a:tab pos="4038600" algn="l"/>
                <a:tab pos="4495800" algn="l"/>
                <a:tab pos="4940300" algn="l"/>
                <a:tab pos="5384800" algn="l"/>
                <a:tab pos="5791200" algn="l"/>
              </a:tabLst>
              <a:defRPr sz="1800"/>
            </a:pPr>
            <a:r>
              <a:rPr sz="2600">
                <a:uFill>
                  <a:solidFill/>
                </a:uFill>
                <a:latin typeface="Times New Roman"/>
                <a:ea typeface="Times New Roman"/>
                <a:cs typeface="Times New Roman"/>
                <a:sym typeface="Times New Roman"/>
              </a:rPr>
              <a:t>• общая негативная установка на жизненные и профессиональные перспективы (по типу «как ни старайся, все равно ничего не получится»).</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54</TotalTime>
  <Words>2738</Words>
  <Application>Microsoft Office PowerPoint</Application>
  <PresentationFormat>Произвольный</PresentationFormat>
  <Paragraphs>454</Paragraphs>
  <Slides>53</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53</vt:i4>
      </vt:variant>
    </vt:vector>
  </HeadingPairs>
  <TitlesOfParts>
    <vt:vector size="63" baseType="lpstr">
      <vt:lpstr>Arial</vt:lpstr>
      <vt:lpstr>Arial CYR</vt:lpstr>
      <vt:lpstr>Calibri</vt:lpstr>
      <vt:lpstr>Calibri Light</vt:lpstr>
      <vt:lpstr>Helvetica</vt:lpstr>
      <vt:lpstr>Helvetica Light</vt:lpstr>
      <vt:lpstr>Helvetica Neue</vt:lpstr>
      <vt:lpstr>Times New Roman</vt:lpstr>
      <vt:lpstr>Wingdings</vt:lpstr>
      <vt:lpstr>Тема Office</vt:lpstr>
      <vt:lpstr>Профилактика синдрома профессионального выгорания</vt:lpstr>
      <vt:lpstr>ПРЕДСТАВЛЕНИЕ О ПРОФЕССИОНАЛЬНОМ ВЫГОРАНИИ  Профессиональное выгорание — это синдром, развивающийся на фоне хронического стресса и ведущий к истощению эмоционально-энергетических и личностных ресурсов работающего человека.  Синдром профессионального выгорания — самая опасная профессиональная болезнь тех, кто работает с людьми: учителей, социальных работников, психологов, менеджеров, врачей, журналистов, бизнесменов и политиков, — всех, чья деятельность невозможна без общения.  Профессиональное выгорание возникает в результате внутреннего накапливания отрицательных эмоций без соответствующей «разрядки», или «освобождения» от них.  Оно ведет к истощению эмоционально-энергетических и личностных ресурсов человека. </vt:lpstr>
      <vt:lpstr>Стадии профессионального выгорания  Синдром профессионального выгорания развивается постепенно.  Он проходит три стадии — три лестничных пролета в глубины профессиональной непригодности:</vt:lpstr>
      <vt:lpstr> ПЕРВАЯ СТАДИЯ:  • начинается приглушением эмоций, сглаживанием остроты чувств и свежести переживаний; специалист неожиданно замечает: вроде бы все пока нормально, но... скучно и пусто на душе;  • исчезают положительные эмоции, появляется некоторая отстраненность в отношениях с членами семьи;  • возникает состояние тревожности, неудовлетворенности; возвращаясь домой, все чаще хочется сказать: «Не лезьте ко мне, оставьте в покое!»    </vt:lpstr>
      <vt:lpstr>ВТОРАЯ СТАДИЯ:  • возникают недоразумения с коллегами и обучающимися, профессионал в кругу своих коллег начинает с пренебрежением говорить о некоторых из них;  • неприязнь начинает постепенно проявляться в присутствии субъектов — вначале - это с трудом сдерживаемая антипатия, а затем и вспышки раздражения.  Подобное поведение профессионала — это неосознаваемое им самим проявление чувства самосохранения при общении, превышающем безопасный для организма уровень.</vt:lpstr>
      <vt:lpstr>ТРЕТЬЯ СТАДИЯ:  • притупляются представления о ценностях жизни, эмоциональное отношение к миру «уплощается», человек становится опасно равнодушным ко всему, даже к собственной жизни;  • такой человек по привычке может еще сохранять внешнюю респектабельность и некоторый апломб, но его глаза теряют блеск интереса к чему бы то ни было, и почти физически ощутимый холод безразличия поселяется в его душе.</vt:lpstr>
      <vt:lpstr>Три аспекта профессионального выгорания  Первый — снижение самооценки. Как следствие, такие «сгоревшие» работники чувствуют беспомощность и апатию. Со временем это может перейти в агрессию и отчаяние.  Второй — одиночество. Люди, страдающие от эмоционального сгорания, не в состоянии установить нормальный контакт с клиентами. Преобладают объект-объектные отношения.  Третий — эмоциональное истощение, соматизация. Усталость, апатия и депрессия, сопровождающие эмоциональное сгорание, приводят к серьезным физическим недомоганиям — гастриту, мигрени, повышенному артериальному давлению, синдрому хронической усталости и т.д.</vt:lpstr>
      <vt:lpstr>Симптомы профессионального выгорания  ПЕРВАЯ ГРУППА: психофизические симптомы • Чувство постоянной усталости не только по вечерам, но и по утрам, сразу после сна (симптом хронической усталости); • ощущение эмоционального и физического истощения; • снижение восприимчивости и реактивности в связи с изменениями внешней среды (отсутствие реакции любопытства на фактор новизны или реакции страха на опасную ситуацию); • общая астенизация (слабость, снижение активности и энергии, ухудшение биохимии крови и гормональных показателей); • частые беспричинные головные боли; постоянные расстройства желудочно-кишечного тракта; • резкая потеря или резкое увеличение веса; • полная или частичная бессонница; • постоянное заторможенное, сонливое состояние и желание спать в течение всего дня; • одышка или нарушения дыхания при физической или эмоциональной нагрузке; • заметное снижение внешней и внутренней сенсорной чувствительности: ухудшение зрения, слуха, обоняния и осязания, потеря внутренних, телесных ощущений.  </vt:lpstr>
      <vt:lpstr>ВТОРАЯ ГРУППА:  социально-психологические симптомы • Безразличие, скука, пассивность и депрессия (пониженный эмоциональный тонус, чувство подавленности); • повышенная раздражительность на незначительные, мелкие события; • частые нервные срывы (вспышки немотивированного гнева или отказы от общения, уход в себя); • постоянное переживание негативных эмоций, для которых во внешней ситуации причин нет (чувство вины, обиды, стыда, подозрительность, скованность); • чувство неосознанного беспокойства и повышенной тревожности (ощущение, что «что-то не так, как надо»); • чувство гиперответственности и постоянное чувство страха, что «не получится» или «я не справлюсь»; • общая негативная установка на жизненные и профессиональные перспективы (по типу «как ни старайся, все равно ничего не получится»).</vt:lpstr>
      <vt:lpstr>ТРЕТЬЯ ГРУППА:  поведенческие симптомы • Ощущение, что работа становится все тяжелее и тяжелее, а выполнять ее — все труднее и труднее; • сотрудник заметно меняет свой рабочий режим (увеличивает или сокращает время работы); • постоянно, без необходимости, берет работу домой, но дома ее не делает; • руководитель затрудняется в принятии решений; • чувство бесполезности, неверие в улучшения, снижение энтузиазма по отношению к работе, безразличие к результатам; • невыполнение важных, приоритетных задач и «застревание» на мелких деталях, не соответствующая служебным требованиям трата большей части рабочего времени на мало осознаваемое или не осознаваемое выполнение автоматических и элементарных действий; • дистанцированность от сотрудников и клиентов, повышение неадекватной критичности; • злоупотребление алкоголем, резкое возрастание выкуренных за день сигарет, применение наркотических средств.</vt:lpstr>
      <vt:lpstr>Презентация PowerPoint</vt:lpstr>
      <vt:lpstr>ВНЕШНИЕ И ВНУТРЕННИЕ УСЛОВИЯ ПРОФЕССИОНАЛЬНОГО ВЫГОРАНИЯ</vt:lpstr>
      <vt:lpstr>Три условия (фактора) профессионального выгорания:  - Личностный фактор. - Ролевой фактор. - Организационный фактор.  Личностный фактор  Это, прежде всего, чувство собственной значимости на рабочем месте, возможность профессионального продвижения, автономия и уровень контроля со стороны руководства.  Если специалист чувствует значимость своей деятельности, то он становится достаточно неуязвимым по отношению к эмоциональному сгоранию.  Если же работа выглядит в его собственных глазах незначимой, то синдром развивается быстрее.  Его развитию способствуют также неудовлетворенность своим профессиональным ростом, излишняя зависимость от мнения окружающих и недостаток автономности, самостоятельности.</vt:lpstr>
      <vt:lpstr>Ролевой фактор  Исследования показали, что на развитие выгорания существенно влияют конфликт ролей и ролевая неопределенность, а также профессиональные ситуации, в которых совместные действия сотрудников в значительной степени не согласованы: отсутствует интеграция усилий, но при этом присутствует конкуренция.  А вот слаженная, согласованная коллективная работа в ситуации распределенной ответственности как бы предохраняет работника социально-психологической службы от развития синдрома эмоционального сгорания, несмотря на то что рабочая нагрузка может быть существенно выше.</vt:lpstr>
      <vt:lpstr>Организационный фактор  На развитие синдрома влияет многочасовая работа, но не любая, а неопределенная (нечеткость функциональных обязанностей) либо не получающая должной оценки. При этом негативно сказывается не раз подвергавшийся критике стиль руководства, при котором шеф не позволяет сотруднику проявлять самостоятельность (по принципу «инициатива наказуема») и тем самым лишает его чувства ответственности за свое дело и осознания значимости, важности выполняемой работы.</vt:lpstr>
      <vt:lpstr>Качества, помогающие специалисту избежать профессионального выгорания  Во-первых: • хорошее здоровье и сознательная, целенаправленная забота о своем физическом состоянии (постоянные занятия спортом, здоровый образ жизни). • высокая самооценка и уверенность в себе, своих способностях и возможностях.  Во-вторых: • опыт успешного преодоления профессионального стресса; • способность конструктивно меняться в напряженных условиях; • высокая мобильность; • открытость; • общительность; • самостоятельность; • стремление опираться на собственные силы.  В-третьих: • способность формировать и поддерживать в себе позитивные, оптимистичные установки и ценности — как в отношении самих себя, так и других людей и жизни вообще.</vt:lpstr>
      <vt:lpstr>Задание  Укажите, что вам нравится: в вас как профессионале, в вашей организации, в вашей работе.</vt:lpstr>
      <vt:lpstr>КАК ИЗБЕЖАТЬ ВСТРЕЧИ С СИНДРОМОМ ПРОФЕССИОНАЛЬНОГО ВЫГОРАНИЯ  1. Будьте внимательны к себе: это поможет вам своевременно заметить первые симптомы усталости.  2. Любите себя или по крайней мере старайтесь себе нравиться.  3. Подбирайте дело по себе: сообразно своим склонностям и возможностям. Это позволит вам обрести себя, поверить в свои силы.  4. Перестаньте искать в работе счастье или спасение. Она — не убежище, а деятельность, которая хороша сама по себе.  5. Перестаньте жить за других их жизнью. Живите, пожалуйста, своей. Не вместо людей, а вместе с ними.  6. Находите время для себя, вы имеете право не только на рабочую, но и на частную жизнь.  7. Учитесь трезво осмысливать события каждого дня. Можно сделать традицией вечерний пересмотр событий.  8. Если вам очень хочется кому-то помочь или сделать за него его работу, задайте себе вопрос: так ли уж ему это нужно? А может, он справится сам?</vt:lpstr>
      <vt:lpstr>ПРОФИЛАКТИКА И ПСИХОЛОГИЧЕСКАЯ ПОМОЩЬ ОСНОВНЫЕ ПОДХОДЫ К РАБОТЕ С ПРОФЕССИОНАЛЬНЫМ ВЫГОРАНИЕМ</vt:lpstr>
      <vt:lpstr>Презентация PowerPoint</vt:lpstr>
      <vt:lpstr>ОСНОВНЫЕ ПОДХОДЫ К РАБОТЕ С ПРОФЕССИОНАЛЬНЫМ ВЫГОРАНИЕМ  1. Забота о себе и снижение уровня стресса: — стремление к равновесию и гармонии, здоровому образу жизни, удовлетворение потребности в общении; — удовольствие (релаксация, игра); — умение отвлекаться от переживаний, связанных с работой.  2. Трансформация негативных убеждений, чувства отчаяния, утраты смысла и безнадежности: — стремление находить смысл во всем — как в значительных событиях жизни, так и в привычных, повседневных заботах; — стремление бороться со своими негативными убеждениями; — создание сообщества.  3. Повышение уровня профессионального мастерства. Работа с супервизором.</vt:lpstr>
      <vt:lpstr>Упражнение «Стратегии самопомощи»  1. Подумайте и запишите ответы на вопросы: «Что я могу сделать, чтобы снизить свой уровень стресса, доставить себе радость?» 2. Попробуйте найти смысл, наполнить значимостью записанные вами ответы и осознать, как они могут противостоять негативным убеждениям.                  </vt:lpstr>
      <vt:lpstr>Ресурсы                                               </vt:lpstr>
      <vt:lpstr>ОСВАИВАЕМ САМОРЕГУЛЯЦИЮ  Саморегуляция — это управление своим психоэмоциональным состоянием, которое достигается путем воздействия человека на самого себя с помощью слов, мысленных образов, управления мышечным тонусом и дыханием. </vt:lpstr>
      <vt:lpstr>Эффекты саморегуляции:  — эффект успокоения (устранение эмоциональной напряженности),  — эффект восстановления (ослабление проявлений утомления),  — эффект активизации (повышение психофизиологической реактивности).</vt:lpstr>
      <vt:lpstr>Способы саморегуляции:  — смех, улыбка, юмор; — размышления о хорошем, приятном; — различные движения типа потягивания, расслабления мышц; — рассматривание цветов в помещении, пейзажа за окном, фотографий, других приятных или дорогих вещей; — мысленное обращение к высшим силам (Богу, Вселенной, великой идее); — «купание» (реальное или мысленное) в солнечных лучах; — вдыхание свежего воздуха; — чтение стихов; — высказывание похвалы, комплиментов кому-либо просто так.</vt:lpstr>
      <vt:lpstr>Задание  Ответьте на вопросы:  1. Что помогает вам поднять настроение, переключиться? _______________________________________________________________________  2. Что вы можете использовать из вышеперечисленных способов? _______________________________________________________________________  3. Составьте перечень этих способов, добавив свои _______________________________________________________________________  4. Подумайте, какие из них вы можете использовать сознательно, когда чувствуете напряженность или усталость _____________________________________________</vt:lpstr>
      <vt:lpstr>БАНК СПОСОБОВ САМОРЕГУЛЯЦИИ  I. Способы, связанные с управлением дыханием  Управление дыханием — это эффективное средство влияния на тонус мышц и эмоциональные центры мозга.   Медленное и глубокое дыхание (с участием мышц живота) понижает возбудимость нервных центров, способствует мышечному расслаблению, то есть релаксации.  Частое (грудное) дыхание, наоборот, обеспечивает высокий уровень активности организма, поддерживает нервно-психическую напряженность.</vt:lpstr>
      <vt:lpstr>Способ 1  Сидя или стоя постарайтесь по возможности расслабить мышцы тела и сосредоточьте внимание на дыхании.  На счет 1–2–3–4 делайте медленный глубокий вдох (при этом живот выпячивается вперед, а грудная клетка неподвижна); — на следующие четыре счета проводится задержка дыхания; — затем плавный выдох на счет 1–2–3–4–5–6; — снова задержка перед следующим вдохом на счет 1–2–3–4.  Уже через 3–5 минут такого дыхания вы заметите, что ваше состояние стало заметно спокойней и уравновешенней.</vt:lpstr>
      <vt:lpstr>Способ 2  Представьте, что перед вашим носом на расстоянии 10–15 см висит пушинка.  Дышите только носом и так плавно, чтобы пушинка не колыхалась.</vt:lpstr>
      <vt:lpstr>Способ 3  Поскольку в ситуации раздражения, гнева мы забываем делать нормальный выдох:  — глубоко выдохните; — задержите дыхание так долго, как сможете; — сделайте несколько глубоких вдохов; — снова задержите дыхание.</vt:lpstr>
      <vt:lpstr>II. Способы, связанные с управлением тонусом мышц, движением  Под воздействием психических нагрузок возникают мышечные зажимы, напряжение. Умение их расслаблять позволяет снять нервно-психическую напряженность, быстро восстановить силы.</vt:lpstr>
      <vt:lpstr>Способ 4  Поскольку добиться полноценного расслабления всех мышц сразу не удается, нужно сосредоточить внимание на наиболее напряженных частях тела.  — Сядьте удобно, если есть возможность — закройте глаза; — дышите глубоко и медленно; — пройдитесь внутренним взором по всему вашему телу, начиная от макушки до кончиков пальцев ног (либо в обратной последовательности) и найдите места наибольшего напряжения (часто это бывают рот, губы, челюсти, шея, затылок, плечи, живот); — постарайтесь еще сильнее напрячь места зажимов (до дрожания мышц), делайте это на вдохе; — прочувствуйте это напряжение; — резко сбросьте напряжение — делайте это на выдохе; — сделайте так несколько раз.  В хорошо расслабленной мышце вы почувствуете появление тепла и приятной тяжести. Если зажим снять не удается, особенно на лице, попробуйте разгладить его с помощью легкого самомассажа круговыми движениями пальцев (можно поделать гримасы — удивления, радости и пр.).</vt:lpstr>
      <vt:lpstr>Способ 5  В свободные минуты, паузы отдыха, осваивайте последовательное расслабление различных групп мышц, соблюдая следующие правила: 1) осознавайте и запоминайте ощущение расслабленной мышцы по контрасту с перенапряжением; 2) каждое упражнение состоит из трех фаз: «напрячь—прочувствовать—расслабить»; 3) напряжению соответствует вдох, расслаблению — выдох.  Можно работать со следующими группами мышц: — лица (лоб, веки, губы, зубы); — затылка, плеч; — грудной клетки; — бедер и живота; — кистей рук; — нижней части ног.  Примечание. Чтобы научиться расслаблять мышцы, надо их иметь, поэтому ежедневные физические нагрузки повышают эффективность упражнений на расслабление мышц.</vt:lpstr>
      <vt:lpstr>Способ 6  Попробуйте задать ритм всему организму с помощью монотонных ритмичных движений: — движения большими пальцами рук в «полузамке»; — перебирание бусинок на ваших бусах; — перебирание четок;  — пройдите по кабинету (коридору) несколько раз, делая на два шага вдох, а на пять шагов выдох.</vt:lpstr>
      <vt:lpstr>III. Способы, связанные с воздействием слова  Словесное воздействие задействует сознательный механизм самовнушения, идет непосредственное воздействие на психофизиологические функции организма. Формулировки самовнушений строятся в виде простых и кратких утверждений, с позитивной направленностью (без частицы «не»).</vt:lpstr>
      <vt:lpstr>Способ 7. Самоприказы  Самоприказ — это короткое, отрывистое распоряжение, сделанное самому себе. Применяйте самоприказ, когда убеждены в том, что надо вести себя определенным образом, но испытываете трудности с выполнением. «Разговаривать спокойно!», «Молчать, молчать!», «Не поддаваться на провокацию!» — это помогает сдерживать эмоции, вести себя достойно, соблюдать требования этики и правила работы с клиентами. Сформулируйте самоприказ. Мысленно повторите его несколько раз. Если это возможно, повторите его вслух.</vt:lpstr>
      <vt:lpstr>Способ 8. Самопрограммирование  Во многих ситуациях целесообразно «оглянуться назад», вспомнить о своих успехах в аналогичных обстоятельствах. Прошлые успехи говорят человеку о его возможностях, о скрытых резервах в духовной, интеллектуальной, волевой сферах и вселяют уверенность в своих силах.  — Вспомните ситуацию, когда вы справились с аналогичными трудностями. — Сформулируйте текст программы, для усиления эффекта можно использовать слова «именно сегодня»:  «Именно сегодня у меня все получится»; «Именно сегодня я буду самой спокойной и выдержанной»; «Именно сегодня я буду находчивой и уверенной»; «Мне доставляет удовольствие вести разговор спокойным и уверенным голосом, показывать образец выдержки и самообладания». — Мысленно повторите его несколько раз.</vt:lpstr>
      <vt:lpstr>Способ 9. Самоодобрение (самопоощрение)  Люди часто не получают положительной оценки своего поведения со стороны. Особенно в ситуациях повышенных нервно-психических нагрузок — это одна из причин увеличения нервозности, раздражения. Поэтому важно поощрять себя самому. — В случае даже незначительных успехов целесообразно хвалить себя, мысленно говоря: «Молодец! Умница! «Здорово получилось!» — Находите возможность хвалить себя в течение рабочего дня не менее 3–5 раз.  Свой способ.</vt:lpstr>
      <vt:lpstr>IV. Способы, связанные с использованием образов  Использование образов связано с активным воздействием на центральную нервную систему чувств и представлений. Множество наших позитивных ощущений, наблюдений, впечатлений мы не запоминаем, но если пробудить воспоминания и образы, с ними связанные, то можно пережить их вновь и даже усилить. И если словом мы воздействуем в основном на сознание, то образы, воображение открывают нам доступ к мощным подсознательным резервам психики.</vt:lpstr>
      <vt:lpstr>Способ 10  Чтобы использовать образы для саморегуляции: — Специально запоминайте ситуации, события, в которых вы чувствовали себя комфортно, расслабленно, спокойно, — это ваши ресурсные ситуации. — Делайте это в трех основных модальностях, присущих человеку.  Для этого запоминайте: 1) зрительные образы события (что вы видите — облака, цветы, лес); 2) слуховые образы (какие звуки вы слышите — пение птиц, журчание ручья, шум дождя, музыка); 3) ощущения в теле (что вы чувствуете — тепло солнечных лучей на своем лице, брызги воды, запах цветущих яблонь, вкус клубники).  При ощущении напряженности, усталости: 1) сядьте удобно, по возможности закрыв глаза; 2) дышите медленно и глубоко; 3) вспомните одну из ваших ресурсных ситуаций; 4) проживите ее заново, вспоминая все сопровождавшие ее зрительные, слуховые и телесные ощущения; 5) побудьте внутри этой ситуации несколько минут; 6) откройте глаза и вернитесь к работе.   </vt:lpstr>
      <vt:lpstr>КОНКРЕТНЫЕ ПРИЕМЫ САМОПОДДЕРЖКИ</vt:lpstr>
      <vt:lpstr>1. Прием «Вечерний пересмотр событий»  (для тех, кто работает с людьми, самый губительный принцип — «Я подумаю об этом завтра»).</vt:lpstr>
      <vt:lpstr>2. Визуализация: мысленное представление, проигрывание, видение себя в ситуации, которая еще не произошла, — это прием, помогающий строить реальность. Человек воображает себя делающим (или имеющим) то, к чему он стремится, и — получает желаемое. (10 минут перед отходом ко сну и 10 минут утром. Всего 20 минут!)  Этапы визуализации: • решите, чего вы хотите добиться: буквально, четко, зримо, в цветах и красках (мысленно создайте точные картины и сцены того, чего вы хотите добиться); • расслабьтесь; • в течение 5–10 минут мысленно представляйте желаемую реальность, как будто создавая видеофильм успешных действий.  Важно помнить: при визуализации нужна систематичность. Здесь главное — практика. Не надо ждать быстрых результатов. Недостаточно представить себе что-нибудь один или два раза. Результат появится, если образ отпечатывается в сознании вновь и вновь на протяжении недель и даже месяцев. Так что продолжайте упражняться в визуализации, пока ваша цель не осуществится. Не пытайтесь оценить результаты после одной-двух попыток визуализации.  Если возникнут сомнения, — избегайте бороться с ними. То, против чего борешься, только сильнее укрепляется. Надо просто проигнорировать свои сомнения. Отрезать их и отбросить!  И еще несколько техник самопомощи, которые могут помочь в профилактике выгорания</vt:lpstr>
      <vt:lpstr>Техника 1. «Отрезать, отбросить»  Она пригодна для работы с любыми негативными мыслями («у меня опять ничего не выйдет...», «все это без толку» и пр.). Как только почувствуете, что в душу закралась подобная мысль, — немедленно «отрежьте ее и отбросьте», сделав для этого резкий, «отрезающий» жест левой рукой и зрительно представив, как вы отрезаете и отбрасываете эту мысль. После этого отбрасывающего жеста продолжайте дальше заниматься визуализацией: поместите на место удаленной негативной мысли другую (конечно же, позитивную). Все встанет на свои места.</vt:lpstr>
      <vt:lpstr>Техника 2. «Лейбл, или Ярлык»   Если в голову пришла негативная мысль, надо мысленно отстраниться от нее и наблюдать за ней со стороны, но не позволять этой мысли завладеть собой. Некоторые считают, что действие этой техники усиливается, когда вы представите, что не просто «вытащили» негативную мысль вовне, но произвели в воображении некоторые действия над ней. К примеру, представили, как будто брызнули на нее краской из баллончика, пометили ее (ядовито-зеленая, канареечно-желтая...) и уже теперь наблюдаете со стороны.  Негативные мысли имеют силу только над вами и только в том случае, если вы реагируете на них страхом, тревогой. Они получают эту силу от вас. Как только вы перестаете на них реагировать, они теряют власть. Скажите: «Это всего лишь негативная мысль!»  По данным специалистов (Д. Кехо и др.) эта техника помогает на 75% (а это вовсе не мало!).</vt:lpstr>
      <vt:lpstr>Техника 3. Преувеличение  Как только обнаружится негативная мысль, преувеличьте ее до абсурда, сделайте ее смешной.</vt:lpstr>
      <vt:lpstr>Техника 4. «Признание своих достоинств»  Помогает при излишней самокритичности. Одно из противоядий — осознать, что вы, так же как и другие люди, не можете и не должны быть совершенством. Но вы достаточно хороши для того, чтобы жить, радоваться и, конечно, быть успешным.  А теперь — самоподдерживающий прием (женщины примут его скорее, чем мужчины!).   Каждый день, когда вы стоите перед зеркалом и собираетесь на работу, уверенно смотрите в зеркало, прямо в глаза самому себе и говорите не менее трех раз: «Я, конечно, не совершенство, но достаточно хорош (хороша)!». При этом неплохо, если вы улыбнетесь себе!</vt:lpstr>
      <vt:lpstr>ЗАПОМНИТЕ!  • Никогда не бойтесь попросить о помощи.  • Не волнуйтесь по поводу «глупых» вопросов.  • Никто из специалистов не должен быть в изоляции.</vt:lpstr>
      <vt:lpstr>ПАМЯТКА ЧТО ДЕЛАТЬ, ЕСЛИ ВЫ ЗАМЕТИЛИ ПЕРВЫЕ ПРИЗНАКИ ВЫГОРАНИЯ?  Прежде всего, признать, что они есть. Те, кто помогает другим людям, как правило, стремятся отрицать собственные психологические затруднения. Трудно признаться самому себе: «я страдаю профессиональным выгоранием». Тем более что в трудных жизненных ситуациях включаются внутренние неосознаваемые механизмы защиты. Среди них — рационализация, вытеснение травматических событий, «окаменение» чувств и тела. Люди часто оценивают эти проявления неверно — как признак собственной «силы». Некоторые защищаются от своих собственных трудных состояний и проблем при помощи ухода в активность, они стараются не думать о них (помните Скарлет с ее «Я подумаю об этом завтра»?) и полностью отдают себя работе, помощи другим людям. Помощь другим действительно на некоторое время может принести облегчение. Однако только на некоторое время. Ведь сверхактивность вредна, если она отвлекает внимание от помощи, в которой нуждаетесь вы сами.  Помните: блокирование своих чувств и активность, выраженная сверх меры, могут замедлить процесс вашего восстановления. Во-первых, ваше состояние может облегчить физическая и эмоциональная поддержка от других людей. Не отказывайтесь от нее. Обсудите свою ситуацию с теми, кто, имея подобный опыт, чувствует себя хорошо. Для профессионала при этом уместна и полезна работа с супервизором — профессионально более опытным человеком, который при необходимости помогает менее опытному коллеге в профессионально-личностном совершенствовании. В запланированный период времени профессионал и супервизор регулярно совместно обсуждают проделанную работу. В ходе такого обсуждения совершается обучение и развитие, которые помогают выйти из выгорания. Во-вторых, в нерабочее время вам нужно уединение. Для того чтобы справиться со своими чувствами, вам необходимо найти возможность побыть одному, без семьи и близких друзей.</vt:lpstr>
      <vt:lpstr>ЧТО НУЖНО И ЧЕГО НЕ НУЖНО ДЕЛАТЬ ПРИ ВЫГОРАНИИ  • НЕ скрывайте свои чувства. Проявляйте ваши эмоции и давайте вашим друзьям обсуждать их вместе с вами.  • НЕ избегайте говорить о том, что случилось. Используйте каждую возможность пересмотреть свой опыт наедине с собой или вместе с другими.  • НЕ позволяйте вашему чувству стеснения останавливать вас, когда другие предоставляют вам шанс говорить или предлагают помощь.  • НЕ ожидайте, что тяжелые состояния, характерные для выгорания, уйдут сами по себе.  Если не предпринимать мер, они будут посещать вас в течение длительного времени. • Выделяйте достаточное время для сна, отдыха, размышлений.  • Проявляйте ваши желания прямо, ясно и честно, говорите о них семье, друзьям и на работе.  • Постарайтесь сохранять нормальный распорядок вашей жизни, насколько это возможно.</vt:lpstr>
      <vt:lpstr>Презентация PowerPoint</vt:lpstr>
      <vt:lpstr> Радость- это, вероятно, лучшее средство преодолеть трудности.                        Альфред  АДЛЕР</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Профилактика синдрома профессионального выгорания</dc:title>
  <cp:lastModifiedBy>1</cp:lastModifiedBy>
  <cp:revision>7</cp:revision>
  <dcterms:modified xsi:type="dcterms:W3CDTF">2020-11-19T12:36:10Z</dcterms:modified>
</cp:coreProperties>
</file>